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58" r:id="rId4"/>
    <p:sldId id="260" r:id="rId5"/>
    <p:sldId id="264" r:id="rId6"/>
    <p:sldId id="266" r:id="rId7"/>
    <p:sldId id="267" r:id="rId8"/>
    <p:sldId id="279" r:id="rId9"/>
    <p:sldId id="257" r:id="rId10"/>
    <p:sldId id="278" r:id="rId11"/>
    <p:sldId id="280" r:id="rId12"/>
    <p:sldId id="268" r:id="rId13"/>
    <p:sldId id="271" r:id="rId14"/>
    <p:sldId id="269" r:id="rId15"/>
    <p:sldId id="274" r:id="rId16"/>
    <p:sldId id="276" r:id="rId17"/>
    <p:sldId id="270" r:id="rId18"/>
    <p:sldId id="275" r:id="rId19"/>
    <p:sldId id="281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6A21-0397-47A7-B4CE-1839E7069ED8}" type="datetimeFigureOut">
              <a:rPr lang="sk-SK" smtClean="0"/>
              <a:t>24. 4. 2018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E060-B8DF-413E-A484-70352D7C4B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42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E060-B8DF-413E-A484-70352D7C4B1F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113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01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2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72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24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6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10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9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2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26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84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81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220E-1EB2-426B-BA26-C39E8B17AF85}" type="datetimeFigureOut">
              <a:rPr lang="cs-CZ" smtClean="0"/>
              <a:t>24.04.2018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F52B-D12B-4CF7-B2D6-5B20C7C75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1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kovesnice.cz/229-projekt-eko-osada-bile-karpaty.html" TargetMode="External"/><Relationship Id="rId2" Type="http://schemas.openxmlformats.org/officeDocument/2006/relationships/hyperlink" Target="http://www.damanhu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" TargetMode="External"/><Relationship Id="rId5" Type="http://schemas.openxmlformats.org/officeDocument/2006/relationships/hyperlink" Target="https://www.casadelleerbe.it/" TargetMode="External"/><Relationship Id="rId4" Type="http://schemas.openxmlformats.org/officeDocument/2006/relationships/hyperlink" Target="http://ekovesnice.cz/142-energetika-vesnic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SÃºvisiaci obrÃ¡zok">
            <a:extLst>
              <a:ext uri="{FF2B5EF4-FFF2-40B4-BE49-F238E27FC236}">
                <a16:creationId xmlns:a16="http://schemas.microsoft.com/office/drawing/2014/main" id="{EB58CD83-3AED-465F-A117-0083FBDBD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F2D1244-4FD6-49B8-90E0-624C5B53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800" dirty="0" err="1"/>
              <a:t>Permakultúra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D7AE3E-FFDF-481B-B92D-A517887FD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5765" y="5242702"/>
            <a:ext cx="4624551" cy="777603"/>
          </a:xfrm>
        </p:spPr>
        <p:txBody>
          <a:bodyPr>
            <a:normAutofit/>
          </a:bodyPr>
          <a:lstStyle/>
          <a:p>
            <a:r>
              <a:rPr lang="sk-SK" sz="1400" dirty="0"/>
              <a:t>Navrhovanie trvalo udržateľných ľudských sídiel na základe princípov ekologického hospodárstva, rodového statku, poľnohospodárskeho družstva či </a:t>
            </a:r>
            <a:r>
              <a:rPr lang="sk-SK" sz="1400" dirty="0" err="1"/>
              <a:t>permakultúrneho</a:t>
            </a:r>
            <a:r>
              <a:rPr lang="sk-SK" sz="1400" dirty="0"/>
              <a:t> dizajnu</a:t>
            </a:r>
          </a:p>
        </p:txBody>
      </p:sp>
    </p:spTree>
    <p:extLst>
      <p:ext uri="{BB962C8B-B14F-4D97-AF65-F5344CB8AC3E}">
        <p14:creationId xmlns:p14="http://schemas.microsoft.com/office/powerpoint/2010/main" val="172392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Ãºvisiaci obrÃ¡zok">
            <a:extLst>
              <a:ext uri="{FF2B5EF4-FFF2-40B4-BE49-F238E27FC236}">
                <a16:creationId xmlns:a16="http://schemas.microsoft.com/office/drawing/2014/main" id="{82295201-A9EA-4F04-BB53-58D21D499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 bwMode="auto">
          <a:xfrm>
            <a:off x="-7" y="-8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86B8807B-7828-4E42-86D6-939A5397D8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http://www.ekovesnice.cz/view.asp?typ=foto&amp;id=215">
            <a:extLst>
              <a:ext uri="{FF2B5EF4-FFF2-40B4-BE49-F238E27FC236}">
                <a16:creationId xmlns:a16="http://schemas.microsoft.com/office/drawing/2014/main" id="{B0033B68-03A1-45E9-BAAF-5481BC19A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764"/>
          <a:stretch/>
        </p:blipFill>
        <p:spPr bwMode="auto">
          <a:xfrm>
            <a:off x="7689829" y="-2055"/>
            <a:ext cx="4502173" cy="3316924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kovesnice.cz/view.asp?typ=foto&amp;id=212">
            <a:extLst>
              <a:ext uri="{FF2B5EF4-FFF2-40B4-BE49-F238E27FC236}">
                <a16:creationId xmlns:a16="http://schemas.microsoft.com/office/drawing/2014/main" id="{74A41901-8301-4DFA-9CB7-1B644F0D6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4582" b="4"/>
          <a:stretch/>
        </p:blipFill>
        <p:spPr bwMode="auto"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1CF8DC-233A-4FD0-B680-A587F112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pl-PL"/>
              <a:t>Projekt Eko Osada Bílé Karpaty: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14F90B-C134-4C2E-9849-1DC3118D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sk-SK" sz="1800" dirty="0"/>
              <a:t>Experimentálna osada</a:t>
            </a:r>
          </a:p>
          <a:p>
            <a:r>
              <a:rPr lang="sk-SK" sz="1800" dirty="0"/>
              <a:t>P</a:t>
            </a:r>
            <a:r>
              <a:rPr lang="en-US" sz="1800" dirty="0" err="1"/>
              <a:t>oužív</a:t>
            </a:r>
            <a:r>
              <a:rPr lang="sk-SK" sz="1800" dirty="0"/>
              <a:t>a</a:t>
            </a:r>
            <a:r>
              <a:rPr lang="en-US" sz="1800" dirty="0"/>
              <a:t>n</a:t>
            </a:r>
            <a:r>
              <a:rPr lang="sk-SK" sz="1800" dirty="0" err="1"/>
              <a:t>ie</a:t>
            </a:r>
            <a:r>
              <a:rPr lang="en-US" sz="1800" dirty="0"/>
              <a:t> </a:t>
            </a:r>
            <a:r>
              <a:rPr lang="en-US" sz="1800" dirty="0" err="1"/>
              <a:t>tradičn</a:t>
            </a:r>
            <a:r>
              <a:rPr lang="sk-SK" sz="1800" dirty="0"/>
              <a:t>e</a:t>
            </a:r>
            <a:r>
              <a:rPr lang="en-US" sz="1800" dirty="0"/>
              <a:t> </a:t>
            </a:r>
            <a:r>
              <a:rPr lang="en-US" sz="1800" dirty="0" err="1"/>
              <a:t>osv</a:t>
            </a:r>
            <a:r>
              <a:rPr lang="sk-SK" sz="1800" dirty="0"/>
              <a:t>e</a:t>
            </a:r>
            <a:r>
              <a:rPr lang="en-US" sz="1800" dirty="0" err="1"/>
              <a:t>dčených</a:t>
            </a:r>
            <a:r>
              <a:rPr lang="en-US" sz="1800" dirty="0"/>
              <a:t> p</a:t>
            </a:r>
            <a:r>
              <a:rPr lang="sk-SK" sz="1800" dirty="0"/>
              <a:t>r</a:t>
            </a:r>
            <a:r>
              <a:rPr lang="en-US" sz="1800" dirty="0" err="1"/>
              <a:t>írodn</a:t>
            </a:r>
            <a:r>
              <a:rPr lang="sk-SK" sz="1800" dirty="0"/>
              <a:t>ý</a:t>
            </a:r>
            <a:r>
              <a:rPr lang="en-US" sz="1800" dirty="0" err="1"/>
              <a:t>ch</a:t>
            </a:r>
            <a:r>
              <a:rPr lang="en-US" sz="1800" dirty="0"/>
              <a:t> </a:t>
            </a:r>
            <a:r>
              <a:rPr lang="en-US" sz="1800" dirty="0" err="1"/>
              <a:t>materiál</a:t>
            </a:r>
            <a:r>
              <a:rPr lang="sk-SK" sz="1800" dirty="0" err="1"/>
              <a:t>ov</a:t>
            </a:r>
            <a:r>
              <a:rPr lang="sk-SK" sz="1800" dirty="0"/>
              <a:t> </a:t>
            </a:r>
            <a:r>
              <a:rPr lang="en-US" sz="1800" dirty="0"/>
              <a:t>p</a:t>
            </a:r>
            <a:r>
              <a:rPr lang="sk-SK" sz="1800" dirty="0"/>
              <a:t>r</a:t>
            </a:r>
            <a:r>
              <a:rPr lang="en-US" sz="1800" dirty="0" err="1"/>
              <a:t>ev</a:t>
            </a:r>
            <a:r>
              <a:rPr lang="sk-SK" sz="1800" dirty="0"/>
              <a:t>a</a:t>
            </a:r>
            <a:r>
              <a:rPr lang="en-US" sz="1800" dirty="0" err="1"/>
              <a:t>žn</a:t>
            </a:r>
            <a:r>
              <a:rPr lang="sk-SK" sz="1800" dirty="0"/>
              <a:t>e</a:t>
            </a:r>
            <a:r>
              <a:rPr lang="en-US" sz="1800" dirty="0"/>
              <a:t> z m</a:t>
            </a:r>
            <a:r>
              <a:rPr lang="sk-SK" sz="1800" dirty="0" err="1"/>
              <a:t>ies</a:t>
            </a:r>
            <a:r>
              <a:rPr lang="en-US" sz="1800" dirty="0" err="1"/>
              <a:t>tn</a:t>
            </a:r>
            <a:r>
              <a:rPr lang="sk-SK" sz="1800" dirty="0"/>
              <a:t>y</a:t>
            </a:r>
            <a:r>
              <a:rPr lang="en-US" sz="1800" dirty="0" err="1"/>
              <a:t>ch</a:t>
            </a:r>
            <a:r>
              <a:rPr lang="en-US" sz="1800" dirty="0"/>
              <a:t> </a:t>
            </a:r>
            <a:r>
              <a:rPr lang="en-US" sz="1800" dirty="0" err="1"/>
              <a:t>zdroj</a:t>
            </a:r>
            <a:r>
              <a:rPr lang="sk-SK" sz="1800" dirty="0" err="1"/>
              <a:t>ov</a:t>
            </a:r>
            <a:endParaRPr lang="sk-SK" sz="1800" dirty="0"/>
          </a:p>
          <a:p>
            <a:r>
              <a:rPr lang="sk-SK" sz="1800" dirty="0"/>
              <a:t>Využívanie metódy </a:t>
            </a:r>
            <a:r>
              <a:rPr lang="sk-SK" sz="1800" dirty="0" err="1"/>
              <a:t>AgroKruh</a:t>
            </a:r>
            <a:r>
              <a:rPr lang="sk-SK" sz="1800" dirty="0"/>
              <a:t> – pestovanie biozeleniny na 2ha pre 60 rodín</a:t>
            </a:r>
          </a:p>
        </p:txBody>
      </p:sp>
    </p:spTree>
    <p:extLst>
      <p:ext uri="{BB962C8B-B14F-4D97-AF65-F5344CB8AC3E}">
        <p14:creationId xmlns:p14="http://schemas.microsoft.com/office/powerpoint/2010/main" val="2282349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35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Ãºvisiaci obrÃ¡zok">
            <a:extLst>
              <a:ext uri="{FF2B5EF4-FFF2-40B4-BE49-F238E27FC236}">
                <a16:creationId xmlns:a16="http://schemas.microsoft.com/office/drawing/2014/main" id="{72A2424C-25D0-4540-9148-97273027C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1" b="227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E4FF33-7200-4F6E-AB3B-A06CAC93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rgbClr val="FFFFFF"/>
                </a:solidFill>
              </a:rPr>
              <a:t>Energetická sebestačnosť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FF1B5-CA52-4F6C-8D7B-82D5C76C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sk-SK" sz="1700" b="1" dirty="0">
                <a:solidFill>
                  <a:srgbClr val="FFFFFF"/>
                </a:solidFill>
              </a:rPr>
              <a:t>Využívanie prírodných zdrojov energie</a:t>
            </a:r>
          </a:p>
          <a:p>
            <a:r>
              <a:rPr lang="sk-SK" sz="1700" b="1" dirty="0">
                <a:solidFill>
                  <a:srgbClr val="FFFFFF"/>
                </a:solidFill>
              </a:rPr>
              <a:t>Zadržovanie a recyklácia vody priamo na pozemkoch</a:t>
            </a:r>
          </a:p>
          <a:p>
            <a:r>
              <a:rPr lang="sk-SK" sz="1700" b="1" dirty="0">
                <a:solidFill>
                  <a:srgbClr val="FFFFFF"/>
                </a:solidFill>
              </a:rPr>
              <a:t>Cieľom je dosiahnutie trvalej udržateľnosti</a:t>
            </a:r>
          </a:p>
          <a:p>
            <a:pPr marL="0" indent="0">
              <a:buNone/>
            </a:pPr>
            <a:br>
              <a:rPr lang="en-US" sz="1700" dirty="0">
                <a:solidFill>
                  <a:srgbClr val="FFFFFF"/>
                </a:solidFill>
              </a:rPr>
            </a:br>
            <a:endParaRPr lang="sk-SK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3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CC3F7DB-4780-4B92-BF40-330F11D9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5400" dirty="0" err="1">
                <a:solidFill>
                  <a:srgbClr val="FFFFFF"/>
                </a:solidFill>
              </a:rPr>
              <a:t>Damanhur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EE02379B-F378-4A70-98AB-9F02CDCB0668}"/>
              </a:ext>
            </a:extLst>
          </p:cNvPr>
          <p:cNvSpPr/>
          <p:nvPr/>
        </p:nvSpPr>
        <p:spPr>
          <a:xfrm>
            <a:off x="3863048" y="5897777"/>
            <a:ext cx="446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Verdana CE"/>
              </a:rPr>
              <a:t>Komunitní </a:t>
            </a:r>
            <a:r>
              <a:rPr lang="sk-SK" dirty="0" err="1">
                <a:solidFill>
                  <a:schemeClr val="bg1"/>
                </a:solidFill>
                <a:latin typeface="Verdana CE"/>
              </a:rPr>
              <a:t>vesnice</a:t>
            </a:r>
            <a:r>
              <a:rPr lang="sk-SK" dirty="0">
                <a:solidFill>
                  <a:schemeClr val="bg1"/>
                </a:solidFill>
                <a:latin typeface="Verdana CE"/>
              </a:rPr>
              <a:t> / federácia 30 </a:t>
            </a:r>
            <a:r>
              <a:rPr lang="sk-SK" dirty="0" err="1">
                <a:solidFill>
                  <a:schemeClr val="bg1"/>
                </a:solidFill>
                <a:latin typeface="Verdana CE"/>
              </a:rPr>
              <a:t>eko</a:t>
            </a:r>
            <a:r>
              <a:rPr lang="sk-SK" dirty="0">
                <a:solidFill>
                  <a:schemeClr val="bg1"/>
                </a:solidFill>
                <a:latin typeface="Verdana CE"/>
              </a:rPr>
              <a:t> komunít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4348" name="Picture 12" descr="VÃ½sledok vyhÄ¾adÃ¡vania obrÃ¡zkov pre dopyt community damahur">
            <a:extLst>
              <a:ext uri="{FF2B5EF4-FFF2-40B4-BE49-F238E27FC236}">
                <a16:creationId xmlns:a16="http://schemas.microsoft.com/office/drawing/2014/main" id="{DD208BCB-6008-413B-BC3A-17CA3CC6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07" y="279352"/>
            <a:ext cx="8478844" cy="42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3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72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Fotka Pietra Bonanna.">
            <a:extLst>
              <a:ext uri="{FF2B5EF4-FFF2-40B4-BE49-F238E27FC236}">
                <a16:creationId xmlns:a16="http://schemas.microsoft.com/office/drawing/2014/main" id="{68FE600D-8841-4632-89AF-474655540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r="2284" b="3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otka Damanhur Spiritual EcoCommunity.">
            <a:extLst>
              <a:ext uri="{FF2B5EF4-FFF2-40B4-BE49-F238E27FC236}">
                <a16:creationId xmlns:a16="http://schemas.microsoft.com/office/drawing/2014/main" id="{A2DDC023-F556-48CF-9D5E-411692729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b="16917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14478B-ACA4-48BD-89DC-25B19CF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sk-SK" sz="4000" dirty="0" err="1"/>
              <a:t>Damanhur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D84468-DFD1-43A4-9D64-9A3323FF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/>
              <a:t>združenie duchovných komunít s vlastnou ústavou, kultúrou, umením, hudbou, školami a využitím vedy a techniky</a:t>
            </a:r>
          </a:p>
          <a:p>
            <a:endParaRPr lang="sk-SK" sz="2400" dirty="0"/>
          </a:p>
          <a:p>
            <a:r>
              <a:rPr lang="sk-SK" sz="2400" dirty="0"/>
              <a:t>Pasívne domy - </a:t>
            </a:r>
            <a:r>
              <a:rPr lang="en-US" sz="2400" dirty="0" err="1"/>
              <a:t>nepotrebujú</a:t>
            </a:r>
            <a:r>
              <a:rPr lang="en-US" sz="2400" dirty="0"/>
              <a:t> </a:t>
            </a:r>
            <a:r>
              <a:rPr lang="en-US" sz="2400" dirty="0" err="1"/>
              <a:t>aktívny</a:t>
            </a:r>
            <a:r>
              <a:rPr lang="en-US" sz="2400" dirty="0"/>
              <a:t> </a:t>
            </a:r>
            <a:r>
              <a:rPr lang="en-US" sz="2400" dirty="0" err="1"/>
              <a:t>vykurovací</a:t>
            </a:r>
            <a:r>
              <a:rPr lang="en-US" sz="2400" dirty="0"/>
              <a:t> </a:t>
            </a:r>
            <a:r>
              <a:rPr lang="en-US" sz="2400" dirty="0" err="1"/>
              <a:t>systém</a:t>
            </a:r>
            <a:r>
              <a:rPr lang="en-US" sz="2400" dirty="0"/>
              <a:t> </a:t>
            </a:r>
            <a:endParaRPr lang="sk-SK" sz="2000" dirty="0"/>
          </a:p>
          <a:p>
            <a:r>
              <a:rPr lang="sk-SK" sz="2400" dirty="0"/>
              <a:t>Zelené domy – šetrné k prírode</a:t>
            </a:r>
          </a:p>
          <a:p>
            <a:r>
              <a:rPr lang="sk-SK" sz="2400" dirty="0"/>
              <a:t>Obnoviteľné energie – solárne a </a:t>
            </a:r>
            <a:r>
              <a:rPr lang="sk-SK" sz="2400" dirty="0" err="1"/>
              <a:t>fotovoltaické</a:t>
            </a:r>
            <a:r>
              <a:rPr lang="sk-SK" sz="2400" dirty="0"/>
              <a:t> panely, geotermálne vytápanie, vytápanie biomasou </a:t>
            </a:r>
          </a:p>
          <a:p>
            <a:r>
              <a:rPr lang="sk-SK" sz="2400" dirty="0"/>
              <a:t>Ekologické stavebné materiály </a:t>
            </a:r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141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9902AFC3-9172-43D2-B277-1CACD1266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r="2" b="14004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Ãºvisiaci obrÃ¡zok">
            <a:extLst>
              <a:ext uri="{FF2B5EF4-FFF2-40B4-BE49-F238E27FC236}">
                <a16:creationId xmlns:a16="http://schemas.microsoft.com/office/drawing/2014/main" id="{E7214774-1A5A-416C-85F4-0F452EDB6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r="2" b="7463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Ãºvisiaci obrÃ¡zok">
            <a:extLst>
              <a:ext uri="{FF2B5EF4-FFF2-40B4-BE49-F238E27FC236}">
                <a16:creationId xmlns:a16="http://schemas.microsoft.com/office/drawing/2014/main" id="{18EC62BD-82ED-4AF9-9732-42AD8BC94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Ãºvisiaci obrÃ¡zok">
            <a:extLst>
              <a:ext uri="{FF2B5EF4-FFF2-40B4-BE49-F238E27FC236}">
                <a16:creationId xmlns:a16="http://schemas.microsoft.com/office/drawing/2014/main" id="{AD0CB0A9-C067-4EE4-9B4F-E0A00BDAE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1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841EA57-DEA6-4BE9-B11E-1FBCC76BE1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www.damanhur.org/sites/all/themes/dh_internal/flickr_cache/90b357c9194d5ac729bf31cf58e04cb7.jpg">
            <a:extLst>
              <a:ext uri="{FF2B5EF4-FFF2-40B4-BE49-F238E27FC236}">
                <a16:creationId xmlns:a16="http://schemas.microsoft.com/office/drawing/2014/main" id="{608A04F2-2F77-40D8-8F5F-AC9DC6C63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7" r="-3" b="8351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damanhur.org/sites/all/themes/dh_internal/flickr_cache/dd20d80d4ba06bec14c1326fd32520d0.jpg">
            <a:extLst>
              <a:ext uri="{FF2B5EF4-FFF2-40B4-BE49-F238E27FC236}">
                <a16:creationId xmlns:a16="http://schemas.microsoft.com/office/drawing/2014/main" id="{1A8ECE80-60F2-42DF-899F-5F3E84BC7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15445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damanhur.org/sites/all/themes/dh_internal/flickr_cache/3afd0b95b1549e9b3ed195174e37402e.jpg">
            <a:extLst>
              <a:ext uri="{FF2B5EF4-FFF2-40B4-BE49-F238E27FC236}">
                <a16:creationId xmlns:a16="http://schemas.microsoft.com/office/drawing/2014/main" id="{C3897C4F-9DBD-4481-81E3-31C6B6294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b="175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86155C-8B29-410B-8B68-BFF79D34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22" y="208143"/>
            <a:ext cx="5707565" cy="4155713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rgbClr val="000000"/>
                </a:solidFill>
              </a:rPr>
              <a:t>Vlastné produkty – sezónne </a:t>
            </a:r>
          </a:p>
          <a:p>
            <a:r>
              <a:rPr lang="sk-SK" sz="2000" b="1" dirty="0">
                <a:solidFill>
                  <a:srgbClr val="000000"/>
                </a:solidFill>
              </a:rPr>
              <a:t>Vlastná spotreba </a:t>
            </a:r>
          </a:p>
          <a:p>
            <a:r>
              <a:rPr lang="sk-SK" sz="2000" b="1" dirty="0">
                <a:solidFill>
                  <a:srgbClr val="000000"/>
                </a:solidFill>
              </a:rPr>
              <a:t>Vlastná mena – </a:t>
            </a:r>
            <a:r>
              <a:rPr lang="sk-SK" sz="2000" b="1" dirty="0" err="1">
                <a:solidFill>
                  <a:srgbClr val="000000"/>
                </a:solidFill>
              </a:rPr>
              <a:t>bartrový</a:t>
            </a:r>
            <a:r>
              <a:rPr lang="sk-SK" sz="2000" b="1" dirty="0">
                <a:solidFill>
                  <a:srgbClr val="000000"/>
                </a:solidFill>
              </a:rPr>
              <a:t> obchod </a:t>
            </a:r>
          </a:p>
          <a:p>
            <a:r>
              <a:rPr lang="sk-SK" sz="2000" b="1" dirty="0">
                <a:solidFill>
                  <a:srgbClr val="000000"/>
                </a:solidFill>
              </a:rPr>
              <a:t>Sú plne samostatný a </a:t>
            </a:r>
            <a:r>
              <a:rPr lang="sk-SK" sz="2000" b="1" dirty="0" err="1">
                <a:solidFill>
                  <a:srgbClr val="000000"/>
                </a:solidFill>
              </a:rPr>
              <a:t>samouživitelný</a:t>
            </a:r>
            <a:r>
              <a:rPr lang="sk-SK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sk-SK" sz="2000" b="1" dirty="0">
                <a:solidFill>
                  <a:srgbClr val="000000"/>
                </a:solidFill>
              </a:rPr>
              <a:t>Organické, bio, GMO-</a:t>
            </a:r>
            <a:r>
              <a:rPr lang="sk-SK" sz="2000" b="1" dirty="0" err="1">
                <a:solidFill>
                  <a:srgbClr val="000000"/>
                </a:solidFill>
              </a:rPr>
              <a:t>free</a:t>
            </a:r>
            <a:r>
              <a:rPr lang="sk-SK" sz="2000" b="1" dirty="0">
                <a:solidFill>
                  <a:srgbClr val="000000"/>
                </a:solidFill>
              </a:rPr>
              <a:t> potraviny </a:t>
            </a:r>
          </a:p>
          <a:p>
            <a:r>
              <a:rPr lang="sk-SK" sz="2000" b="1" dirty="0">
                <a:solidFill>
                  <a:srgbClr val="000000"/>
                </a:solidFill>
              </a:rPr>
              <a:t>Výroba vlastných odevov </a:t>
            </a:r>
          </a:p>
          <a:p>
            <a:r>
              <a:rPr lang="sk-SK" sz="2000" b="1" dirty="0">
                <a:solidFill>
                  <a:srgbClr val="000000"/>
                </a:solidFill>
              </a:rPr>
              <a:t>Minimálny odpad </a:t>
            </a:r>
          </a:p>
        </p:txBody>
      </p:sp>
      <p:pic>
        <p:nvPicPr>
          <p:cNvPr id="4" name="Picture 8" descr="http://www.damanhur.org/sites/all/themes/dh_internal/flickr_cache/7a80ec9fcf32d77ad854ace2d5fb2f4b.jpg">
            <a:extLst>
              <a:ext uri="{FF2B5EF4-FFF2-40B4-BE49-F238E27FC236}">
                <a16:creationId xmlns:a16="http://schemas.microsoft.com/office/drawing/2014/main" id="{8DB9C36A-B06F-4FBF-BAA7-E96DCC10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7" y="3142611"/>
            <a:ext cx="5581932" cy="31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4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Ã½sledok vyhÄ¾adÃ¡vania obrÃ¡zkov pre dopyt damanhur farmers">
            <a:extLst>
              <a:ext uri="{FF2B5EF4-FFF2-40B4-BE49-F238E27FC236}">
                <a16:creationId xmlns:a16="http://schemas.microsoft.com/office/drawing/2014/main" id="{28170EAF-3F4A-493D-AD63-1EE8DC17C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4282" b="-1"/>
          <a:stretch/>
        </p:blipFill>
        <p:spPr bwMode="auto"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ok vyhÄ¾adÃ¡vania obrÃ¡zkov pre dopyt community damahur">
            <a:extLst>
              <a:ext uri="{FF2B5EF4-FFF2-40B4-BE49-F238E27FC236}">
                <a16:creationId xmlns:a16="http://schemas.microsoft.com/office/drawing/2014/main" id="{F9EC52CE-B22B-45E8-9C44-6A01FDC81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22587" b="2"/>
          <a:stretch/>
        </p:blipFill>
        <p:spPr bwMode="auto"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8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75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6" name="Rectangle 77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7" name="Picture 6" descr="VÃ½sledok vyhÄ¾adÃ¡vania obrÃ¡zkov pre dopyt damanhur farmers">
            <a:extLst>
              <a:ext uri="{FF2B5EF4-FFF2-40B4-BE49-F238E27FC236}">
                <a16:creationId xmlns:a16="http://schemas.microsoft.com/office/drawing/2014/main" id="{CCE13657-D8B8-413B-B9EF-7C10AF86A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697821"/>
            <a:ext cx="10905066" cy="346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E724E42-B50E-480B-B248-95373E35D383}"/>
              </a:ext>
            </a:extLst>
          </p:cNvPr>
          <p:cNvSpPr txBox="1"/>
          <p:nvPr/>
        </p:nvSpPr>
        <p:spPr>
          <a:xfrm>
            <a:off x="643467" y="5307394"/>
            <a:ext cx="340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ovocie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zelenina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zrná 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E7FF3DA-05C3-480B-8B07-A648491215F2}"/>
              </a:ext>
            </a:extLst>
          </p:cNvPr>
          <p:cNvSpPr/>
          <p:nvPr/>
        </p:nvSpPr>
        <p:spPr>
          <a:xfrm>
            <a:off x="10163331" y="5186327"/>
            <a:ext cx="1718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záhrady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lesy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domy </a:t>
            </a:r>
          </a:p>
        </p:txBody>
      </p:sp>
    </p:spTree>
    <p:extLst>
      <p:ext uri="{BB962C8B-B14F-4D97-AF65-F5344CB8AC3E}">
        <p14:creationId xmlns:p14="http://schemas.microsoft.com/office/powerpoint/2010/main" val="244142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1" name="Picture 2" descr="https://farm5.staticflickr.com/4385/36332044054_3b95e3079a_o_d.jpg">
            <a:extLst>
              <a:ext uri="{FF2B5EF4-FFF2-40B4-BE49-F238E27FC236}">
                <a16:creationId xmlns:a16="http://schemas.microsoft.com/office/drawing/2014/main" id="{60122A6F-ADDA-41A7-BC19-DE63E5DC45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81" y="659567"/>
            <a:ext cx="7343813" cy="45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6083FDE3-7F33-401B-BAFD-A10BD75280D7}"/>
              </a:ext>
            </a:extLst>
          </p:cNvPr>
          <p:cNvSpPr/>
          <p:nvPr/>
        </p:nvSpPr>
        <p:spPr>
          <a:xfrm>
            <a:off x="581870" y="956631"/>
            <a:ext cx="37052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Využívajú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organické septické systémy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mokradné</a:t>
            </a:r>
            <a:r>
              <a:rPr lang="sk-SK" dirty="0"/>
              <a:t> systémy pre úpravu šedej a čiernej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dažďovú vodu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čistia prúd vody pre domáce použitie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kompostujú potravinový odpad = hnojivo k opätovnému použitiu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recyklujú</a:t>
            </a:r>
          </a:p>
        </p:txBody>
      </p:sp>
    </p:spTree>
    <p:extLst>
      <p:ext uri="{BB962C8B-B14F-4D97-AF65-F5344CB8AC3E}">
        <p14:creationId xmlns:p14="http://schemas.microsoft.com/office/powerpoint/2010/main" val="112559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9FFD9-BB52-4965-A1AE-D645777A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9170"/>
            <a:ext cx="10515600" cy="1325563"/>
          </a:xfrm>
        </p:spPr>
        <p:txBody>
          <a:bodyPr/>
          <a:lstStyle/>
          <a:p>
            <a:r>
              <a:rPr lang="sk-SK" dirty="0"/>
              <a:t>Ď</a:t>
            </a:r>
            <a:r>
              <a:rPr lang="sk-SK" sz="4800" dirty="0"/>
              <a:t>akujem za pozornosť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46E05D-DA4B-4564-9BEF-3DF14A8C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413" y="5183421"/>
            <a:ext cx="4363387" cy="722703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Karolína Poláčková 460 119 </a:t>
            </a:r>
          </a:p>
        </p:txBody>
      </p:sp>
    </p:spTree>
    <p:extLst>
      <p:ext uri="{BB962C8B-B14F-4D97-AF65-F5344CB8AC3E}">
        <p14:creationId xmlns:p14="http://schemas.microsoft.com/office/powerpoint/2010/main" val="382768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20847-2F74-4341-A7FE-54C29023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Obsah: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553CE8-4C33-47C7-96BA-A6DCF5D42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Predstavenie 3 rôznych, ale podobných sídiel, komunít a usadlostí, ktoré sú postavené na princípoch ekologického hospodárstva, rodového statku, </a:t>
            </a:r>
            <a:r>
              <a:rPr lang="sk-SK" dirty="0" err="1"/>
              <a:t>pemakultúrneho</a:t>
            </a:r>
            <a:r>
              <a:rPr lang="sk-SK" dirty="0"/>
              <a:t> dizajnu alebo poľnohospodárskeho družstva a sú zároveň udržateľné a samostatne fungujúce</a:t>
            </a:r>
          </a:p>
          <a:p>
            <a:r>
              <a:rPr lang="sk-SK" dirty="0"/>
              <a:t>V malom: </a:t>
            </a:r>
            <a:r>
              <a:rPr lang="sk-SK" dirty="0" err="1"/>
              <a:t>Casa</a:t>
            </a:r>
            <a:r>
              <a:rPr lang="sk-SK" dirty="0"/>
              <a:t> </a:t>
            </a:r>
            <a:r>
              <a:rPr lang="sk-SK" dirty="0" err="1"/>
              <a:t>delle</a:t>
            </a:r>
            <a:r>
              <a:rPr lang="sk-SK" dirty="0"/>
              <a:t> Erbe</a:t>
            </a:r>
          </a:p>
          <a:p>
            <a:r>
              <a:rPr lang="sk-SK" dirty="0"/>
              <a:t>Vo väčšom: </a:t>
            </a:r>
            <a:r>
              <a:rPr lang="sk-SK" dirty="0" err="1"/>
              <a:t>Ekovesnice</a:t>
            </a:r>
            <a:r>
              <a:rPr lang="sk-SK" dirty="0"/>
              <a:t> Vrbovce</a:t>
            </a:r>
          </a:p>
          <a:p>
            <a:r>
              <a:rPr lang="sk-SK" dirty="0"/>
              <a:t>Vo </a:t>
            </a:r>
            <a:r>
              <a:rPr lang="sk-SK" dirty="0" err="1"/>
              <a:t>velkom</a:t>
            </a:r>
            <a:r>
              <a:rPr lang="sk-SK" dirty="0"/>
              <a:t>: Komunita </a:t>
            </a:r>
            <a:r>
              <a:rPr lang="sk-SK" dirty="0" err="1"/>
              <a:t>Damanhur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92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A1D71-C74D-485E-8EEE-C30F233B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884DA9-106B-4934-9C1F-C45DD483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hlinkClick r:id="rId2"/>
              </a:rPr>
              <a:t>http://www.damanhur.org/</a:t>
            </a:r>
            <a:endParaRPr lang="sk-SK" dirty="0"/>
          </a:p>
          <a:p>
            <a:r>
              <a:rPr lang="sk-SK" dirty="0">
                <a:hlinkClick r:id="rId3"/>
              </a:rPr>
              <a:t>http://ekovesnice.cz/229-projekt-eko-osada-bile-karpaty.html</a:t>
            </a:r>
            <a:endParaRPr lang="sk-SK" dirty="0"/>
          </a:p>
          <a:p>
            <a:r>
              <a:rPr lang="sk-SK" dirty="0">
                <a:hlinkClick r:id="rId4"/>
              </a:rPr>
              <a:t>http://ekovesnice.cz/142-energetika-vesnice.html</a:t>
            </a:r>
            <a:endParaRPr lang="sk-SK" dirty="0"/>
          </a:p>
          <a:p>
            <a:r>
              <a:rPr lang="sk-SK">
                <a:hlinkClick r:id="rId5"/>
              </a:rPr>
              <a:t>https://www.casadelleerbe.it/</a:t>
            </a:r>
            <a:endParaRPr lang="sk-SK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Obrázky: </a:t>
            </a:r>
          </a:p>
          <a:p>
            <a:r>
              <a:rPr lang="sk-SK" dirty="0">
                <a:hlinkClick r:id="rId6"/>
              </a:rPr>
              <a:t>http://www.google.cz/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357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3" name="Picture 4" descr="Fotka Agriturismo Casa delle Erbe.">
            <a:extLst>
              <a:ext uri="{FF2B5EF4-FFF2-40B4-BE49-F238E27FC236}">
                <a16:creationId xmlns:a16="http://schemas.microsoft.com/office/drawing/2014/main" id="{3CF1C218-53D6-43D6-AF57-6A337A7B2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" y="1535007"/>
            <a:ext cx="8609659" cy="48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7AAB03DB-A4E9-4B8A-AE52-B654857EB8D8}"/>
              </a:ext>
            </a:extLst>
          </p:cNvPr>
          <p:cNvSpPr txBox="1"/>
          <p:nvPr/>
        </p:nvSpPr>
        <p:spPr>
          <a:xfrm>
            <a:off x="9003902" y="480060"/>
            <a:ext cx="279385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Zóny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Zachovaný pôvodný ovocný sad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Zóna divočiny s kompostom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Vyvýšené zmiešané záhony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Špirály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err="1"/>
              <a:t>Permakultúrne</a:t>
            </a:r>
            <a:r>
              <a:rPr lang="sk-SK" sz="2000" b="1" dirty="0"/>
              <a:t> záhony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Jazierka, prírodný bazén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Sauna s lesíkom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Okrasné záhrady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Hospodárske budovy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Zeleninové polia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Fóliovníky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/>
              <a:t>Zvieratá </a:t>
            </a:r>
          </a:p>
          <a:p>
            <a:r>
              <a:rPr lang="sk-SK" sz="2000" b="1" dirty="0"/>
              <a:t> </a:t>
            </a:r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 </a:t>
            </a:r>
          </a:p>
          <a:p>
            <a:endParaRPr lang="sk-SK" sz="2000" b="1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4D48848-ABED-438F-9081-32CD3BF6C8F8}"/>
              </a:ext>
            </a:extLst>
          </p:cNvPr>
          <p:cNvSpPr/>
          <p:nvPr/>
        </p:nvSpPr>
        <p:spPr>
          <a:xfrm>
            <a:off x="832058" y="545869"/>
            <a:ext cx="80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Agriturismo</a:t>
            </a:r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k-SK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Casa</a:t>
            </a:r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k-SK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delle</a:t>
            </a:r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Erbe </a:t>
            </a:r>
            <a:endParaRPr lang="sk-S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88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521DD34-C6F2-4402-9A01-962807DB65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9448076-ED05-44EF-8596-FA48E67B1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" r="2" b="9735"/>
          <a:stretch/>
        </p:blipFill>
        <p:spPr bwMode="auto">
          <a:xfrm>
            <a:off x="6417734" y="4019724"/>
            <a:ext cx="5774266" cy="28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a Agriturismo Casa delle Erbe.">
            <a:extLst>
              <a:ext uri="{FF2B5EF4-FFF2-40B4-BE49-F238E27FC236}">
                <a16:creationId xmlns:a16="http://schemas.microsoft.com/office/drawing/2014/main" id="{9DA5A472-287C-4BA8-B2AB-8C9A6BA3E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26855" b="-1"/>
          <a:stretch/>
        </p:blipFill>
        <p:spPr bwMode="auto">
          <a:xfrm>
            <a:off x="6417733" y="10"/>
            <a:ext cx="3270176" cy="39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ka Agriturismo Casa delle Erbe.">
            <a:extLst>
              <a:ext uri="{FF2B5EF4-FFF2-40B4-BE49-F238E27FC236}">
                <a16:creationId xmlns:a16="http://schemas.microsoft.com/office/drawing/2014/main" id="{AA843572-7129-41CE-9546-C5F7C4AF2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r="18259" b="3"/>
          <a:stretch/>
        </p:blipFill>
        <p:spPr bwMode="auto">
          <a:xfrm>
            <a:off x="9782174" y="10"/>
            <a:ext cx="2409826" cy="39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C91D36C-35A6-4665-B42A-97BB24C0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>
            <a:normAutofit/>
          </a:bodyPr>
          <a:lstStyle/>
          <a:p>
            <a:r>
              <a:rPr lang="sk-SK" sz="4000"/>
              <a:t>Zóny: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61B9CB-FC82-44E4-9EE0-7EC970E6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>
            <a:normAutofit/>
          </a:bodyPr>
          <a:lstStyle/>
          <a:p>
            <a:r>
              <a:rPr lang="sk-SK" sz="2000"/>
              <a:t>Zóna 0 – ubytovacie domy</a:t>
            </a:r>
          </a:p>
          <a:p>
            <a:r>
              <a:rPr lang="sk-SK" sz="2000"/>
              <a:t>Zóna 1- kuchynská záhrada, bylinky</a:t>
            </a:r>
          </a:p>
          <a:p>
            <a:r>
              <a:rPr lang="sk-SK" sz="2000"/>
              <a:t>Zóna 2- intenzívne pestovanie, foliovník, plodiny na predaj</a:t>
            </a:r>
          </a:p>
          <a:p>
            <a:r>
              <a:rPr lang="sk-SK" sz="2000"/>
              <a:t>Zóna 3- velké ovocné stromy, pastva, polia, plodiny na predaj</a:t>
            </a:r>
          </a:p>
          <a:p>
            <a:r>
              <a:rPr lang="sk-SK" sz="2000"/>
              <a:t>Zóna 4-pastva, polia, divoké plodiny, sklizeň </a:t>
            </a:r>
          </a:p>
          <a:p>
            <a:r>
              <a:rPr lang="sk-SK" sz="2000"/>
              <a:t>Zóna 5- divočina, bez zásahu a údržby, inšpirácia, meditácia</a:t>
            </a:r>
          </a:p>
        </p:txBody>
      </p:sp>
    </p:spTree>
    <p:extLst>
      <p:ext uri="{BB962C8B-B14F-4D97-AF65-F5344CB8AC3E}">
        <p14:creationId xmlns:p14="http://schemas.microsoft.com/office/powerpoint/2010/main" val="1807117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tka Agriturismo Casa delle Erbe.">
            <a:extLst>
              <a:ext uri="{FF2B5EF4-FFF2-40B4-BE49-F238E27FC236}">
                <a16:creationId xmlns:a16="http://schemas.microsoft.com/office/drawing/2014/main" id="{BF7B2825-F549-43A2-9252-2D9E9C781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 bwMode="auto">
          <a:xfrm>
            <a:off x="0" y="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783B526-1EA0-43DC-97A4-A3CD83AE1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r="16979" b="1"/>
          <a:stretch/>
        </p:blipFill>
        <p:spPr bwMode="auto">
          <a:xfrm>
            <a:off x="7751387" y="-16038"/>
            <a:ext cx="4440613" cy="3271570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tka Agriturismo Casa delle Erbe.">
            <a:extLst>
              <a:ext uri="{FF2B5EF4-FFF2-40B4-BE49-F238E27FC236}">
                <a16:creationId xmlns:a16="http://schemas.microsoft.com/office/drawing/2014/main" id="{57664749-8FFF-4A0F-8AB2-FDAB89CBB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r="9486" b="-1"/>
          <a:stretch/>
        </p:blipFill>
        <p:spPr bwMode="auto">
          <a:xfrm>
            <a:off x="7869836" y="3351107"/>
            <a:ext cx="4322164" cy="3504851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E421D5-3155-41A5-8EEE-65DB655F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r>
              <a:rPr lang="sk-SK" sz="1800" dirty="0"/>
              <a:t>Bio semená, organické GMO-</a:t>
            </a:r>
            <a:r>
              <a:rPr lang="sk-SK" sz="1800" dirty="0" err="1"/>
              <a:t>free</a:t>
            </a:r>
            <a:r>
              <a:rPr lang="sk-SK" sz="1800" dirty="0"/>
              <a:t> plodiny</a:t>
            </a:r>
          </a:p>
          <a:p>
            <a:r>
              <a:rPr lang="sk-SK" sz="1800" dirty="0"/>
              <a:t>Lokálna produkcia pre lokálnu spotrebu – vlastnú aj druhých</a:t>
            </a:r>
          </a:p>
          <a:p>
            <a:r>
              <a:rPr lang="sk-SK" sz="1800" dirty="0" err="1"/>
              <a:t>Samouživiteľnost</a:t>
            </a:r>
            <a:r>
              <a:rPr lang="sk-SK" sz="1800" dirty="0"/>
              <a:t> po celý rok – v zime čerpajú zásoby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44431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4" descr="Fotka Agriturismo Casa delle Erbe.">
            <a:extLst>
              <a:ext uri="{FF2B5EF4-FFF2-40B4-BE49-F238E27FC236}">
                <a16:creationId xmlns:a16="http://schemas.microsoft.com/office/drawing/2014/main" id="{9BD3E7F6-D39E-40DC-B4AF-7521C09E1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r="8361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otka Agriturismo Casa delle Erbe.">
            <a:extLst>
              <a:ext uri="{FF2B5EF4-FFF2-40B4-BE49-F238E27FC236}">
                <a16:creationId xmlns:a16="http://schemas.microsoft.com/office/drawing/2014/main" id="{C76288CA-0944-4DA5-BE99-B857F9505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2638"/>
          <a:stretch/>
        </p:blipFill>
        <p:spPr bwMode="auto">
          <a:xfrm>
            <a:off x="0" y="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872DA31-878E-4859-AB5F-491D44FB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82" y="1013113"/>
            <a:ext cx="4620544" cy="1775994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Energetická sebestačnosť – solárne panely, veterná elektráreň 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Vodné zdroje 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69451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tka Agriturismo Casa delle Erbe.">
            <a:extLst>
              <a:ext uri="{FF2B5EF4-FFF2-40B4-BE49-F238E27FC236}">
                <a16:creationId xmlns:a16="http://schemas.microsoft.com/office/drawing/2014/main" id="{B6063BB0-1E0B-4C8B-A3F6-D8F80B36F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439"/>
          <a:stretch/>
        </p:blipFill>
        <p:spPr bwMode="auto">
          <a:xfrm>
            <a:off x="6141719" y="321731"/>
            <a:ext cx="5728547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otka Agriturismo Casa delle Erbe.">
            <a:extLst>
              <a:ext uri="{FF2B5EF4-FFF2-40B4-BE49-F238E27FC236}">
                <a16:creationId xmlns:a16="http://schemas.microsoft.com/office/drawing/2014/main" id="{12BCC395-F076-4873-B6C3-31BA061B8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r="-3" b="4292"/>
          <a:stretch/>
        </p:blipFill>
        <p:spPr bwMode="auto">
          <a:xfrm>
            <a:off x="6141718" y="3489159"/>
            <a:ext cx="5728548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brázok, na ktorom je trávnik, plot, vonkajšie, zelené&#10;&#10;Popis vygenerovaný s veľmi vysokou spoľahlivosťou">
            <a:extLst>
              <a:ext uri="{FF2B5EF4-FFF2-40B4-BE49-F238E27FC236}">
                <a16:creationId xmlns:a16="http://schemas.microsoft.com/office/drawing/2014/main" id="{A202B787-8E8D-4471-B174-051D17A3D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35"/>
          <a:stretch/>
        </p:blipFill>
        <p:spPr bwMode="auto">
          <a:xfrm>
            <a:off x="321730" y="3489159"/>
            <a:ext cx="5728548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otka Agriturismo Casa delle Erbe.">
            <a:extLst>
              <a:ext uri="{FF2B5EF4-FFF2-40B4-BE49-F238E27FC236}">
                <a16:creationId xmlns:a16="http://schemas.microsoft.com/office/drawing/2014/main" id="{3BC9E04D-0008-4E6F-8972-6FC3E8CB2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r="-3" b="4698"/>
          <a:stretch/>
        </p:blipFill>
        <p:spPr bwMode="auto">
          <a:xfrm>
            <a:off x="321730" y="326385"/>
            <a:ext cx="5728547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4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https://lh5.googleusercontent.com/Msdhe2yesy6vByzHiv3sFQDaIdoj4VuuRaKygzHZbDWYuvGnM9zzjXSb-87cO7b4olRPG8Vneg=w260">
            <a:extLst>
              <a:ext uri="{FF2B5EF4-FFF2-40B4-BE49-F238E27FC236}">
                <a16:creationId xmlns:a16="http://schemas.microsoft.com/office/drawing/2014/main" id="{E040BD7E-2CC4-484C-9DE3-C03AADB4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6" y="1190602"/>
            <a:ext cx="3529109" cy="234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lh3.googleusercontent.com/cfMkW2Ey-TnfDlR6kzQ-2HtqIsjOEmMvJFM31sNcsZH-E8paJFQNZ68gFLEojZysTav8bAe9pQ=w260">
            <a:extLst>
              <a:ext uri="{FF2B5EF4-FFF2-40B4-BE49-F238E27FC236}">
                <a16:creationId xmlns:a16="http://schemas.microsoft.com/office/drawing/2014/main" id="{FDEF2EC2-A3D3-4CB4-974F-CF1B84FD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88" y="1191495"/>
            <a:ext cx="3526424" cy="23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lh3.googleusercontent.com/PYtYhg-W7ALkCa-UqcNPn7HnuLv_ka_7iZe20egUJVsAE5-oHT58kkY1eivBl0SJYrEJN-cZ_w=w260">
            <a:extLst>
              <a:ext uri="{FF2B5EF4-FFF2-40B4-BE49-F238E27FC236}">
                <a16:creationId xmlns:a16="http://schemas.microsoft.com/office/drawing/2014/main" id="{8FDCE0F7-65AB-4F83-949D-05FA8BCA9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82337"/>
            <a:ext cx="3553968" cy="23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F880EF2-DF79-4D9D-8F11-E91D48C797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>
            <a:solidFill>
              <a:srgbClr val="CD8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7A540B0-0030-41F6-BFB1-73E7E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6000" dirty="0" err="1"/>
              <a:t>Ekovesnice</a:t>
            </a:r>
            <a:r>
              <a:rPr lang="sk-SK" sz="6000" dirty="0"/>
              <a:t> Vrbovce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334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VÃ½sledok vyhÄ¾adÃ¡vania obrÃ¡zkov pre dopyt vrbovce ekoosada">
            <a:extLst>
              <a:ext uri="{FF2B5EF4-FFF2-40B4-BE49-F238E27FC236}">
                <a16:creationId xmlns:a16="http://schemas.microsoft.com/office/drawing/2014/main" id="{025D6F13-5D52-474B-8D46-8EFAE55DC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5" r="2" b="4748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nfodnes.cz/data1/im_kal_akci/18149/letni-zazitkova-skola-prirodniho-stavitelstvi-i-vrbovce-0035.jpg">
            <a:extLst>
              <a:ext uri="{FF2B5EF4-FFF2-40B4-BE49-F238E27FC236}">
                <a16:creationId xmlns:a16="http://schemas.microsoft.com/office/drawing/2014/main" id="{682BDBB4-6787-43B7-890D-35E802483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 r="-2" b="40031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179695-A654-4A5C-A608-7C50D22A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n-US" sz="2000" dirty="0"/>
              <a:t> </a:t>
            </a:r>
            <a:r>
              <a:rPr lang="sk-SK" sz="2000" dirty="0"/>
              <a:t>P</a:t>
            </a:r>
            <a:r>
              <a:rPr lang="en-US" sz="2000" dirty="0"/>
              <a:t>oz</a:t>
            </a:r>
            <a:r>
              <a:rPr lang="sk-SK" sz="2000" dirty="0" err="1"/>
              <a:t>emok</a:t>
            </a:r>
            <a:r>
              <a:rPr lang="sk-SK" sz="2000" dirty="0"/>
              <a:t> (ha až viac) </a:t>
            </a:r>
          </a:p>
          <a:p>
            <a:r>
              <a:rPr lang="sk-SK" sz="2000" dirty="0"/>
              <a:t>Skladá sa z mnohých </a:t>
            </a:r>
            <a:r>
              <a:rPr lang="en-US" sz="2000" dirty="0"/>
              <a:t>p</a:t>
            </a:r>
            <a:r>
              <a:rPr lang="sk-SK" sz="2000" dirty="0"/>
              <a:t>r</a:t>
            </a:r>
            <a:r>
              <a:rPr lang="en-US" sz="2000" dirty="0" err="1"/>
              <a:t>írodn</a:t>
            </a:r>
            <a:r>
              <a:rPr lang="sk-SK" sz="2000" dirty="0"/>
              <a:t>ý</a:t>
            </a:r>
            <a:r>
              <a:rPr lang="en-US" sz="2000" dirty="0" err="1"/>
              <a:t>ch</a:t>
            </a:r>
            <a:r>
              <a:rPr lang="en-US" sz="2000" dirty="0"/>
              <a:t> a </a:t>
            </a:r>
            <a:r>
              <a:rPr lang="en-US" sz="2000" dirty="0" err="1"/>
              <a:t>užit</a:t>
            </a:r>
            <a:r>
              <a:rPr lang="sk-SK" sz="2000" dirty="0" err="1"/>
              <a:t>očn</a:t>
            </a:r>
            <a:r>
              <a:rPr lang="en-US" sz="2000" dirty="0" err="1"/>
              <a:t>ých</a:t>
            </a:r>
            <a:r>
              <a:rPr lang="en-US" sz="2000" dirty="0"/>
              <a:t> </a:t>
            </a:r>
            <a:r>
              <a:rPr lang="en-US" sz="2000" dirty="0" err="1"/>
              <a:t>prvk</a:t>
            </a:r>
            <a:r>
              <a:rPr lang="sk-SK" sz="2000" dirty="0" err="1"/>
              <a:t>ov</a:t>
            </a:r>
            <a:r>
              <a:rPr lang="sk-SK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ekozahrada</a:t>
            </a:r>
            <a:r>
              <a:rPr lang="en-US" sz="2000" dirty="0"/>
              <a:t> s </a:t>
            </a:r>
            <a:r>
              <a:rPr lang="en-US" sz="2000" dirty="0" err="1"/>
              <a:t>jedlým</a:t>
            </a:r>
            <a:r>
              <a:rPr lang="en-US" sz="2000" dirty="0"/>
              <a:t> </a:t>
            </a:r>
            <a:r>
              <a:rPr lang="en-US" sz="2000" dirty="0" err="1"/>
              <a:t>ovocným</a:t>
            </a:r>
            <a:r>
              <a:rPr lang="en-US" sz="2000" dirty="0"/>
              <a:t> les</a:t>
            </a:r>
            <a:r>
              <a:rPr lang="sk-SK" sz="2000" dirty="0"/>
              <a:t>o</a:t>
            </a:r>
            <a:r>
              <a:rPr lang="en-US" sz="2000" dirty="0"/>
              <a:t>m, j</a:t>
            </a:r>
            <a:r>
              <a:rPr lang="sk-SK" sz="2000" dirty="0" err="1"/>
              <a:t>azier</a:t>
            </a:r>
            <a:r>
              <a:rPr lang="en-US" sz="2000" dirty="0" err="1"/>
              <a:t>ko</a:t>
            </a:r>
            <a:r>
              <a:rPr lang="en-US" sz="2000" dirty="0"/>
              <a:t>, sad, l</a:t>
            </a:r>
            <a:r>
              <a:rPr lang="sk-SK" sz="2000" dirty="0"/>
              <a:t>ú</a:t>
            </a:r>
            <a:r>
              <a:rPr lang="en-US" sz="2000" dirty="0"/>
              <a:t>ka a les</a:t>
            </a:r>
            <a:endParaRPr lang="sk-SK" sz="2000" dirty="0"/>
          </a:p>
          <a:p>
            <a:r>
              <a:rPr lang="en-US" sz="2000" dirty="0"/>
              <a:t>  </a:t>
            </a:r>
            <a:r>
              <a:rPr lang="en-US" sz="2000" dirty="0" err="1"/>
              <a:t>Výsadba</a:t>
            </a:r>
            <a:r>
              <a:rPr lang="en-US" sz="2000" dirty="0"/>
              <a:t> a p</a:t>
            </a:r>
            <a:r>
              <a:rPr lang="sk-SK" sz="2000" dirty="0" err="1"/>
              <a:t>estovanie</a:t>
            </a:r>
            <a:r>
              <a:rPr lang="sk-SK" sz="2000" dirty="0"/>
              <a:t> všetkých plodín je založená na princípoch</a:t>
            </a:r>
            <a:r>
              <a:rPr lang="en-US" sz="2000" dirty="0"/>
              <a:t> </a:t>
            </a:r>
            <a:r>
              <a:rPr lang="en-US" sz="2000" dirty="0" err="1"/>
              <a:t>permakultury</a:t>
            </a:r>
            <a:r>
              <a:rPr lang="en-US" sz="2000" dirty="0"/>
              <a:t> a p</a:t>
            </a:r>
            <a:r>
              <a:rPr lang="sk-SK" sz="2000" dirty="0"/>
              <a:t>r</a:t>
            </a:r>
            <a:r>
              <a:rPr lang="en-US" sz="2000" dirty="0" err="1"/>
              <a:t>írodn</a:t>
            </a:r>
            <a:r>
              <a:rPr lang="sk-SK" sz="2000" dirty="0" err="1"/>
              <a:t>ýc</a:t>
            </a:r>
            <a:r>
              <a:rPr lang="en-US" sz="2000" dirty="0"/>
              <a:t>h met</a:t>
            </a:r>
            <a:r>
              <a:rPr lang="sk-SK" sz="2000" dirty="0"/>
              <a:t>ód</a:t>
            </a:r>
            <a:r>
              <a:rPr lang="en-US" sz="2000" dirty="0" err="1"/>
              <a:t>ách</a:t>
            </a:r>
            <a:r>
              <a:rPr lang="en-US" sz="2000" dirty="0"/>
              <a:t> </a:t>
            </a:r>
            <a:r>
              <a:rPr lang="sk-SK" sz="2000" dirty="0"/>
              <a:t>hospodárenia</a:t>
            </a:r>
          </a:p>
          <a:p>
            <a:r>
              <a:rPr lang="sk-SK" sz="2000" dirty="0" err="1"/>
              <a:t>Samoobživa</a:t>
            </a:r>
            <a:r>
              <a:rPr lang="sk-SK" sz="2000" dirty="0"/>
              <a:t> </a:t>
            </a:r>
          </a:p>
          <a:p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2C877A0-6790-4E64-AC57-425BB2BC1C68}"/>
              </a:ext>
            </a:extLst>
          </p:cNvPr>
          <p:cNvSpPr txBox="1"/>
          <p:nvPr/>
        </p:nvSpPr>
        <p:spPr>
          <a:xfrm>
            <a:off x="452270" y="491086"/>
            <a:ext cx="43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Rodový statok </a:t>
            </a:r>
          </a:p>
        </p:txBody>
      </p:sp>
    </p:spTree>
    <p:extLst>
      <p:ext uri="{BB962C8B-B14F-4D97-AF65-F5344CB8AC3E}">
        <p14:creationId xmlns:p14="http://schemas.microsoft.com/office/powerpoint/2010/main" val="273597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407</Words>
  <Application>Microsoft Office PowerPoint</Application>
  <PresentationFormat>Širokouhlá</PresentationFormat>
  <Paragraphs>100</Paragraphs>
  <Slides>20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 CE</vt:lpstr>
      <vt:lpstr>Office Theme</vt:lpstr>
      <vt:lpstr>Permakultúra</vt:lpstr>
      <vt:lpstr>Obsah: </vt:lpstr>
      <vt:lpstr>Prezentácia programu PowerPoint</vt:lpstr>
      <vt:lpstr>Zóny: </vt:lpstr>
      <vt:lpstr>Prezentácia programu PowerPoint</vt:lpstr>
      <vt:lpstr>Prezentácia programu PowerPoint</vt:lpstr>
      <vt:lpstr>Prezentácia programu PowerPoint</vt:lpstr>
      <vt:lpstr>Ekovesnice Vrbovce</vt:lpstr>
      <vt:lpstr>Prezentácia programu PowerPoint</vt:lpstr>
      <vt:lpstr>Projekt Eko Osada Bílé Karpaty:</vt:lpstr>
      <vt:lpstr>Energetická sebestačnosť</vt:lpstr>
      <vt:lpstr>Damanhur</vt:lpstr>
      <vt:lpstr>Damanhur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 </vt:lpstr>
      <vt:lpstr>Zdroje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Permakultúra</dc:title>
  <dc:creator>Kaja</dc:creator>
  <cp:lastModifiedBy>Kaja</cp:lastModifiedBy>
  <cp:revision>31</cp:revision>
  <dcterms:created xsi:type="dcterms:W3CDTF">2018-04-24T08:27:26Z</dcterms:created>
  <dcterms:modified xsi:type="dcterms:W3CDTF">2018-04-24T14:25:17Z</dcterms:modified>
</cp:coreProperties>
</file>