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ile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4" r:id="rId6"/>
    <p:sldId id="263" r:id="rId7"/>
    <p:sldId id="264" r:id="rId8"/>
    <p:sldId id="265" r:id="rId9"/>
    <p:sldId id="267" r:id="rId10"/>
    <p:sldId id="269" r:id="rId11"/>
    <p:sldId id="270" r:id="rId12"/>
    <p:sldId id="274" r:id="rId13"/>
    <p:sldId id="271" r:id="rId14"/>
    <p:sldId id="276" r:id="rId15"/>
    <p:sldId id="272" r:id="rId16"/>
    <p:sldId id="283" r:id="rId17"/>
    <p:sldId id="277" r:id="rId18"/>
    <p:sldId id="278" r:id="rId19"/>
    <p:sldId id="279" r:id="rId20"/>
    <p:sldId id="280" r:id="rId21"/>
    <p:sldId id="260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8A87-2509-4BCD-B786-B459AEF96F95}" type="datetimeFigureOut">
              <a:rPr lang="cs-CZ" smtClean="0"/>
              <a:t>15. 11. 2015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173-D3C1-41A0-AD12-70C24EC34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107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8A87-2509-4BCD-B786-B459AEF96F95}" type="datetimeFigureOut">
              <a:rPr lang="cs-CZ" smtClean="0"/>
              <a:t>15. 11. 2015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173-D3C1-41A0-AD12-70C24EC34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827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8A87-2509-4BCD-B786-B459AEF96F95}" type="datetimeFigureOut">
              <a:rPr lang="cs-CZ" smtClean="0"/>
              <a:t>15. 11. 2015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173-D3C1-41A0-AD12-70C24EC345BD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6893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8A87-2509-4BCD-B786-B459AEF96F95}" type="datetimeFigureOut">
              <a:rPr lang="cs-CZ" smtClean="0"/>
              <a:t>15. 11. 2015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173-D3C1-41A0-AD12-70C24EC34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721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8A87-2509-4BCD-B786-B459AEF96F95}" type="datetimeFigureOut">
              <a:rPr lang="cs-CZ" smtClean="0"/>
              <a:t>15. 11. 2015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173-D3C1-41A0-AD12-70C24EC345BD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9928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8A87-2509-4BCD-B786-B459AEF96F95}" type="datetimeFigureOut">
              <a:rPr lang="cs-CZ" smtClean="0"/>
              <a:t>15. 11. 2015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173-D3C1-41A0-AD12-70C24EC34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981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8A87-2509-4BCD-B786-B459AEF96F95}" type="datetimeFigureOut">
              <a:rPr lang="cs-CZ" smtClean="0"/>
              <a:t>15. 11. 2015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173-D3C1-41A0-AD12-70C24EC34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193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8A87-2509-4BCD-B786-B459AEF96F95}" type="datetimeFigureOut">
              <a:rPr lang="cs-CZ" smtClean="0"/>
              <a:t>15. 11. 2015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173-D3C1-41A0-AD12-70C24EC34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719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8A87-2509-4BCD-B786-B459AEF96F95}" type="datetimeFigureOut">
              <a:rPr lang="cs-CZ" smtClean="0"/>
              <a:t>15. 11. 2015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173-D3C1-41A0-AD12-70C24EC34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30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8A87-2509-4BCD-B786-B459AEF96F95}" type="datetimeFigureOut">
              <a:rPr lang="cs-CZ" smtClean="0"/>
              <a:t>15. 11. 2015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173-D3C1-41A0-AD12-70C24EC34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50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8A87-2509-4BCD-B786-B459AEF96F95}" type="datetimeFigureOut">
              <a:rPr lang="cs-CZ" smtClean="0"/>
              <a:t>15. 11. 2015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173-D3C1-41A0-AD12-70C24EC34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56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8A87-2509-4BCD-B786-B459AEF96F95}" type="datetimeFigureOut">
              <a:rPr lang="cs-CZ" smtClean="0"/>
              <a:t>15. 11. 2015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173-D3C1-41A0-AD12-70C24EC34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524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8A87-2509-4BCD-B786-B459AEF96F95}" type="datetimeFigureOut">
              <a:rPr lang="cs-CZ" smtClean="0"/>
              <a:t>15. 11. 2015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173-D3C1-41A0-AD12-70C24EC34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12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8A87-2509-4BCD-B786-B459AEF96F95}" type="datetimeFigureOut">
              <a:rPr lang="cs-CZ" smtClean="0"/>
              <a:t>15. 11. 2015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173-D3C1-41A0-AD12-70C24EC34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97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8A87-2509-4BCD-B786-B459AEF96F95}" type="datetimeFigureOut">
              <a:rPr lang="cs-CZ" smtClean="0"/>
              <a:t>15. 11. 2015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173-D3C1-41A0-AD12-70C24EC34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20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8A87-2509-4BCD-B786-B459AEF96F95}" type="datetimeFigureOut">
              <a:rPr lang="cs-CZ" smtClean="0"/>
              <a:t>15. 11. 2015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173-D3C1-41A0-AD12-70C24EC34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00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D8A87-2509-4BCD-B786-B459AEF96F95}" type="datetimeFigureOut">
              <a:rPr lang="cs-CZ" smtClean="0"/>
              <a:t>15. 11. 2015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C62173-D3C1-41A0-AD12-70C24EC34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064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kp.vscht.cz/files/uzel/0007439/Odpady+09.pdf" TargetMode="External"/><Relationship Id="rId2" Type="http://schemas.openxmlformats.org/officeDocument/2006/relationships/hyperlink" Target="http://www.ekostrazce.cz/texty/recyklac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ppropedia.org/Appropriate_technology" TargetMode="External"/><Relationship Id="rId4" Type="http://schemas.openxmlformats.org/officeDocument/2006/relationships/hyperlink" Target="http://www.enviweb.cz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file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990458" y="489393"/>
            <a:ext cx="10264461" cy="3677349"/>
          </a:xfrm>
        </p:spPr>
        <p:txBody>
          <a:bodyPr/>
          <a:lstStyle/>
          <a:p>
            <a:r>
              <a:rPr lang="cs-CZ" sz="3200" dirty="0" smtClean="0"/>
              <a:t>Recyklace </a:t>
            </a:r>
            <a:r>
              <a:rPr lang="cs-CZ" sz="3200" dirty="0"/>
              <a:t>zdrojů </a:t>
            </a:r>
            <a:r>
              <a:rPr lang="cs-CZ" sz="3200" dirty="0" smtClean="0"/>
              <a:t>v přírodě </a:t>
            </a:r>
            <a:r>
              <a:rPr lang="cs-CZ" sz="3200" dirty="0"/>
              <a:t>a lidské </a:t>
            </a:r>
            <a:r>
              <a:rPr lang="cs-CZ" sz="3200" dirty="0" smtClean="0"/>
              <a:t>kultuře</a:t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> </a:t>
            </a:r>
            <a:r>
              <a:rPr lang="cs-CZ" sz="3200" dirty="0"/>
              <a:t>Kontrast „kovbojské“ a „kosmické“ </a:t>
            </a:r>
            <a:r>
              <a:rPr lang="cs-CZ" sz="3200" dirty="0" smtClean="0"/>
              <a:t>ekonomiky</a:t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Využití </a:t>
            </a:r>
            <a:r>
              <a:rPr lang="cs-CZ" sz="3200" dirty="0"/>
              <a:t>přiměřených </a:t>
            </a:r>
            <a:r>
              <a:rPr lang="cs-CZ" sz="3200" dirty="0" smtClean="0"/>
              <a:t>technologií</a:t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 </a:t>
            </a:r>
            <a:r>
              <a:rPr lang="cs-CZ" sz="3200" dirty="0"/>
              <a:t>P</a:t>
            </a:r>
            <a:r>
              <a:rPr lang="cs-CZ" sz="3200" dirty="0" smtClean="0"/>
              <a:t>říklady </a:t>
            </a:r>
            <a:r>
              <a:rPr lang="cs-CZ" sz="3200" dirty="0"/>
              <a:t>využití alternativních zdrojů energie a bezodpadových </a:t>
            </a:r>
            <a:r>
              <a:rPr lang="cs-CZ" sz="3200" dirty="0" smtClean="0"/>
              <a:t>technologií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75248" y="4759171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Permakultura</a:t>
            </a:r>
            <a:endParaRPr lang="cs-CZ" dirty="0" smtClean="0"/>
          </a:p>
          <a:p>
            <a:r>
              <a:rPr lang="cs-CZ" dirty="0" smtClean="0"/>
              <a:t>Beata Tomiczková</a:t>
            </a:r>
          </a:p>
          <a:p>
            <a:r>
              <a:rPr lang="cs-CZ" dirty="0" smtClean="0"/>
              <a:t>450116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4194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Alternativní zdroje energie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43025"/>
            <a:ext cx="8596668" cy="5372100"/>
          </a:xfrm>
        </p:spPr>
        <p:txBody>
          <a:bodyPr>
            <a:normAutofit/>
          </a:bodyPr>
          <a:lstStyle/>
          <a:p>
            <a:r>
              <a:rPr lang="cs-CZ" sz="2200" dirty="0" smtClean="0"/>
              <a:t>Mají </a:t>
            </a:r>
            <a:r>
              <a:rPr lang="cs-CZ" sz="2200" dirty="0"/>
              <a:t>schopnost se při postupném spotřebovávání částečně nebo úplně obnovovat, a to samy nebo za přispění člověka</a:t>
            </a:r>
            <a:r>
              <a:rPr lang="cs-CZ" sz="2200" dirty="0" smtClean="0"/>
              <a:t>.</a:t>
            </a:r>
          </a:p>
          <a:p>
            <a:pPr marL="0" indent="0">
              <a:buNone/>
            </a:pPr>
            <a:endParaRPr lang="cs-CZ" sz="2200" dirty="0" smtClean="0"/>
          </a:p>
          <a:p>
            <a:r>
              <a:rPr lang="cs-CZ" sz="2200" dirty="0" smtClean="0"/>
              <a:t>Energie vody – vodní elektrárny</a:t>
            </a:r>
          </a:p>
          <a:p>
            <a:r>
              <a:rPr lang="cs-CZ" sz="2200" dirty="0" smtClean="0"/>
              <a:t>Geotermální energie – geotermální elektrárny</a:t>
            </a:r>
          </a:p>
          <a:p>
            <a:r>
              <a:rPr lang="cs-CZ" sz="2200" dirty="0" smtClean="0"/>
              <a:t>Energie slunečního záření – sluneční elektrárny</a:t>
            </a:r>
          </a:p>
          <a:p>
            <a:r>
              <a:rPr lang="cs-CZ" sz="2200" dirty="0" smtClean="0"/>
              <a:t>Energie větru – větrné elektrárny</a:t>
            </a:r>
          </a:p>
          <a:p>
            <a:r>
              <a:rPr lang="cs-CZ" sz="2200" dirty="0" smtClean="0"/>
              <a:t>Spalování biomasy</a:t>
            </a:r>
          </a:p>
          <a:p>
            <a:r>
              <a:rPr lang="cs-CZ" sz="2200" dirty="0"/>
              <a:t>využití tepelných čerpadel</a:t>
            </a:r>
          </a:p>
          <a:p>
            <a:r>
              <a:rPr lang="cs-CZ" sz="2200" dirty="0"/>
              <a:t>energie příboje a přílivu oceánů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496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Vodní elektrárny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/>
              <a:t>Energie vody se dá využít buď přímou přeměnou na mechanickou energii (vodní </a:t>
            </a:r>
            <a:r>
              <a:rPr lang="cs-CZ" sz="2200" dirty="0" smtClean="0"/>
              <a:t>mlýny apod</a:t>
            </a:r>
            <a:r>
              <a:rPr lang="cs-CZ" sz="2200" dirty="0"/>
              <a:t>.), nebo lze mechanickou energii přeměnit na energii </a:t>
            </a:r>
            <a:r>
              <a:rPr lang="cs-CZ" sz="2200" dirty="0" smtClean="0"/>
              <a:t>elektrickou</a:t>
            </a:r>
            <a:endParaRPr lang="cs-CZ" sz="2200" b="1" dirty="0" smtClean="0"/>
          </a:p>
          <a:p>
            <a:r>
              <a:rPr lang="cs-CZ" sz="2200" b="1" dirty="0" smtClean="0"/>
              <a:t>výhody</a:t>
            </a:r>
            <a:r>
              <a:rPr lang="cs-CZ" sz="2200" dirty="0"/>
              <a:t> – neznečišťuje ovzduší, nedevastuje krajinu a povrchové či podzemní vody těžbou a dopravou paliv a surovin, je bezodpadová, nezávislá na dovozu surovin a vysoce bezpečná</a:t>
            </a:r>
          </a:p>
          <a:p>
            <a:r>
              <a:rPr lang="cs-CZ" sz="2200" b="1" dirty="0"/>
              <a:t>nevýhody</a:t>
            </a:r>
            <a:r>
              <a:rPr lang="cs-CZ" sz="2200" dirty="0"/>
              <a:t> – vysoká pořizovací cena a čas výstavby, nutnost zatopení velkého území, závislost na stabilním průtoku </a:t>
            </a:r>
            <a:r>
              <a:rPr lang="cs-CZ" sz="2200" dirty="0" smtClean="0"/>
              <a:t>vody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21536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28" y="413869"/>
            <a:ext cx="6203990" cy="3033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17" y="1948295"/>
            <a:ext cx="4766569" cy="3388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45" y="3642661"/>
            <a:ext cx="4950204" cy="2904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62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Solární elektrárny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901521"/>
            <a:ext cx="8596668" cy="5576552"/>
          </a:xfrm>
        </p:spPr>
        <p:txBody>
          <a:bodyPr>
            <a:noAutofit/>
          </a:bodyPr>
          <a:lstStyle/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Využití v ČR: </a:t>
            </a:r>
            <a:r>
              <a:rPr lang="cs-CZ" sz="2000" dirty="0"/>
              <a:t>výroba </a:t>
            </a:r>
            <a:r>
              <a:rPr lang="cs-CZ" sz="2000" dirty="0" smtClean="0"/>
              <a:t>tepla, </a:t>
            </a:r>
            <a:r>
              <a:rPr lang="cs-CZ" sz="2000" dirty="0"/>
              <a:t>k ohřevu teplé užitkové vody, vody v bazénech a k </a:t>
            </a:r>
            <a:r>
              <a:rPr lang="cs-CZ" sz="2000" dirty="0" err="1"/>
              <a:t>dotápění</a:t>
            </a:r>
            <a:r>
              <a:rPr lang="cs-CZ" sz="2000" dirty="0"/>
              <a:t> </a:t>
            </a:r>
            <a:r>
              <a:rPr lang="cs-CZ" sz="2000" dirty="0" smtClean="0"/>
              <a:t>objektů,  </a:t>
            </a:r>
            <a:r>
              <a:rPr lang="cs-CZ" sz="2000" dirty="0"/>
              <a:t>k výrobě elektrické </a:t>
            </a:r>
            <a:r>
              <a:rPr lang="cs-CZ" sz="2000" dirty="0" smtClean="0"/>
              <a:t>energie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b="1" dirty="0"/>
              <a:t>výhody</a:t>
            </a:r>
            <a:r>
              <a:rPr lang="cs-CZ" sz="2000" dirty="0"/>
              <a:t> – nízké provozní </a:t>
            </a:r>
            <a:r>
              <a:rPr lang="cs-CZ" sz="2000" dirty="0" smtClean="0"/>
              <a:t>náklady, vysoká </a:t>
            </a:r>
            <a:r>
              <a:rPr lang="cs-CZ" sz="2000" dirty="0"/>
              <a:t>životnost zařízení 15 – 20 let, nevznikají </a:t>
            </a:r>
            <a:r>
              <a:rPr lang="cs-CZ" sz="2000" dirty="0" smtClean="0"/>
              <a:t>žádné</a:t>
            </a:r>
            <a:r>
              <a:rPr lang="cs-CZ" sz="2000" dirty="0"/>
              <a:t> </a:t>
            </a:r>
            <a:r>
              <a:rPr lang="cs-CZ" sz="2000" dirty="0" smtClean="0"/>
              <a:t>emise, </a:t>
            </a:r>
            <a:r>
              <a:rPr lang="cs-CZ" sz="2000" dirty="0"/>
              <a:t>hluk, bez nutnosti stálé obsluhy</a:t>
            </a:r>
          </a:p>
          <a:p>
            <a:r>
              <a:rPr lang="cs-CZ" sz="2000" b="1" dirty="0"/>
              <a:t>nevýhody</a:t>
            </a:r>
            <a:r>
              <a:rPr lang="cs-CZ" sz="2000" dirty="0"/>
              <a:t> – energii nelze využít jako samostatný zdroj v případech, kdy je slunečního záření nedostatek – dodávku energie je nutné kombinovat s jinými zdroji energie, velké investiční náklady</a:t>
            </a:r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3114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11" y="0"/>
            <a:ext cx="4706379" cy="3216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798" y="0"/>
            <a:ext cx="6798007" cy="4789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180876"/>
            <a:ext cx="5248177" cy="3492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860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Větrné elektrárny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4303" y="1287887"/>
            <a:ext cx="8596668" cy="5203065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Tato </a:t>
            </a:r>
            <a:r>
              <a:rPr lang="cs-CZ" sz="2400" dirty="0"/>
              <a:t>energie je spolu s energií vodní nejrozšířenější a nejpoužívanější formou využití obnovitelných zdrojů. </a:t>
            </a:r>
            <a:endParaRPr lang="cs-CZ" sz="2400" dirty="0" smtClean="0"/>
          </a:p>
          <a:p>
            <a:r>
              <a:rPr lang="cs-CZ" sz="2400" dirty="0"/>
              <a:t>Možnosti využití větrné </a:t>
            </a:r>
            <a:r>
              <a:rPr lang="cs-CZ" sz="2400" dirty="0" smtClean="0"/>
              <a:t>energie:</a:t>
            </a:r>
          </a:p>
          <a:p>
            <a:pPr marL="0" indent="0">
              <a:buNone/>
            </a:pPr>
            <a:r>
              <a:rPr lang="cs-CZ" sz="2400" dirty="0" smtClean="0"/>
              <a:t>• </a:t>
            </a:r>
            <a:r>
              <a:rPr lang="cs-CZ" sz="2400" dirty="0"/>
              <a:t>Přímá přeměna energie větru na mechanickou práci, např. čerpání vody, </a:t>
            </a:r>
            <a:r>
              <a:rPr lang="cs-CZ" sz="2400" dirty="0" smtClean="0"/>
              <a:t>mletí </a:t>
            </a:r>
            <a:r>
              <a:rPr lang="cs-CZ" sz="2400" dirty="0"/>
              <a:t>obilí.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• </a:t>
            </a:r>
            <a:r>
              <a:rPr lang="cs-CZ" sz="2400" dirty="0"/>
              <a:t>Přímá přeměna energie větru na </a:t>
            </a:r>
            <a:r>
              <a:rPr lang="cs-CZ" sz="2400" dirty="0" smtClean="0"/>
              <a:t>elektřinu</a:t>
            </a:r>
            <a:endParaRPr lang="cs-CZ" sz="2400" dirty="0"/>
          </a:p>
          <a:p>
            <a:r>
              <a:rPr lang="cs-CZ" sz="2400" b="1" dirty="0" smtClean="0"/>
              <a:t>výhody</a:t>
            </a:r>
            <a:r>
              <a:rPr lang="cs-CZ" sz="2400" dirty="0"/>
              <a:t> – nejsou produkovány žádné </a:t>
            </a:r>
            <a:r>
              <a:rPr lang="cs-CZ" sz="2400" dirty="0" smtClean="0"/>
              <a:t>škodlivé</a:t>
            </a:r>
            <a:r>
              <a:rPr lang="cs-CZ" sz="2400" dirty="0"/>
              <a:t> </a:t>
            </a:r>
            <a:r>
              <a:rPr lang="cs-CZ" sz="2400" dirty="0" smtClean="0"/>
              <a:t>emise, </a:t>
            </a:r>
            <a:r>
              <a:rPr lang="cs-CZ" sz="2400" dirty="0"/>
              <a:t>při vlastí spotřebě el. energie se vyhneme přenosovým ztrátám</a:t>
            </a:r>
          </a:p>
          <a:p>
            <a:r>
              <a:rPr lang="cs-CZ" sz="2400" b="1" dirty="0"/>
              <a:t>nevýhody</a:t>
            </a:r>
            <a:r>
              <a:rPr lang="cs-CZ" sz="2400" dirty="0"/>
              <a:t> – při stavbě elektrárny o vyšších výkonech je nutné vynaložit poměrně vysoké investiční náklady, nestabilní zdroj, návratnost vložených </a:t>
            </a:r>
            <a:r>
              <a:rPr lang="cs-CZ" sz="2400" dirty="0" err="1"/>
              <a:t>fin</a:t>
            </a:r>
            <a:r>
              <a:rPr lang="cs-CZ" sz="2400" dirty="0"/>
              <a:t>. prostředků je závislá na využití vyrobené el. energie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725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75" y="257578"/>
            <a:ext cx="7771064" cy="4485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1" y="3247092"/>
            <a:ext cx="4008013" cy="3460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027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Spalování biomasy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77334" y="1687133"/>
            <a:ext cx="8596668" cy="4893972"/>
          </a:xfrm>
        </p:spPr>
        <p:txBody>
          <a:bodyPr>
            <a:normAutofit/>
          </a:bodyPr>
          <a:lstStyle/>
          <a:p>
            <a:r>
              <a:rPr lang="cs-CZ" sz="2200" dirty="0" smtClean="0"/>
              <a:t>Biomasa </a:t>
            </a:r>
            <a:r>
              <a:rPr lang="cs-CZ" sz="2200" dirty="0"/>
              <a:t>je biologicky rozložitelná část výrobků, odpadů a zbytků ze zemědělství (např. dřevo a </a:t>
            </a:r>
            <a:r>
              <a:rPr lang="cs-CZ" sz="2200" dirty="0" smtClean="0"/>
              <a:t>dřevní</a:t>
            </a:r>
            <a:r>
              <a:rPr lang="cs-CZ" sz="2200" dirty="0"/>
              <a:t> </a:t>
            </a:r>
            <a:r>
              <a:rPr lang="cs-CZ" sz="2200" dirty="0" smtClean="0"/>
              <a:t>odpad, </a:t>
            </a:r>
            <a:r>
              <a:rPr lang="cs-CZ" sz="2200" dirty="0"/>
              <a:t>sláma a jiné zemědělské zbytky …). Výsledným produktem je tepelná energie, která je následně využita pro vytápění, technologické procesy nebo pro výrobu elektrické energie.</a:t>
            </a:r>
          </a:p>
          <a:p>
            <a:r>
              <a:rPr lang="cs-CZ" sz="2200" b="1" dirty="0"/>
              <a:t>výhody</a:t>
            </a:r>
            <a:r>
              <a:rPr lang="cs-CZ" sz="2200" dirty="0"/>
              <a:t> – poměrně nízká cena biomasy, využití odpadu (zbytek po spalování = hnojivo</a:t>
            </a:r>
            <a:r>
              <a:rPr lang="cs-CZ" sz="2200" dirty="0" smtClean="0"/>
              <a:t>), </a:t>
            </a:r>
            <a:r>
              <a:rPr lang="cs-CZ" sz="2200" dirty="0"/>
              <a:t>využití půdy nevhodné pro pěstování potravinářských plodin</a:t>
            </a:r>
          </a:p>
          <a:p>
            <a:r>
              <a:rPr lang="cs-CZ" sz="2200" b="1" dirty="0"/>
              <a:t>nevýhody</a:t>
            </a:r>
            <a:r>
              <a:rPr lang="cs-CZ" sz="2200" dirty="0"/>
              <a:t> – nižší výhřevnost, potřeba skladovacích prostor, velký vliv vlhkosti na spalovací procesy, větší </a:t>
            </a:r>
            <a:r>
              <a:rPr lang="cs-CZ" sz="2200" dirty="0" smtClean="0"/>
              <a:t>rozměry </a:t>
            </a:r>
            <a:r>
              <a:rPr lang="cs-CZ" sz="2200" dirty="0"/>
              <a:t>a příslušenství, složitější manipulace v porovnání s elektřinou a plynem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232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Geotermální energie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Využívají </a:t>
            </a:r>
            <a:r>
              <a:rPr lang="cs-CZ" sz="2200" dirty="0" smtClean="0"/>
              <a:t>k</a:t>
            </a:r>
            <a:r>
              <a:rPr lang="cs-CZ" sz="2200" dirty="0"/>
              <a:t> výrobě elektřiny tepelnou energii z nitra Země</a:t>
            </a:r>
            <a:r>
              <a:rPr lang="cs-CZ" sz="2200" dirty="0" smtClean="0"/>
              <a:t>.</a:t>
            </a:r>
          </a:p>
          <a:p>
            <a:r>
              <a:rPr lang="cs-CZ" sz="2200" dirty="0" smtClean="0"/>
              <a:t> </a:t>
            </a:r>
            <a:r>
              <a:rPr lang="cs-CZ" sz="2200" b="1" dirty="0" smtClean="0"/>
              <a:t>výhody</a:t>
            </a:r>
            <a:r>
              <a:rPr lang="cs-CZ" sz="2200" dirty="0"/>
              <a:t> – velká šetrnost k životnímu prostředí, nezávislost na počasí</a:t>
            </a:r>
          </a:p>
          <a:p>
            <a:r>
              <a:rPr lang="cs-CZ" sz="2200" b="1" dirty="0"/>
              <a:t>nevýhody</a:t>
            </a:r>
            <a:r>
              <a:rPr lang="cs-CZ" sz="2200" dirty="0"/>
              <a:t> – dostupné jen na některých místech, výstavba je dražší než výstavba jaderné elektrárny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907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Bezodpadové technologie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/>
              <a:t>Bezodpadové technologie umožňují </a:t>
            </a:r>
            <a:r>
              <a:rPr lang="cs-CZ" sz="2200" dirty="0" smtClean="0"/>
              <a:t>recyklaci </a:t>
            </a:r>
            <a:r>
              <a:rPr lang="cs-CZ" sz="2200" dirty="0"/>
              <a:t>odpadů a jejich opětovné uvedení do výroby v </a:t>
            </a:r>
            <a:r>
              <a:rPr lang="cs-CZ" sz="2200" dirty="0" smtClean="0"/>
              <a:t>rámci uzavřených </a:t>
            </a:r>
            <a:r>
              <a:rPr lang="cs-CZ" sz="2200" dirty="0"/>
              <a:t>technologických cyklů</a:t>
            </a:r>
            <a:r>
              <a:rPr lang="cs-CZ" sz="2200" dirty="0" smtClean="0"/>
              <a:t>.</a:t>
            </a:r>
          </a:p>
          <a:p>
            <a:r>
              <a:rPr lang="cs-CZ" sz="2200" dirty="0" smtClean="0"/>
              <a:t>Jedná </a:t>
            </a:r>
            <a:r>
              <a:rPr lang="cs-CZ" sz="2200" dirty="0"/>
              <a:t>se o technologie, při kterých dochází vhodnou změnou původního výrobního procesu k minimalizaci množství odpadů vypouštěných do prostředí. 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655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Recyklace v lidské kultuře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53239"/>
            <a:ext cx="8596668" cy="3880773"/>
          </a:xfrm>
        </p:spPr>
        <p:txBody>
          <a:bodyPr/>
          <a:lstStyle/>
          <a:p>
            <a:r>
              <a:rPr lang="cs-CZ" sz="2200" dirty="0" smtClean="0"/>
              <a:t>při </a:t>
            </a:r>
            <a:r>
              <a:rPr lang="cs-CZ" sz="2200" dirty="0"/>
              <a:t>recyklaci jsou zpracováním odpadů </a:t>
            </a:r>
            <a:r>
              <a:rPr lang="cs-CZ" sz="2200" dirty="0" smtClean="0"/>
              <a:t>znovu </a:t>
            </a:r>
            <a:r>
              <a:rPr lang="cs-CZ" sz="2200" dirty="0"/>
              <a:t>získávány materiály, ze kterých byly výrobky </a:t>
            </a:r>
            <a:r>
              <a:rPr lang="cs-CZ" sz="2200" dirty="0" smtClean="0"/>
              <a:t>vyrobeny</a:t>
            </a:r>
          </a:p>
          <a:p>
            <a:endParaRPr lang="cs-CZ" sz="2200" dirty="0" smtClean="0"/>
          </a:p>
          <a:p>
            <a:r>
              <a:rPr lang="cs-CZ" sz="2200" dirty="0"/>
              <a:t>má dvojí pozitivní účinek na životní prostředí. Jednak zmenšuje spotřebu surovin a energií, jednak omezuje zatížení složek životního prostředí </a:t>
            </a:r>
            <a:r>
              <a:rPr lang="cs-CZ" sz="2200" dirty="0" smtClean="0"/>
              <a:t>odpadem</a:t>
            </a:r>
            <a:endParaRPr lang="cs-CZ" sz="22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5" y="3914774"/>
            <a:ext cx="466725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13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Bezodpadové hospodářství a ekofarmy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200" dirty="0"/>
              <a:t>Vzhledem k tomu, že </a:t>
            </a:r>
            <a:r>
              <a:rPr lang="cs-CZ" sz="2200" dirty="0" smtClean="0"/>
              <a:t>ekofarmy fungují </a:t>
            </a:r>
            <a:r>
              <a:rPr lang="cs-CZ" sz="2200" dirty="0"/>
              <a:t>v uzavřeném cyklu ve spojení s okolní přírodou </a:t>
            </a:r>
            <a:r>
              <a:rPr lang="cs-CZ" sz="2200" dirty="0" smtClean="0"/>
              <a:t>je poměrně</a:t>
            </a:r>
            <a:r>
              <a:rPr lang="cs-CZ" sz="2200" dirty="0"/>
              <a:t>  snadné využití koloběhu přírody a přírodních procesů </a:t>
            </a:r>
            <a:r>
              <a:rPr lang="cs-CZ" sz="2200" dirty="0" smtClean="0"/>
              <a:t>při likvidaci odpadů vyprodukovaných </a:t>
            </a:r>
            <a:r>
              <a:rPr lang="cs-CZ" sz="2200" dirty="0"/>
              <a:t>ekofarmou: hnojení biologickými hnojivy z odpadů  z ekofarmy, zavedení </a:t>
            </a:r>
            <a:r>
              <a:rPr lang="cs-CZ" sz="2200" dirty="0" smtClean="0"/>
              <a:t>kořenových čistíren </a:t>
            </a:r>
            <a:r>
              <a:rPr lang="cs-CZ" sz="2200" dirty="0"/>
              <a:t>odpadních vod, kompostování, apod. </a:t>
            </a:r>
            <a:endParaRPr lang="cs-CZ" sz="2200" dirty="0" smtClean="0"/>
          </a:p>
          <a:p>
            <a:r>
              <a:rPr lang="cs-CZ" sz="2200" dirty="0" smtClean="0"/>
              <a:t>Také </a:t>
            </a:r>
            <a:r>
              <a:rPr lang="cs-CZ" sz="2200" dirty="0"/>
              <a:t>využití </a:t>
            </a:r>
            <a:r>
              <a:rPr lang="cs-CZ" sz="2200" dirty="0" smtClean="0"/>
              <a:t>odpadů jako </a:t>
            </a:r>
            <a:r>
              <a:rPr lang="cs-CZ" sz="2200" dirty="0"/>
              <a:t>zdroje energie pro samotnou ekofarmu a </a:t>
            </a:r>
            <a:r>
              <a:rPr lang="cs-CZ" sz="2200" dirty="0" smtClean="0"/>
              <a:t>okolí je </a:t>
            </a:r>
            <a:r>
              <a:rPr lang="cs-CZ" sz="2200" dirty="0"/>
              <a:t>možné s pomocí zavedení nových technologií: výroba bioplynu, biolihu a </a:t>
            </a:r>
            <a:r>
              <a:rPr lang="cs-CZ" sz="2200" dirty="0" smtClean="0"/>
              <a:t>jiných biopaliv</a:t>
            </a:r>
            <a:r>
              <a:rPr lang="cs-CZ" sz="2200" dirty="0"/>
              <a:t>. </a:t>
            </a:r>
            <a:endParaRPr lang="cs-CZ" sz="2200" dirty="0" smtClean="0"/>
          </a:p>
          <a:p>
            <a:r>
              <a:rPr lang="cs-CZ" sz="2200" dirty="0" smtClean="0"/>
              <a:t>Recyklace </a:t>
            </a:r>
            <a:r>
              <a:rPr lang="cs-CZ" sz="2200" dirty="0"/>
              <a:t>v hospodaření s vodou, znovuvyužití srážkových vod a přečištěné šedé </a:t>
            </a:r>
            <a:r>
              <a:rPr lang="cs-CZ" sz="2200" dirty="0" smtClean="0"/>
              <a:t>vody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69646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BOULDING, Kenneth </a:t>
            </a:r>
            <a:r>
              <a:rPr lang="en-US" dirty="0" err="1"/>
              <a:t>Ewart</a:t>
            </a:r>
            <a:r>
              <a:rPr lang="en-US" dirty="0"/>
              <a:t>. </a:t>
            </a:r>
            <a:r>
              <a:rPr lang="en-US" i="1" dirty="0"/>
              <a:t>Beyond economics: essays on society, religion, and ethics</a:t>
            </a:r>
            <a:r>
              <a:rPr lang="en-US" dirty="0"/>
              <a:t>. 1st ed. Michigan: University of Michigan Press, </a:t>
            </a:r>
            <a:r>
              <a:rPr lang="en-US" dirty="0" smtClean="0"/>
              <a:t>1968</a:t>
            </a:r>
            <a:endParaRPr lang="cs-CZ" dirty="0" smtClean="0"/>
          </a:p>
          <a:p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www.ekostrazce.cz/texty/recyklace</a:t>
            </a:r>
            <a:endParaRPr lang="cs-CZ" dirty="0" smtClean="0"/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ukp.vscht.cz/files/uzel/0007439/Odpady+09.pdf</a:t>
            </a:r>
            <a:endParaRPr lang="cs-CZ" dirty="0" smtClean="0"/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www.enviweb.cz/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</a:t>
            </a:r>
            <a:r>
              <a:rPr lang="cs-CZ" dirty="0">
                <a:hlinkClick r:id="rId5"/>
              </a:rPr>
              <a:t>://</a:t>
            </a:r>
            <a:r>
              <a:rPr lang="cs-CZ" dirty="0" smtClean="0">
                <a:hlinkClick r:id="rId5"/>
              </a:rPr>
              <a:t>www.appropedia.org/Appropriate_technology</a:t>
            </a:r>
            <a:endParaRPr lang="cs-CZ" dirty="0" smtClean="0"/>
          </a:p>
          <a:p>
            <a:r>
              <a:rPr lang="cs-CZ" dirty="0"/>
              <a:t>http://</a:t>
            </a:r>
            <a:r>
              <a:rPr lang="cs-CZ" dirty="0" smtClean="0"/>
              <a:t>www.svkos.cz/data/xinha/docs/obnoviteln</a:t>
            </a:r>
            <a:r>
              <a:rPr lang="cs-CZ" dirty="0"/>
              <a:t>__zdroje_energie.pdf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684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983" y="142876"/>
            <a:ext cx="2175019" cy="254317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recyklovat?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14463"/>
            <a:ext cx="8596668" cy="5659437"/>
          </a:xfrm>
        </p:spPr>
        <p:txBody>
          <a:bodyPr>
            <a:normAutofit/>
          </a:bodyPr>
          <a:lstStyle/>
          <a:p>
            <a:r>
              <a:rPr lang="cs-CZ" sz="2200" dirty="0"/>
              <a:t>opětovným využíváním odpadů </a:t>
            </a:r>
            <a:r>
              <a:rPr lang="cs-CZ" sz="2200" dirty="0" smtClean="0"/>
              <a:t>se šetří </a:t>
            </a:r>
            <a:r>
              <a:rPr lang="cs-CZ" sz="2200" dirty="0"/>
              <a:t>obnovitelné i neobnovitelné zdroje</a:t>
            </a:r>
          </a:p>
          <a:p>
            <a:r>
              <a:rPr lang="cs-CZ" sz="2200" dirty="0"/>
              <a:t>omezuje </a:t>
            </a:r>
            <a:r>
              <a:rPr lang="cs-CZ" sz="2200" dirty="0" smtClean="0"/>
              <a:t>se zatěžování </a:t>
            </a:r>
            <a:r>
              <a:rPr lang="cs-CZ" sz="2200" dirty="0"/>
              <a:t>životního prostředí škodlivinami</a:t>
            </a:r>
          </a:p>
          <a:p>
            <a:r>
              <a:rPr lang="cs-CZ" sz="2200" dirty="0" smtClean="0"/>
              <a:t>Umožní se zajištění </a:t>
            </a:r>
            <a:r>
              <a:rPr lang="cs-CZ" sz="2200" dirty="0"/>
              <a:t>zásob v případě absolutního nedostatku</a:t>
            </a:r>
          </a:p>
          <a:p>
            <a:r>
              <a:rPr lang="cs-CZ" sz="2200" dirty="0" smtClean="0"/>
              <a:t>Zvyšuje se ekonomická </a:t>
            </a:r>
            <a:r>
              <a:rPr lang="cs-CZ" sz="2200" dirty="0"/>
              <a:t>efektivnost při využívání druhotných </a:t>
            </a:r>
            <a:r>
              <a:rPr lang="cs-CZ" sz="2200" dirty="0" smtClean="0"/>
              <a:t>surovin</a:t>
            </a:r>
          </a:p>
          <a:p>
            <a:r>
              <a:rPr lang="cs-CZ" sz="2200" dirty="0"/>
              <a:t>Česká </a:t>
            </a:r>
            <a:r>
              <a:rPr lang="cs-CZ" sz="2200" dirty="0" smtClean="0"/>
              <a:t>republika 34,8 % z celkového komunálního odpadu</a:t>
            </a:r>
          </a:p>
          <a:p>
            <a:r>
              <a:rPr lang="cs-CZ" sz="2200" dirty="0" smtClean="0"/>
              <a:t>Průměr EU 43 % </a:t>
            </a:r>
          </a:p>
          <a:p>
            <a:r>
              <a:rPr lang="cs-CZ" sz="2200" dirty="0" smtClean="0"/>
              <a:t>evropské </a:t>
            </a:r>
            <a:r>
              <a:rPr lang="cs-CZ" sz="2200" dirty="0"/>
              <a:t>státy, jako jsou Německo, Nizozemsko, Belgie a další přitom už recyklují víc než 60 %. </a:t>
            </a:r>
            <a:endParaRPr lang="cs-CZ" sz="220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24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Recyklace v přírodě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16677"/>
            <a:ext cx="8596668" cy="4624686"/>
          </a:xfrm>
        </p:spPr>
        <p:txBody>
          <a:bodyPr>
            <a:noAutofit/>
          </a:bodyPr>
          <a:lstStyle/>
          <a:p>
            <a:r>
              <a:rPr lang="cs-CZ" sz="2200" dirty="0"/>
              <a:t>V přírodě vzniká během celého roku velké množství odumřelé organické hmoty, která se však činností mikroorganismů rychle přeměňuje v látky, které jsou opět v přírodě plně využitelné.</a:t>
            </a:r>
          </a:p>
          <a:p>
            <a:r>
              <a:rPr lang="cs-CZ" sz="2200" dirty="0"/>
              <a:t>Tento princip zná příroda již miliony let a bez něho by nemohl existovat život na zemi, protože by sám sebe udusil svými odpadními látkami.</a:t>
            </a:r>
          </a:p>
          <a:p>
            <a:r>
              <a:rPr lang="cs-CZ" sz="2200" dirty="0"/>
              <a:t>V přírodě až do této doby v podstatě „odpad“ neexistoval, vše se využilo</a:t>
            </a:r>
            <a:r>
              <a:rPr lang="cs-CZ" sz="2200" dirty="0" smtClean="0"/>
              <a:t>.</a:t>
            </a:r>
          </a:p>
          <a:p>
            <a:r>
              <a:rPr lang="cs-CZ" sz="2200" dirty="0" smtClean="0"/>
              <a:t>Mezi nejvýraznější </a:t>
            </a:r>
            <a:r>
              <a:rPr lang="cs-CZ" sz="2200" dirty="0"/>
              <a:t>a nejpočetnější rozkradači </a:t>
            </a:r>
            <a:r>
              <a:rPr lang="cs-CZ" sz="2200" dirty="0" smtClean="0"/>
              <a:t>patří např. bakterie </a:t>
            </a:r>
            <a:r>
              <a:rPr lang="cs-CZ" sz="2200" dirty="0"/>
              <a:t>a houby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943497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Žížalový</a:t>
            </a:r>
            <a:r>
              <a:rPr lang="cs-CZ" dirty="0" smtClean="0"/>
              <a:t> kompostér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59" y="4025522"/>
            <a:ext cx="4052423" cy="2690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5362" y="1490154"/>
            <a:ext cx="8596668" cy="3880773"/>
          </a:xfrm>
        </p:spPr>
        <p:txBody>
          <a:bodyPr>
            <a:noAutofit/>
          </a:bodyPr>
          <a:lstStyle/>
          <a:p>
            <a:r>
              <a:rPr lang="cs-CZ" sz="2200" dirty="0"/>
              <a:t>Pomocí žížal se dá recyklovat veškerý organický odpad z kuchyně</a:t>
            </a:r>
            <a:r>
              <a:rPr lang="cs-CZ" sz="2200" dirty="0" smtClean="0"/>
              <a:t>.</a:t>
            </a:r>
          </a:p>
          <a:p>
            <a:r>
              <a:rPr lang="cs-CZ" sz="2200" dirty="0"/>
              <a:t>V</a:t>
            </a:r>
            <a:r>
              <a:rPr lang="cs-CZ" sz="2200" dirty="0" smtClean="0"/>
              <a:t>ýhodou </a:t>
            </a:r>
            <a:r>
              <a:rPr lang="cs-CZ" sz="2200" dirty="0"/>
              <a:t>těchto žížal je samoregulace jejich počtu. Mají-li dostatek potravy, množí se rychle, při nedostatku se množit přestávají. Potřebné množství žížal záleží na objemu kuchyňského odpadu. Pokud se pohybuje kolem 0,25 kg denně, je potřeba asi 0,5 kg </a:t>
            </a:r>
            <a:r>
              <a:rPr lang="cs-CZ" sz="2200" dirty="0" smtClean="0"/>
              <a:t>žížal</a:t>
            </a:r>
          </a:p>
          <a:p>
            <a:r>
              <a:rPr lang="cs-CZ" sz="2200" dirty="0"/>
              <a:t>Tvorba humusu pomocí žížal trvá přibližně 3 až 4 </a:t>
            </a:r>
            <a:r>
              <a:rPr lang="cs-CZ" sz="2200" dirty="0" smtClean="0"/>
              <a:t>měsíce</a:t>
            </a:r>
          </a:p>
          <a:p>
            <a:r>
              <a:rPr lang="cs-CZ" sz="2200" dirty="0"/>
              <a:t>H</a:t>
            </a:r>
            <a:r>
              <a:rPr lang="cs-CZ" sz="2200" dirty="0" smtClean="0"/>
              <a:t>otový </a:t>
            </a:r>
            <a:r>
              <a:rPr lang="cs-CZ" sz="2200" dirty="0"/>
              <a:t>humus lze z nádoby vybrat a použít na přesazování květin, pěstování sazeniček a na přihnojování své domácí zahrádky.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678431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„Kovbojská“ ekonomika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12891"/>
            <a:ext cx="8596668" cy="4328472"/>
          </a:xfrm>
        </p:spPr>
        <p:txBody>
          <a:bodyPr>
            <a:noAutofit/>
          </a:bodyPr>
          <a:lstStyle/>
          <a:p>
            <a:r>
              <a:rPr lang="cs-CZ" altLang="cs-CZ" sz="2200" dirty="0" smtClean="0"/>
              <a:t>Otevřený </a:t>
            </a:r>
            <a:r>
              <a:rPr lang="cs-CZ" altLang="cs-CZ" sz="2200" dirty="0" smtClean="0"/>
              <a:t>systém, vzájemně propojený s okolím, kde neexistují </a:t>
            </a:r>
            <a:r>
              <a:rPr lang="cs-CZ" altLang="cs-CZ" sz="2200" dirty="0" smtClean="0"/>
              <a:t>limity </a:t>
            </a:r>
            <a:r>
              <a:rPr lang="cs-CZ" altLang="cs-CZ" sz="2200" dirty="0" smtClean="0"/>
              <a:t>vnějšího světa na dodávání či odebírání surovin a </a:t>
            </a:r>
            <a:r>
              <a:rPr lang="cs-CZ" altLang="cs-CZ" sz="2200" dirty="0" smtClean="0"/>
              <a:t>energií</a:t>
            </a:r>
          </a:p>
          <a:p>
            <a:r>
              <a:rPr lang="cs-CZ" altLang="cs-CZ" sz="2200" dirty="0" smtClean="0"/>
              <a:t>Cílem </a:t>
            </a:r>
            <a:r>
              <a:rPr lang="cs-CZ" altLang="cs-CZ" sz="2200" dirty="0" smtClean="0"/>
              <a:t>této ekonomiky je maximalizace hospodářského výkonu měřená tokem produktů a </a:t>
            </a:r>
            <a:r>
              <a:rPr lang="cs-CZ" altLang="cs-CZ" sz="2200" dirty="0" smtClean="0"/>
              <a:t>služeb (HDP)</a:t>
            </a:r>
            <a:endParaRPr lang="cs-CZ" altLang="cs-CZ" sz="2200" dirty="0" smtClean="0"/>
          </a:p>
          <a:p>
            <a:r>
              <a:rPr lang="cs-CZ" sz="2200" dirty="0"/>
              <a:t>J</a:t>
            </a:r>
            <a:r>
              <a:rPr lang="cs-CZ" sz="2200" dirty="0" smtClean="0"/>
              <a:t>e </a:t>
            </a:r>
            <a:r>
              <a:rPr lang="cs-CZ" sz="2200" dirty="0"/>
              <a:t>charakteristická vykořisťovatelským přístupem a pleněním přírodních zdrojů </a:t>
            </a:r>
            <a:endParaRPr lang="cs-CZ" sz="2200" dirty="0"/>
          </a:p>
          <a:p>
            <a:r>
              <a:rPr lang="cs-CZ" sz="2200" dirty="0"/>
              <a:t>M</a:t>
            </a:r>
            <a:r>
              <a:rPr lang="cs-CZ" sz="2200" dirty="0" smtClean="0"/>
              <a:t>ohla by fungovat za předpokladu, že zdroje jsou nevyčerpatelné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710051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„Kosmická“ ekonomika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16677"/>
            <a:ext cx="8596668" cy="4624686"/>
          </a:xfrm>
        </p:spPr>
        <p:txBody>
          <a:bodyPr>
            <a:normAutofit/>
          </a:bodyPr>
          <a:lstStyle/>
          <a:p>
            <a:r>
              <a:rPr lang="cs-CZ" sz="2200" dirty="0" smtClean="0"/>
              <a:t>Ekonomika kosmické </a:t>
            </a:r>
            <a:r>
              <a:rPr lang="cs-CZ" sz="2200" dirty="0"/>
              <a:t>lodi (kterou </a:t>
            </a:r>
            <a:r>
              <a:rPr lang="cs-CZ" sz="2200" dirty="0" smtClean="0"/>
              <a:t>přirovnáváme </a:t>
            </a:r>
            <a:r>
              <a:rPr lang="cs-CZ" sz="2200" dirty="0"/>
              <a:t>k Zemi)</a:t>
            </a:r>
          </a:p>
          <a:p>
            <a:r>
              <a:rPr lang="cs-CZ" sz="2200" dirty="0"/>
              <a:t>je uzavřená ekonomika, mimo ni neexistují žádné rezervy zdrojů ani prostor na </a:t>
            </a:r>
            <a:r>
              <a:rPr lang="cs-CZ" sz="2200" dirty="0" smtClean="0"/>
              <a:t>ukládání</a:t>
            </a:r>
            <a:r>
              <a:rPr lang="cs-CZ" sz="2200" dirty="0"/>
              <a:t> </a:t>
            </a:r>
            <a:r>
              <a:rPr lang="cs-CZ" sz="2200" dirty="0" smtClean="0"/>
              <a:t>odpadů</a:t>
            </a:r>
            <a:r>
              <a:rPr lang="cs-CZ" sz="2200" dirty="0"/>
              <a:t>. Obyvatelé této lodi se musí stát součástí neustále obnovovaného ekologického cyklu.</a:t>
            </a:r>
          </a:p>
          <a:p>
            <a:r>
              <a:rPr lang="cs-CZ" sz="2200" dirty="0"/>
              <a:t>Dobrý stav panuje na kosmické lodi v případě, že zásoby (znalostí, zdraví, kapitálu) </a:t>
            </a:r>
            <a:r>
              <a:rPr lang="cs-CZ" sz="2200" dirty="0" smtClean="0"/>
              <a:t>jsou vysoké </a:t>
            </a:r>
          </a:p>
          <a:p>
            <a:r>
              <a:rPr lang="cs-CZ" sz="2200" dirty="0" smtClean="0"/>
              <a:t>Blahobyt </a:t>
            </a:r>
            <a:r>
              <a:rPr lang="cs-CZ" sz="2200" dirty="0"/>
              <a:t>na kosmické lodi </a:t>
            </a:r>
            <a:r>
              <a:rPr lang="cs-CZ" sz="2200" dirty="0" smtClean="0"/>
              <a:t>se měří </a:t>
            </a:r>
            <a:r>
              <a:rPr lang="cs-CZ" sz="2200" dirty="0"/>
              <a:t>zásobou (kvalitou a kvantitou) kapitálu.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72" y="4474079"/>
            <a:ext cx="4171861" cy="2383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6013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021" y="3671888"/>
            <a:ext cx="4796981" cy="3597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Appropriate</a:t>
            </a:r>
            <a:r>
              <a:rPr lang="cs-CZ" dirty="0"/>
              <a:t> </a:t>
            </a:r>
            <a:r>
              <a:rPr lang="cs-CZ" dirty="0" smtClean="0"/>
              <a:t>technology – Přiměřené technologie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 smtClean="0"/>
              <a:t>Nejjednodušší technologie pomocí, které dosáhneme účelu</a:t>
            </a:r>
          </a:p>
          <a:p>
            <a:pPr marL="0" indent="0">
              <a:buNone/>
            </a:pPr>
            <a:endParaRPr lang="cs-CZ" sz="2200" dirty="0" smtClean="0"/>
          </a:p>
          <a:p>
            <a:r>
              <a:rPr lang="cs-CZ" sz="2200" dirty="0" smtClean="0"/>
              <a:t>Rozvojové země – nejúčinnější řešení potřeb těchto oblastí</a:t>
            </a:r>
          </a:p>
          <a:p>
            <a:r>
              <a:rPr lang="cs-CZ" sz="2200" dirty="0" smtClean="0"/>
              <a:t>Rozvinuté země – sociálně a ekologicky přijatelná technologie</a:t>
            </a:r>
          </a:p>
          <a:p>
            <a:endParaRPr lang="cs-CZ" sz="2200" dirty="0"/>
          </a:p>
          <a:p>
            <a:pPr marL="0" indent="0">
              <a:buNone/>
            </a:pPr>
            <a:r>
              <a:rPr lang="cs-CZ" sz="2200" dirty="0" smtClean="0"/>
              <a:t>Jsou:</a:t>
            </a:r>
          </a:p>
          <a:p>
            <a:r>
              <a:rPr lang="cs-CZ" sz="2200" dirty="0" smtClean="0"/>
              <a:t>udržitelné</a:t>
            </a:r>
          </a:p>
          <a:p>
            <a:r>
              <a:rPr lang="cs-CZ" sz="2200" dirty="0" smtClean="0"/>
              <a:t>malé</a:t>
            </a:r>
          </a:p>
          <a:p>
            <a:r>
              <a:rPr lang="cs-CZ" sz="2200" dirty="0" smtClean="0"/>
              <a:t>přiměřené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2988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0"/>
            <a:ext cx="6604001" cy="37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26" y="-692354"/>
            <a:ext cx="5626101" cy="4219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26" y="2862170"/>
            <a:ext cx="5626101" cy="4023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5" y="5010150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2" y="3727628"/>
            <a:ext cx="6613528" cy="3170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52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4125</TotalTime>
  <Words>608</Words>
  <Application>Microsoft Office PowerPoint</Application>
  <PresentationFormat>Širokoúhlá obrazovka</PresentationFormat>
  <Paragraphs>96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Faseta</vt:lpstr>
      <vt:lpstr>Recyklace zdrojů v přírodě a lidské kultuře   Kontrast „kovbojské“ a „kosmické“ ekonomiky  Využití přiměřených technologií   Příklady využití alternativních zdrojů energie a bezodpadových technologií</vt:lpstr>
      <vt:lpstr>Recyklace v lidské kultuře</vt:lpstr>
      <vt:lpstr>Proč recyklovat?</vt:lpstr>
      <vt:lpstr>Recyklace v přírodě</vt:lpstr>
      <vt:lpstr>Žížalový kompostér</vt:lpstr>
      <vt:lpstr>„Kovbojská“ ekonomika</vt:lpstr>
      <vt:lpstr>„Kosmická“ ekonomika</vt:lpstr>
      <vt:lpstr>Appropriate technology – Přiměřené technologie </vt:lpstr>
      <vt:lpstr>Prezentace aplikace PowerPoint</vt:lpstr>
      <vt:lpstr>Alternativní zdroje energie</vt:lpstr>
      <vt:lpstr>Vodní elektrárny </vt:lpstr>
      <vt:lpstr>Prezentace aplikace PowerPoint</vt:lpstr>
      <vt:lpstr>Solární elektrárny</vt:lpstr>
      <vt:lpstr>Prezentace aplikace PowerPoint</vt:lpstr>
      <vt:lpstr>Větrné elektrárny</vt:lpstr>
      <vt:lpstr>Prezentace aplikace PowerPoint</vt:lpstr>
      <vt:lpstr>Spalování biomasy</vt:lpstr>
      <vt:lpstr>Geotermální energie</vt:lpstr>
      <vt:lpstr>Bezodpadové technologie</vt:lpstr>
      <vt:lpstr>Bezodpadové hospodářství a ekofarmy</vt:lpstr>
      <vt:lpstr>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Recyklace zdrojů v přírodě a lidské kultuře   Kontrast „kovbojské“ a „kosmické“ ekonomiky  Využití přiměřených technologií   Příklady využití alternativních zdrojů energie a bezodpadových technologií</dc:title>
  <dc:creator>Beata Tomiczková</dc:creator>
  <cp:lastModifiedBy>Beata Tomiczková</cp:lastModifiedBy>
  <cp:revision>44</cp:revision>
  <dcterms:created xsi:type="dcterms:W3CDTF">2015-11-10T12:58:44Z</dcterms:created>
  <dcterms:modified xsi:type="dcterms:W3CDTF">2015-11-16T08:15:38Z</dcterms:modified>
</cp:coreProperties>
</file>