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5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VYUŽITÍ PŘÍRODNÍCH MODELŮ SUKCESE A VERTIKÁLNÍHO PROSTORU, AGROLESNICTVÍ,</a:t>
            </a:r>
            <a:br>
              <a:rPr lang="cs-CZ" sz="4000" dirty="0" smtClean="0"/>
            </a:br>
            <a:r>
              <a:rPr lang="cs-CZ" sz="4000" dirty="0" smtClean="0"/>
              <a:t>TRVALE UDRŽITELNÉ ZEMĚDĚLSTVÍ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TEREZA KŘIVÁNKOVÁ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09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4374" y="918712"/>
            <a:ext cx="9872871" cy="4038600"/>
          </a:xfrm>
        </p:spPr>
        <p:txBody>
          <a:bodyPr/>
          <a:lstStyle/>
          <a:p>
            <a:r>
              <a:rPr lang="cs-CZ" dirty="0" err="1" smtClean="0">
                <a:solidFill>
                  <a:schemeClr val="bg2">
                    <a:lumMod val="25000"/>
                  </a:schemeClr>
                </a:solidFill>
              </a:rPr>
              <a:t>Sadolouky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(sad &amp; kosení trávy)</a:t>
            </a:r>
          </a:p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Sady na orné půdě (jabloně v poli, obilí &amp; ořešáky, švestky &amp; obilí)</a:t>
            </a:r>
          </a:p>
          <a:p>
            <a:pPr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3554" name="Picture 2" descr="VÃ½sledek obrÃ¡zku pro agrolesnictvÃ­ v Ä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738" y="2177541"/>
            <a:ext cx="3795623" cy="2846717"/>
          </a:xfrm>
          <a:prstGeom prst="rect">
            <a:avLst/>
          </a:prstGeom>
          <a:noFill/>
        </p:spPr>
      </p:pic>
      <p:pic>
        <p:nvPicPr>
          <p:cNvPr id="23560" name="Picture 8" descr="SouvisejÃ­cÃ­ obrÃ¡z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4194" y="2160571"/>
            <a:ext cx="4208016" cy="3156012"/>
          </a:xfrm>
          <a:prstGeom prst="rect">
            <a:avLst/>
          </a:prstGeom>
          <a:noFill/>
        </p:spPr>
      </p:pic>
      <p:pic>
        <p:nvPicPr>
          <p:cNvPr id="23556" name="Picture 4" descr="VÃ½sledek obrÃ¡zku pro agrolesnictvÃ­ bÃ­lÃ© karpa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1065" y="3186208"/>
            <a:ext cx="3872481" cy="2908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0254" y="849703"/>
            <a:ext cx="9872871" cy="608162"/>
          </a:xfrm>
        </p:spPr>
        <p:txBody>
          <a:bodyPr numCol="2">
            <a:normAutofit/>
          </a:bodyPr>
          <a:lstStyle/>
          <a:p>
            <a:pPr algn="just"/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Domácí zahrady (stromy &amp; zelenina) </a:t>
            </a:r>
          </a:p>
          <a:p>
            <a:pPr algn="just"/>
            <a:r>
              <a:rPr lang="cs-CZ" dirty="0" err="1" smtClean="0">
                <a:solidFill>
                  <a:schemeClr val="bg2">
                    <a:lumMod val="25000"/>
                  </a:schemeClr>
                </a:solidFill>
              </a:rPr>
              <a:t>Permakultura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– lesní zahrady (jedlý les)</a:t>
            </a:r>
            <a:endParaRPr lang="cs-CZ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6" descr="tradicni-typ_domaci-zahrady-stromy-a-zelenina-nebo-zvirata_homegarden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2704" y="3985402"/>
            <a:ext cx="4572873" cy="2385293"/>
          </a:xfrm>
          <a:prstGeom prst="rect">
            <a:avLst/>
          </a:prstGeom>
          <a:noFill/>
        </p:spPr>
      </p:pic>
      <p:pic>
        <p:nvPicPr>
          <p:cNvPr id="24578" name="Picture 2" descr="liniova-vysadba-oresaku-s-pestovanim-zeleniny"/>
          <p:cNvPicPr>
            <a:picLocks noChangeAspect="1" noChangeArrowheads="1"/>
          </p:cNvPicPr>
          <p:nvPr/>
        </p:nvPicPr>
        <p:blipFill>
          <a:blip r:embed="rId3"/>
          <a:srcRect t="6687" b="5350"/>
          <a:stretch>
            <a:fillRect/>
          </a:stretch>
        </p:blipFill>
        <p:spPr bwMode="auto">
          <a:xfrm>
            <a:off x="1190445" y="1621766"/>
            <a:ext cx="4597880" cy="2199736"/>
          </a:xfrm>
          <a:prstGeom prst="rect">
            <a:avLst/>
          </a:prstGeom>
          <a:noFill/>
        </p:spPr>
      </p:pic>
      <p:pic>
        <p:nvPicPr>
          <p:cNvPr id="24580" name="Picture 4" descr="VÃ½sledek obrÃ¡zku pro forest gard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7636" y="1804053"/>
            <a:ext cx="5160938" cy="3837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5748" y="625414"/>
            <a:ext cx="9872871" cy="5930661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Další příklady využití: živé ploty, větrolamy, remízky zabraňující erozi …</a:t>
            </a: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Role dřevin v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agrolesnických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 systémech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Stromy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: vytváří specifické klima, zmírňují extrémy, omezují erozi a odtok z polí, povodně, filtrují povrchovou vodu i podzemní vodu, svými kořeny zlepšují půdní strukturu, obohacují půdu o živiny, ukládají zpět uhlík</a:t>
            </a:r>
          </a:p>
          <a:p>
            <a:pPr lvl="1"/>
            <a:endParaRPr lang="cs-CZ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5602" name="Picture 2" descr="agrolesnictvi-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8880" y="1597008"/>
            <a:ext cx="7159625" cy="3684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Proč není agrolesnictví v ČR více rozšířené? Kdo usiluje o změnu?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26576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Překážky v systému a úskalí agrolesnictví:</a:t>
            </a:r>
          </a:p>
          <a:p>
            <a:pPr lvl="2"/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Dlouhodobá návratnost  </a:t>
            </a:r>
          </a:p>
          <a:p>
            <a:pPr lvl="2"/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Vyšší pracovní náročnost – ztížená mechanizace</a:t>
            </a:r>
          </a:p>
          <a:p>
            <a:pPr lvl="2"/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Nedostatek informací pro zemědělce</a:t>
            </a:r>
          </a:p>
          <a:p>
            <a:pPr lvl="2"/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Vlastnické poměry (zemědělci v ČR často hospodaří na půdě pronajaté na několik let x dlouhodobá návratnost a dlouhodobý proces agrolesnictví)</a:t>
            </a:r>
          </a:p>
          <a:p>
            <a:pPr lvl="2"/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Neexistující legislativa (Evropská legislativa CAP zná termín „</a:t>
            </a:r>
            <a:r>
              <a:rPr lang="cs-CZ" dirty="0" err="1" smtClean="0">
                <a:solidFill>
                  <a:schemeClr val="bg2">
                    <a:lumMod val="25000"/>
                  </a:schemeClr>
                </a:solidFill>
              </a:rPr>
              <a:t>agroforestry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“ a pracuje s ním, česká legislativa nemá, nechtěla..)</a:t>
            </a:r>
          </a:p>
          <a:p>
            <a:pPr lvl="2"/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2"/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Systém dotací v ČR znevýhodňuje agrolesnictví</a:t>
            </a:r>
            <a:br>
              <a:rPr lang="cs-CZ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(Dotace jsou čerpány na hektar půdy, pokud je na pozemku strom, plocha pod korunou stromu se nepočítá do dotované plochy zemědělské)</a:t>
            </a: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Český spolek pro agrolesnictví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usiluje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o</a:t>
            </a:r>
            <a:br>
              <a:rPr lang="cs-CZ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  <a:t>- osvětu a informování široké veřejnosti a to zejména pak vlastníků půdy o </a:t>
            </a:r>
            <a:b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  <a:t>	alternativních způsobech obhospodařování zemědělské půdy, které nabízí </a:t>
            </a:r>
            <a:b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  <a:t>	agrolesnictví</a:t>
            </a:r>
            <a:b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  <a:t>	- legislativní změny.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ZEMĚDĚLSKÉ SYSTÉMY -  TRVALE UDRŽITELNÉ ZEMĚDĚLSTVÍ? 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421038"/>
          </a:xfrm>
        </p:spPr>
        <p:txBody>
          <a:bodyPr>
            <a:normAutofit lnSpcReduction="10000"/>
          </a:bodyPr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Konvenční zemědělství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systém hospodaření převládající v průmyslově vyspělých zemích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vyšší intenzita hospodaření – použití vyšších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energetických a materiálových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vstupů - účelem je maximalizace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produkce resp. momentálního ekonomického efektu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Formy: precizní, programové zemědělství, skleníková, hydroponická produkce aj. </a:t>
            </a:r>
            <a:endParaRPr lang="cs-CZ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Integrované zemědělství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přechodný systém mezi konvenčním a ekologickým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zemědělstvím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grochemické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vstupy používá na základě diagnostických metod výživného stavu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rostlin, aplikaci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pesticidů omezuje na případy překročení prahu škodlivosti jednotlivých škodlivých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činitelů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preferuje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preventivní opatření (střídání plodin, výběr odrůd), biologické metody regulace a vyváženost všech pěstitelských faktorů. </a:t>
            </a:r>
            <a:endParaRPr lang="cs-CZ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Ekologické zemědělství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vychází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ze zásad setrvalého rozvoje a holistického světového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názoru – je produkčním systémem - současně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usiluje o uchování a zlepšení přírodních zdrojů a kvalitu životního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prostředí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snaha o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vyváženost ekonomických, ekologických i sociálních aspektů a vazeb na globální i lokální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úrovni</a:t>
            </a:r>
          </a:p>
          <a:p>
            <a:pPr lvl="1"/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z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emědělská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činnost sama je chápána jako proces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přiměřeného využívání ekosystému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, respektující jeho stabilitu a </a:t>
            </a:r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setrvalost</a:t>
            </a:r>
          </a:p>
          <a:p>
            <a:pPr lvl="1">
              <a:buNone/>
            </a:pPr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/>
          <a:srcRect l="29151" t="21258" r="30590" b="11950"/>
          <a:stretch>
            <a:fillRect/>
          </a:stretch>
        </p:blipFill>
        <p:spPr bwMode="auto">
          <a:xfrm>
            <a:off x="2838089" y="310553"/>
            <a:ext cx="6479865" cy="604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2053087" y="1423358"/>
            <a:ext cx="70736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015707" y="4586378"/>
            <a:ext cx="70736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>
            <a:off x="2055963" y="5584167"/>
            <a:ext cx="70736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29127" t="13459" r="30637" b="67534"/>
          <a:stretch>
            <a:fillRect/>
          </a:stretch>
        </p:blipFill>
        <p:spPr bwMode="auto">
          <a:xfrm>
            <a:off x="2987587" y="1171469"/>
            <a:ext cx="6466963" cy="171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 l="29151" t="21258" r="30590" b="70611"/>
          <a:stretch>
            <a:fillRect/>
          </a:stretch>
        </p:blipFill>
        <p:spPr bwMode="auto">
          <a:xfrm>
            <a:off x="2990489" y="462953"/>
            <a:ext cx="6479865" cy="73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9127" t="53966" r="30637" b="17736"/>
          <a:stretch>
            <a:fillRect/>
          </a:stretch>
        </p:blipFill>
        <p:spPr bwMode="auto">
          <a:xfrm>
            <a:off x="2976086" y="1871933"/>
            <a:ext cx="6466963" cy="255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l="29434" t="12075" r="30802" b="69434"/>
          <a:stretch>
            <a:fillRect/>
          </a:stretch>
        </p:blipFill>
        <p:spPr bwMode="auto">
          <a:xfrm>
            <a:off x="3019246" y="4373592"/>
            <a:ext cx="6409425" cy="16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>
            <a:off x="2001328" y="3640347"/>
            <a:ext cx="70736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2024332" y="1981201"/>
            <a:ext cx="70736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>
            <a:off x="2061713" y="4675516"/>
            <a:ext cx="70736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24.4.2018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ZDROJE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http://</a:t>
            </a:r>
            <a:r>
              <a:rPr lang="cs-CZ" dirty="0" smtClean="0"/>
              <a:t>www.</a:t>
            </a:r>
            <a:r>
              <a:rPr lang="cs-CZ" dirty="0" err="1" smtClean="0"/>
              <a:t>vitejtenazemi.cz</a:t>
            </a:r>
            <a:r>
              <a:rPr lang="cs-CZ" dirty="0" smtClean="0"/>
              <a:t>/krajina/index.</a:t>
            </a:r>
            <a:r>
              <a:rPr lang="cs-CZ" dirty="0" err="1" smtClean="0"/>
              <a:t>php</a:t>
            </a:r>
            <a:r>
              <a:rPr lang="cs-CZ" dirty="0" smtClean="0"/>
              <a:t>?</a:t>
            </a:r>
            <a:r>
              <a:rPr lang="cs-CZ" dirty="0" err="1" smtClean="0"/>
              <a:t>article</a:t>
            </a:r>
            <a:r>
              <a:rPr lang="cs-CZ" dirty="0" smtClean="0"/>
              <a:t>=46 </a:t>
            </a:r>
          </a:p>
          <a:p>
            <a:r>
              <a:rPr lang="cs-CZ" dirty="0" smtClean="0"/>
              <a:t>http://www.</a:t>
            </a:r>
            <a:r>
              <a:rPr lang="cs-CZ" dirty="0" err="1" smtClean="0"/>
              <a:t>agropress.cz</a:t>
            </a:r>
            <a:r>
              <a:rPr lang="cs-CZ" dirty="0" smtClean="0"/>
              <a:t>/</a:t>
            </a:r>
            <a:r>
              <a:rPr lang="cs-CZ" dirty="0" err="1" smtClean="0"/>
              <a:t>agrolesnictvi</a:t>
            </a:r>
            <a:r>
              <a:rPr lang="cs-CZ" dirty="0" smtClean="0"/>
              <a:t>-budoucnost-</a:t>
            </a:r>
            <a:r>
              <a:rPr lang="cs-CZ" dirty="0" err="1" smtClean="0"/>
              <a:t>ceske</a:t>
            </a:r>
            <a:r>
              <a:rPr lang="cs-CZ" dirty="0" smtClean="0"/>
              <a:t>-krajiny</a:t>
            </a:r>
            <a:r>
              <a:rPr lang="cs-CZ" dirty="0" smtClean="0"/>
              <a:t>/ </a:t>
            </a:r>
          </a:p>
          <a:p>
            <a:r>
              <a:rPr lang="cs-CZ" dirty="0" smtClean="0"/>
              <a:t> http://agrolesnictvi.cz</a:t>
            </a:r>
            <a:r>
              <a:rPr lang="cs-CZ" dirty="0" smtClean="0"/>
              <a:t>/</a:t>
            </a:r>
          </a:p>
          <a:p>
            <a:r>
              <a:rPr lang="cs-CZ" dirty="0" smtClean="0"/>
              <a:t>http://www.</a:t>
            </a:r>
            <a:r>
              <a:rPr lang="cs-CZ" dirty="0" err="1" smtClean="0"/>
              <a:t>agropress.cz</a:t>
            </a:r>
            <a:r>
              <a:rPr lang="cs-CZ" dirty="0" smtClean="0"/>
              <a:t>/</a:t>
            </a:r>
            <a:r>
              <a:rPr lang="cs-CZ" dirty="0" err="1" smtClean="0"/>
              <a:t>agrolesnictvi</a:t>
            </a:r>
            <a:r>
              <a:rPr lang="cs-CZ" dirty="0" smtClean="0"/>
              <a:t>-v-</a:t>
            </a:r>
            <a:r>
              <a:rPr lang="cs-CZ" dirty="0" err="1" smtClean="0"/>
              <a:t>cr</a:t>
            </a:r>
            <a:r>
              <a:rPr lang="cs-CZ" dirty="0" smtClean="0"/>
              <a:t>-</a:t>
            </a:r>
            <a:r>
              <a:rPr lang="cs-CZ" dirty="0" err="1" smtClean="0"/>
              <a:t>ocima</a:t>
            </a:r>
            <a:r>
              <a:rPr lang="cs-CZ" dirty="0" smtClean="0"/>
              <a:t>-</a:t>
            </a:r>
            <a:r>
              <a:rPr lang="cs-CZ" dirty="0" err="1" smtClean="0"/>
              <a:t>prukopnika</a:t>
            </a:r>
            <a:r>
              <a:rPr lang="cs-CZ" dirty="0" smtClean="0"/>
              <a:t>/ </a:t>
            </a:r>
          </a:p>
          <a:p>
            <a:r>
              <a:rPr lang="cs-CZ" dirty="0" smtClean="0"/>
              <a:t>http://home.zf.jcu.cz/~</a:t>
            </a:r>
            <a:r>
              <a:rPr lang="cs-CZ" dirty="0" smtClean="0"/>
              <a:t>moudry/multif_zemedelstvi/frvs_pdf/2_TUZ.pdf</a:t>
            </a:r>
            <a:r>
              <a:rPr lang="cs-CZ" dirty="0" smtClean="0"/>
              <a:t>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ILUSTRAČNÍ OBRÁZKY</a:t>
            </a:r>
            <a:br>
              <a:rPr lang="cs-CZ" dirty="0" smtClean="0"/>
            </a:b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Vymezení pojmů SUKCESE, PRIMÁRNÍ A SEKUNDÁRNÍ SUKCESE, KLIMAX</a:t>
            </a:r>
          </a:p>
          <a:p>
            <a:r>
              <a:rPr lang="cs-CZ" dirty="0" smtClean="0"/>
              <a:t>Využití sukcese a VERTIKÁLNÍHO PROSTORU v </a:t>
            </a:r>
            <a:r>
              <a:rPr lang="cs-CZ" dirty="0" err="1" smtClean="0"/>
              <a:t>permakulturním</a:t>
            </a:r>
            <a:r>
              <a:rPr lang="cs-CZ" dirty="0" smtClean="0"/>
              <a:t> designu</a:t>
            </a:r>
          </a:p>
          <a:p>
            <a:r>
              <a:rPr lang="cs-CZ" dirty="0" smtClean="0"/>
              <a:t>AGROLESNICTVÍ co to je, příklady využití v praxi</a:t>
            </a:r>
          </a:p>
          <a:p>
            <a:r>
              <a:rPr lang="cs-CZ" dirty="0" smtClean="0"/>
              <a:t>Porovnání KONVENČNÍHO, INTEGROVANÉHO A EKOLOGICKÉHO ZEMĚDĚLSTVÍ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SUKCESE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Sukcese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 je ekologický termín označující vývoj a změny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společenstva v čase</a:t>
            </a:r>
          </a:p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Primární sukcese 			x 	Sekundární sukcese</a:t>
            </a:r>
            <a:br>
              <a:rPr lang="cs-CZ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  <a:t>- odehrává se de novo na novém území		- vývoj v již existujících společenstvech</a:t>
            </a:r>
            <a:b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  <a:t> - nově vzniklé vulkanické ostrovy, po ledovcích	- vypálený les, zorané pole, obnova míst </a:t>
            </a:r>
            <a:b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sz="1800" dirty="0" smtClean="0">
                <a:solidFill>
                  <a:schemeClr val="bg2">
                    <a:lumMod val="25000"/>
                  </a:schemeClr>
                </a:solidFill>
              </a:rPr>
              <a:t>						   zasažených povodní, lávou, těžbou</a:t>
            </a:r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 descr="VÃ½sledek obrÃ¡zku pro novÃ½ vulkanickÃ½ ostr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95" y="4023227"/>
            <a:ext cx="2967188" cy="1542938"/>
          </a:xfrm>
          <a:prstGeom prst="rect">
            <a:avLst/>
          </a:prstGeom>
          <a:noFill/>
        </p:spPr>
      </p:pic>
      <p:pic>
        <p:nvPicPr>
          <p:cNvPr id="2054" name="Picture 6" descr="TrojmezenskÃ½ prales, nejvÄtÅ¡Ã­ a nejdochovalejÅ¡Ã­ &#10;horskÃ½ smrkovÃ½ prales v ÄR. KÅ¯rovec tu pÅ¯sobil nejvÃ­ce v letech 1995-1996 a 2003-2009. ZÃ¡mÄr zaÄÃ­t tu v roce 1999 kÃ¡cet zastavila nenÃ¡silnÃ¡ blokÃ¡da, dÃ­ky nÃ­Å¾ zÅ¯stal prales i nadÃ¡le bez zÃ¡sahÅ¯ ÄlovÄka (s vÃ½jimkou pokÃ¡cenÃ­ souÅ¡Ã­ kolem turistickÃ© cesty). Dnes je tu vybudovÃ¡na nauÄnÃ¡ stezka, kterÃ¡ ukazuje turistÅ¯m, jak se horskÃ© pralesy pÅirozenÄ obnovujÃ­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56" name="Picture 8" descr="TrojmezenskÃ½ prales, nejvÄtÅ¡Ã­ a nejdochovalejÅ¡Ã­ &#10;horskÃ½ smrkovÃ½ prales v ÄR. KÅ¯rovec tu pÅ¯sobil nejvÃ­ce v letech 1995-1996 a 2003-2009. ZÃ¡mÄr zaÄÃ­t tu v roce 1999 kÃ¡cet zastavila nenÃ¡silnÃ¡ blokÃ¡da, dÃ­ky nÃ­Å¾ zÅ¯stal prales i nadÃ¡le bez zÃ¡sahÅ¯ ÄlovÄka (s vÃ½jimkou pokÃ¡cenÃ­ souÅ¡Ã­ kolem turistickÃ© cesty). Dnes je tu vybudovÃ¡na nauÄnÃ¡ stezka, kterÃ¡ ukazuje turistÅ¯m, jak se horskÃ© pralesy pÅirozenÄ obnovujÃ­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58" name="Picture 10" descr="TrojmezenskÃ½ prales, nejvÄtÅ¡Ã­ a nejdochovalejÅ¡Ã­ &#10;horskÃ½ smrkovÃ½ prales v ÄR. KÅ¯rovec tu pÅ¯sobil nejvÃ­ce v letech 1995-1996 a 2003-2009. ZÃ¡mÄr zaÄÃ­t tu v roce 1999 kÃ¡cet zastavila nenÃ¡silnÃ¡ blokÃ¡da, dÃ­ky nÃ­Å¾ zÅ¯stal prales i nadÃ¡le bez zÃ¡sahÅ¯ ÄlovÄka (s vÃ½jimkou pokÃ¡cenÃ­ souÅ¡Ã­ kolem turistickÃ© cesty). Dnes je tu vybudovÃ¡na nauÄnÃ¡ stezka, kterÃ¡ ukazuje turistÅ¯m, jak se horskÃ© pralesy pÅirozenÄ obnovujÃ­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60" name="Picture 12" descr="VÃ½sledek obrÃ¡zku pro Å¡umava pÅirozenÃ¡ obno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6226" y="3959534"/>
            <a:ext cx="4772758" cy="2260781"/>
          </a:xfrm>
          <a:prstGeom prst="rect">
            <a:avLst/>
          </a:prstGeom>
          <a:noFill/>
        </p:spPr>
      </p:pic>
      <p:pic>
        <p:nvPicPr>
          <p:cNvPr id="2062" name="Picture 14" descr="VÃ½sledek obrÃ¡zku pro l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8089" y="4218317"/>
            <a:ext cx="2150852" cy="1613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PRŮBĚH SUKCESE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Společenstvo prochází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postupným vývojem od tzv.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pionýrských společenstev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až do závěrečného vývojového stupně, kterým je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klimax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–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nejstabilnější společenstvo. To se vyznačuje velkou druhovou pestrostí, složitými potravními řetězci a velkou odolností vůči rušivým vlivům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zemÄdÄlstvÃ­ jako reset ekologickÃ© sukcese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026" y="4030515"/>
            <a:ext cx="6125808" cy="1878581"/>
          </a:xfrm>
          <a:prstGeom prst="rect">
            <a:avLst/>
          </a:prstGeom>
          <a:noFill/>
        </p:spPr>
      </p:pic>
      <p:pic>
        <p:nvPicPr>
          <p:cNvPr id="1028" name="Picture 4" descr="VÃ½sledek obrÃ¡zk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138" y="3398267"/>
            <a:ext cx="4572000" cy="31146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 rot="21144055">
            <a:off x="1595884" y="6202120"/>
            <a:ext cx="3557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jednoleté byliny – vytrvalé byliny – keře – mladý les – vyspělý les</a:t>
            </a:r>
            <a:endParaRPr lang="cs-CZ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VERTIKÁLNÍ PROSTOR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 descr="VÃ½sledek obrÃ¡zku pro forest gard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849" y="1833775"/>
            <a:ext cx="5141343" cy="4460261"/>
          </a:xfrm>
          <a:prstGeom prst="rect">
            <a:avLst/>
          </a:prstGeom>
          <a:noFill/>
        </p:spPr>
      </p:pic>
      <p:pic>
        <p:nvPicPr>
          <p:cNvPr id="18436" name="Picture 4" descr="VÃ½sledek obrÃ¡zku pro forest gard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8324" y="2291173"/>
            <a:ext cx="5861754" cy="3679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VYUŽITÍ  VERTIKÁLNÍHO PROSTORU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 descr="SouvisejÃ­cÃ­ obrÃ¡z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884" y="1863305"/>
            <a:ext cx="4188604" cy="2950235"/>
          </a:xfrm>
          <a:prstGeom prst="rect">
            <a:avLst/>
          </a:prstGeom>
          <a:noFill/>
        </p:spPr>
      </p:pic>
      <p:pic>
        <p:nvPicPr>
          <p:cNvPr id="19460" name="Picture 4" descr="SouvisejÃ­cÃ­ obrÃ¡z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1476" y="3416060"/>
            <a:ext cx="3692106" cy="2769079"/>
          </a:xfrm>
          <a:prstGeom prst="rect">
            <a:avLst/>
          </a:prstGeom>
          <a:noFill/>
        </p:spPr>
      </p:pic>
      <p:pic>
        <p:nvPicPr>
          <p:cNvPr id="19462" name="Picture 6" descr="http://www.potravinovezahrady.cz/wp-content/uploads/2011/09/aktin%C3%ADde-%C4%8D%C3%ADnsk%C3%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4736" y="1880691"/>
            <a:ext cx="3070826" cy="230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ouvisejÃ­cÃ­ obrÃ¡z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3734" y="461790"/>
            <a:ext cx="5011648" cy="3595771"/>
          </a:xfrm>
          <a:prstGeom prst="rect">
            <a:avLst/>
          </a:prstGeom>
          <a:noFill/>
        </p:spPr>
      </p:pic>
      <p:pic>
        <p:nvPicPr>
          <p:cNvPr id="20484" name="Picture 4" descr="VÃ½sledek obrÃ¡zku pro permakultura inspir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87" y="508958"/>
            <a:ext cx="4546200" cy="2987503"/>
          </a:xfrm>
          <a:prstGeom prst="rect">
            <a:avLst/>
          </a:prstGeom>
          <a:noFill/>
        </p:spPr>
      </p:pic>
      <p:pic>
        <p:nvPicPr>
          <p:cNvPr id="20486" name="Picture 6" descr="SouvisejÃ­cÃ­ obrÃ¡z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137" y="4292101"/>
            <a:ext cx="2880923" cy="2157913"/>
          </a:xfrm>
          <a:prstGeom prst="rect">
            <a:avLst/>
          </a:prstGeom>
          <a:noFill/>
        </p:spPr>
      </p:pic>
      <p:pic>
        <p:nvPicPr>
          <p:cNvPr id="20488" name="Picture 8" descr="VÃ½sledek obrÃ¡zku pro permakultura inspira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568" y="3777651"/>
            <a:ext cx="3803950" cy="2525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AGROLESNICTVÍ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Agrolesnictví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je způsob hospodaření na zemědělské nebo lesní půdě, který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kombinuje pěstování dřevin s některou formou zemědělské produkce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na jednom pozemku, a to buď prostorově, nebo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časově.</a:t>
            </a:r>
          </a:p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Cílem je kombinace produkce obou odvětví -  	lze dosáhnout vyššího zisku a to i s ohledem na zvyšování biodiverzity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cs-CZ" dirty="0" err="1" smtClean="0">
                <a:solidFill>
                  <a:schemeClr val="bg2">
                    <a:lumMod val="25000"/>
                  </a:schemeClr>
                </a:solidFill>
              </a:rPr>
              <a:t>mimoprodukčních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funkcí.</a:t>
            </a:r>
          </a:p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V současnosti nejvíce rozšířeno v tropických a subtropických oblastech, v Evropě také ale v menším měřítku</a:t>
            </a:r>
          </a:p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Principy shodné s </a:t>
            </a:r>
            <a:r>
              <a:rPr lang="cs-CZ" dirty="0" err="1" smtClean="0">
                <a:solidFill>
                  <a:schemeClr val="bg2">
                    <a:lumMod val="25000"/>
                  </a:schemeClr>
                </a:solidFill>
              </a:rPr>
              <a:t>permakulturou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br>
              <a:rPr lang="cs-CZ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- snaha využívat přírodní principy, nejít do boje s přírodou a přesto vydělat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Příklady agrolesnictví v praxi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Pasené sady (ovce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&amp; sady, jabloně &amp; skot, …)</a:t>
            </a:r>
          </a:p>
          <a:p>
            <a:pPr lvl="1">
              <a:buNone/>
            </a:pP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- v ČR např. Bílé Karpaty</a:t>
            </a:r>
          </a:p>
          <a:p>
            <a:pPr lvl="1">
              <a:buNone/>
            </a:pP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- farma Radima Kotrby (chov antilop a jelenovitých &amp; stromy)</a:t>
            </a:r>
          </a:p>
          <a:p>
            <a:pPr lvl="1">
              <a:buNone/>
            </a:pP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- chov drůbeže s </a:t>
            </a:r>
            <a:r>
              <a:rPr lang="cs-CZ" dirty="0" err="1" smtClean="0">
                <a:solidFill>
                  <a:schemeClr val="bg2">
                    <a:lumMod val="25000"/>
                  </a:schemeClr>
                </a:solidFill>
              </a:rPr>
              <a:t>rychlerostoucími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 plodinami</a:t>
            </a:r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None/>
            </a:pPr>
            <a:endParaRPr lang="cs-CZ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506" name="Picture 2" descr="VÃ½sledek obrÃ¡zku pro agrolesnictvÃ­ bÃ­lÃ© karpa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3758" y="3831038"/>
            <a:ext cx="4093058" cy="2302345"/>
          </a:xfrm>
          <a:prstGeom prst="rect">
            <a:avLst/>
          </a:prstGeom>
          <a:noFill/>
        </p:spPr>
      </p:pic>
      <p:pic>
        <p:nvPicPr>
          <p:cNvPr id="21508" name="Picture 4" descr="Kotrba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260" y="3588589"/>
            <a:ext cx="3720813" cy="2480542"/>
          </a:xfrm>
          <a:prstGeom prst="rect">
            <a:avLst/>
          </a:prstGeom>
          <a:noFill/>
        </p:spPr>
      </p:pic>
      <p:pic>
        <p:nvPicPr>
          <p:cNvPr id="21514" name="Picture 10" descr="VÃ½sledek obrÃ¡zku pro agrolesnictvÃ­ v Ä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4823" y="3795321"/>
            <a:ext cx="2378314" cy="2378314"/>
          </a:xfrm>
          <a:prstGeom prst="rect">
            <a:avLst/>
          </a:prstGeom>
          <a:noFill/>
        </p:spPr>
      </p:pic>
      <p:pic>
        <p:nvPicPr>
          <p:cNvPr id="21516" name="Picture 12" descr="http://www.agropress.cz/wp-content/uploads/2018/01/Rychlerostouci-a-drubez-1280x720.jpg"/>
          <p:cNvPicPr>
            <a:picLocks noChangeAspect="1" noChangeArrowheads="1"/>
          </p:cNvPicPr>
          <p:nvPr/>
        </p:nvPicPr>
        <p:blipFill>
          <a:blip r:embed="rId5"/>
          <a:srcRect l="12468" t="9153" r="6835" b="3084"/>
          <a:stretch>
            <a:fillRect/>
          </a:stretch>
        </p:blipFill>
        <p:spPr bwMode="auto">
          <a:xfrm>
            <a:off x="8160588" y="1635974"/>
            <a:ext cx="3191773" cy="1952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188</TotalTime>
  <Words>557</Words>
  <Application>Microsoft Office PowerPoint</Application>
  <PresentationFormat>Vlastní</PresentationFormat>
  <Paragraphs>73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Basis</vt:lpstr>
      <vt:lpstr>VYUŽITÍ PŘÍRODNÍCH MODELŮ SUKCESE A VERTIKÁLNÍHO PROSTORU, AGROLESNICTVÍ, TRVALE UDRŽITELNÉ ZEMĚDĚLSTVÍ</vt:lpstr>
      <vt:lpstr>Osnova prezentace</vt:lpstr>
      <vt:lpstr>SUKCESE </vt:lpstr>
      <vt:lpstr>PRŮBĚH SUKCESE</vt:lpstr>
      <vt:lpstr>VERTIKÁLNÍ PROSTOR</vt:lpstr>
      <vt:lpstr>VYUŽITÍ  VERTIKÁLNÍHO PROSTORU</vt:lpstr>
      <vt:lpstr>Snímek 7</vt:lpstr>
      <vt:lpstr>AGROLESNICTVÍ</vt:lpstr>
      <vt:lpstr>Příklady agrolesnictví v praxi</vt:lpstr>
      <vt:lpstr>Snímek 10</vt:lpstr>
      <vt:lpstr>Snímek 11</vt:lpstr>
      <vt:lpstr>Snímek 12</vt:lpstr>
      <vt:lpstr>Proč není agrolesnictví v ČR více rozšířené? Kdo usiluje o změnu?</vt:lpstr>
      <vt:lpstr>ZEMĚDĚLSKÉ SYSTÉMY -  TRVALE UDRŽITELNÉ ZEMĚDĚLSTVÍ? </vt:lpstr>
      <vt:lpstr>Snímek 15</vt:lpstr>
      <vt:lpstr>Snímek 16</vt:lpstr>
      <vt:lpstr>děkuji za pozornost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Tereza Křivánková</dc:creator>
  <cp:lastModifiedBy>Windows User</cp:lastModifiedBy>
  <cp:revision>5</cp:revision>
  <dcterms:created xsi:type="dcterms:W3CDTF">2014-08-26T23:52:37Z</dcterms:created>
  <dcterms:modified xsi:type="dcterms:W3CDTF">2018-04-24T11:08:48Z</dcterms:modified>
</cp:coreProperties>
</file>