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17"/>
  </p:notesMasterIdLst>
  <p:handoutMasterIdLst>
    <p:handoutMasterId r:id="rId18"/>
  </p:handoutMasterIdLst>
  <p:sldIdLst>
    <p:sldId id="312" r:id="rId3"/>
    <p:sldId id="311" r:id="rId4"/>
    <p:sldId id="314" r:id="rId5"/>
    <p:sldId id="313" r:id="rId6"/>
    <p:sldId id="268" r:id="rId7"/>
    <p:sldId id="269" r:id="rId8"/>
    <p:sldId id="271" r:id="rId9"/>
    <p:sldId id="315" r:id="rId10"/>
    <p:sldId id="272" r:id="rId11"/>
    <p:sldId id="283" r:id="rId12"/>
    <p:sldId id="273" r:id="rId13"/>
    <p:sldId id="306" r:id="rId14"/>
    <p:sldId id="300" r:id="rId15"/>
    <p:sldId id="284" r:id="rId16"/>
  </p:sldIdLst>
  <p:sldSz cx="9144000" cy="6858000" type="screen4x3"/>
  <p:notesSz cx="6669088" cy="9926638"/>
  <p:defaultTextStyle>
    <a:defPPr>
      <a:defRPr lang="en-GB"/>
    </a:defPPr>
    <a:lvl1pPr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Times New Roman"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Times New Roman"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Times New Roman"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Times New Roman" pitchFamily="-105" charset="0"/>
        <a:ea typeface="Arial" pitchFamily="-105" charset="0"/>
        <a:cs typeface="Arial" pitchFamily="-105"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3325" autoAdjust="0"/>
  </p:normalViewPr>
  <p:slideViewPr>
    <p:cSldViewPr>
      <p:cViewPr varScale="1">
        <p:scale>
          <a:sx n="131" d="100"/>
          <a:sy n="131" d="100"/>
        </p:scale>
        <p:origin x="1044"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p:scale>
          <a:sx n="66" d="100"/>
          <a:sy n="66" d="100"/>
        </p:scale>
        <p:origin x="-2525" y="3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sz="quarter" idx="1"/>
          </p:nvPr>
        </p:nvSpPr>
        <p:spPr>
          <a:xfrm>
            <a:off x="3776663" y="0"/>
            <a:ext cx="2890837"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884E9284-CF1B-3347-85B3-27B288014616}" type="datetime1">
              <a:rPr lang="en-US"/>
              <a:pPr>
                <a:defRPr/>
              </a:pPr>
              <a:t>4/11/2018</a:t>
            </a:fld>
            <a:endParaRPr lang="en-GB"/>
          </a:p>
        </p:txBody>
      </p:sp>
      <p:sp>
        <p:nvSpPr>
          <p:cNvPr id="4" name="Footer Placeholder 3"/>
          <p:cNvSpPr>
            <a:spLocks noGrp="1"/>
          </p:cNvSpPr>
          <p:nvPr>
            <p:ph type="ftr" sz="quarter" idx="2"/>
          </p:nvPr>
        </p:nvSpPr>
        <p:spPr>
          <a:xfrm>
            <a:off x="0" y="9428163"/>
            <a:ext cx="2890838"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5" name="Slide Number Placeholder 4"/>
          <p:cNvSpPr>
            <a:spLocks noGrp="1"/>
          </p:cNvSpPr>
          <p:nvPr>
            <p:ph type="sldNum" sz="quarter" idx="3"/>
          </p:nvPr>
        </p:nvSpPr>
        <p:spPr>
          <a:xfrm>
            <a:off x="3776663" y="9428163"/>
            <a:ext cx="2890837"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E24226DC-7977-A541-B3AE-F1AA36380039}" type="slidenum">
              <a:rPr lang="en-GB"/>
              <a:pPr>
                <a:defRPr/>
              </a:pPr>
              <a:t>‹#›</a:t>
            </a:fld>
            <a:endParaRPr lang="en-GB"/>
          </a:p>
        </p:txBody>
      </p:sp>
    </p:spTree>
    <p:extLst>
      <p:ext uri="{BB962C8B-B14F-4D97-AF65-F5344CB8AC3E}">
        <p14:creationId xmlns:p14="http://schemas.microsoft.com/office/powerpoint/2010/main" val="7197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idx="1"/>
          </p:nvPr>
        </p:nvSpPr>
        <p:spPr>
          <a:xfrm>
            <a:off x="3776663" y="0"/>
            <a:ext cx="2890837"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3BDC3EC9-F459-B940-A971-6F0C63684DA6}" type="datetime1">
              <a:rPr lang="en-US"/>
              <a:pPr>
                <a:defRPr/>
              </a:pPr>
              <a:t>4/11/2018</a:t>
            </a:fld>
            <a:endParaRPr lang="en-GB"/>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0694" tIns="45346" rIns="90694" bIns="45346" rtlCol="0" anchor="ctr"/>
          <a:lstStyle/>
          <a:p>
            <a:pPr lvl="0"/>
            <a:endParaRPr lang="en-GB" noProof="0"/>
          </a:p>
        </p:txBody>
      </p:sp>
      <p:sp>
        <p:nvSpPr>
          <p:cNvPr id="5" name="Notes Placeholder 4"/>
          <p:cNvSpPr>
            <a:spLocks noGrp="1"/>
          </p:cNvSpPr>
          <p:nvPr>
            <p:ph type="body" sz="quarter" idx="3"/>
          </p:nvPr>
        </p:nvSpPr>
        <p:spPr>
          <a:xfrm>
            <a:off x="665163" y="4714875"/>
            <a:ext cx="5338762" cy="4467225"/>
          </a:xfrm>
          <a:prstGeom prst="rect">
            <a:avLst/>
          </a:prstGeom>
        </p:spPr>
        <p:txBody>
          <a:bodyPr vert="horz" wrap="square" lIns="90694" tIns="45346" rIns="90694" bIns="4534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890838"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7" name="Slide Number Placeholder 6"/>
          <p:cNvSpPr>
            <a:spLocks noGrp="1"/>
          </p:cNvSpPr>
          <p:nvPr>
            <p:ph type="sldNum" sz="quarter" idx="5"/>
          </p:nvPr>
        </p:nvSpPr>
        <p:spPr>
          <a:xfrm>
            <a:off x="3776663" y="9428163"/>
            <a:ext cx="2890837"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A9D69A7A-9140-484C-9779-8DFA29CA86AF}" type="slidenum">
              <a:rPr lang="en-GB"/>
              <a:pPr>
                <a:defRPr/>
              </a:pPr>
              <a:t>‹#›</a:t>
            </a:fld>
            <a:endParaRPr lang="en-GB"/>
          </a:p>
        </p:txBody>
      </p:sp>
    </p:spTree>
    <p:extLst>
      <p:ext uri="{BB962C8B-B14F-4D97-AF65-F5344CB8AC3E}">
        <p14:creationId xmlns:p14="http://schemas.microsoft.com/office/powerpoint/2010/main" val="84702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10</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smtClean="0">
                <a:latin typeface="Calibri" pitchFamily="-105" charset="0"/>
              </a:rPr>
              <a:t>The exercise is</a:t>
            </a:r>
            <a:r>
              <a:rPr lang="en-GB" sz="1400" baseline="0" dirty="0" smtClean="0">
                <a:latin typeface="Calibri" pitchFamily="-105" charset="0"/>
              </a:rPr>
              <a:t> intended to reveal a number of influences on food intakes and purchasing decisions. In this case, fair-trade coffee displays ethical concern for distant commodity farmers; evening meal is likely to be high in fat and suggests familiarity with Italian foods (see lunch). Vegetarianism may be a political choice.</a:t>
            </a:r>
          </a:p>
          <a:p>
            <a:endParaRPr lang="en-GB" sz="1400" baseline="0" dirty="0" smtClean="0">
              <a:latin typeface="Calibri" pitchFamily="-105" charset="0"/>
            </a:endParaRPr>
          </a:p>
          <a:p>
            <a:r>
              <a:rPr lang="en-GB" sz="1400" baseline="0" dirty="0" smtClean="0">
                <a:latin typeface="Calibri" pitchFamily="-105" charset="0"/>
              </a:rPr>
              <a:t>Chocolate cake may carry guilt associations, unlike the coffee. Support for acquaintances shows social structures in some market situations. Tues is not a day for food hedonism, or perhaps reflects work-life balance issues.</a:t>
            </a:r>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11</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12</a:t>
            </a:fld>
            <a:endParaRPr lang="en-GB"/>
          </a:p>
        </p:txBody>
      </p:sp>
    </p:spTree>
    <p:extLst>
      <p:ext uri="{BB962C8B-B14F-4D97-AF65-F5344CB8AC3E}">
        <p14:creationId xmlns:p14="http://schemas.microsoft.com/office/powerpoint/2010/main" val="732998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13</a:t>
            </a:fld>
            <a:endParaRPr lang="en-GB"/>
          </a:p>
        </p:txBody>
      </p:sp>
    </p:spTree>
    <p:extLst>
      <p:ext uri="{BB962C8B-B14F-4D97-AF65-F5344CB8AC3E}">
        <p14:creationId xmlns:p14="http://schemas.microsoft.com/office/powerpoint/2010/main" val="109953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14</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2</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3</a:t>
            </a:fld>
            <a:endParaRPr lang="en-GB"/>
          </a:p>
        </p:txBody>
      </p:sp>
    </p:spTree>
    <p:extLst>
      <p:ext uri="{BB962C8B-B14F-4D97-AF65-F5344CB8AC3E}">
        <p14:creationId xmlns:p14="http://schemas.microsoft.com/office/powerpoint/2010/main" val="66755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marL="171450" indent="-171450">
              <a:buFontTx/>
              <a:buChar char="•"/>
            </a:pPr>
            <a:endParaRPr lang="en-GB" sz="1400" dirty="0">
              <a:latin typeface="Calibri" pitchFamily="-105" charset="0"/>
            </a:endParaRPr>
          </a:p>
        </p:txBody>
      </p:sp>
      <p:sp>
        <p:nvSpPr>
          <p:cNvPr id="43012"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61994AB8-C9CB-7946-BE79-0BBBD4FE0FD5}" type="slidenum">
              <a:rPr lang="en-GB" sz="1200"/>
              <a:pPr algn="r"/>
              <a:t>4</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5060"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4C493BED-435E-E04B-B6A8-1724E3CD2213}" type="slidenum">
              <a:rPr lang="en-GB" sz="1200"/>
              <a:pPr algn="r"/>
              <a:t>5</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7</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smtClean="0">
                <a:latin typeface="Calibri" pitchFamily="-105" charset="0"/>
              </a:rPr>
              <a:t>The</a:t>
            </a:r>
            <a:r>
              <a:rPr lang="en-GB" sz="1400" baseline="0" dirty="0" smtClean="0">
                <a:latin typeface="Calibri" pitchFamily="-105" charset="0"/>
              </a:rPr>
              <a:t> purpose of this exercise is to get students to reflect on what social, cultural, political, ethical… values they attach to food in theory. On Friday we will recall this exercise when students present their diaries.</a:t>
            </a:r>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8</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smtClean="0">
                <a:latin typeface="Calibri" pitchFamily="-105" charset="0"/>
              </a:rPr>
              <a:t>The</a:t>
            </a:r>
            <a:r>
              <a:rPr lang="en-GB" sz="1400" baseline="0" dirty="0" smtClean="0">
                <a:latin typeface="Calibri" pitchFamily="-105" charset="0"/>
              </a:rPr>
              <a:t> purpose of this exercise is to get students to reflect on what social, cultural, political, ethical… values they attach to food in theory. On Friday we will recall this exercise when students present their diaries.</a:t>
            </a:r>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9</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D501F-8ABB-874A-9C41-38022584FBF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58CFB-78F3-B74F-835C-F330240E47C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1C139-4A11-E04F-95E2-AC22C58FA2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2"/>
          <p:cNvSpPr>
            <a:spLocks noGrp="1"/>
          </p:cNvSpPr>
          <p:nvPr>
            <p:ph type="dt" sz="half" idx="10"/>
          </p:nvPr>
        </p:nvSpPr>
        <p:spPr>
          <a:ln/>
        </p:spPr>
        <p:txBody>
          <a:bodyPr/>
          <a:lstStyle>
            <a:lvl1pPr>
              <a:defRPr/>
            </a:lvl1pPr>
          </a:lstStyle>
          <a:p>
            <a:pPr>
              <a:defRPr/>
            </a:pPr>
            <a:endParaRPr lang="en-US"/>
          </a:p>
        </p:txBody>
      </p:sp>
      <p:sp>
        <p:nvSpPr>
          <p:cNvPr id="8" name="Footer Placeholder 3"/>
          <p:cNvSpPr>
            <a:spLocks noGrp="1"/>
          </p:cNvSpPr>
          <p:nvPr>
            <p:ph type="ftr" sz="quarter" idx="11"/>
          </p:nvPr>
        </p:nvSpPr>
        <p:spPr>
          <a:ln/>
        </p:spPr>
        <p:txBody>
          <a:bodyPr/>
          <a:lstStyle>
            <a:lvl1pPr>
              <a:defRPr/>
            </a:lvl1pPr>
          </a:lstStyle>
          <a:p>
            <a:pPr>
              <a:defRPr/>
            </a:pPr>
            <a:endParaRPr lang="en-US"/>
          </a:p>
        </p:txBody>
      </p:sp>
      <p:sp>
        <p:nvSpPr>
          <p:cNvPr id="9"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ln/>
        </p:spPr>
        <p:txBody>
          <a:bodyPr/>
          <a:lstStyle>
            <a:lvl1pPr>
              <a:defRPr/>
            </a:lvl1pPr>
          </a:lstStyle>
          <a:p>
            <a:pPr>
              <a:defRPr/>
            </a:pPr>
            <a:endParaRPr lang="en-US"/>
          </a:p>
        </p:txBody>
      </p:sp>
      <p:sp>
        <p:nvSpPr>
          <p:cNvPr id="4" name="Footer Placeholder 3"/>
          <p:cNvSpPr>
            <a:spLocks noGrp="1"/>
          </p:cNvSpPr>
          <p:nvPr>
            <p:ph type="ftr" sz="quarter" idx="11"/>
          </p:nvPr>
        </p:nvSpPr>
        <p:spPr>
          <a:ln/>
        </p:spPr>
        <p:txBody>
          <a:bodyPr/>
          <a:lstStyle>
            <a:lvl1pPr>
              <a:defRPr/>
            </a:lvl1pPr>
          </a:lstStyle>
          <a:p>
            <a:pPr>
              <a:defRPr/>
            </a:pPr>
            <a:endParaRPr lang="en-US"/>
          </a:p>
        </p:txBody>
      </p:sp>
      <p:sp>
        <p:nvSpPr>
          <p:cNvPr id="5"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a:ln/>
        </p:spPr>
        <p:txBody>
          <a:bodyPr/>
          <a:lstStyle>
            <a:lvl1pPr>
              <a:defRPr/>
            </a:lvl1pPr>
          </a:lstStyle>
          <a:p>
            <a:pPr>
              <a:defRPr/>
            </a:pPr>
            <a:endParaRPr lang="en-US"/>
          </a:p>
        </p:txBody>
      </p:sp>
      <p:sp>
        <p:nvSpPr>
          <p:cNvPr id="3" name="Footer Placeholder 3"/>
          <p:cNvSpPr>
            <a:spLocks noGrp="1"/>
          </p:cNvSpPr>
          <p:nvPr>
            <p:ph type="ftr" sz="quarter" idx="11"/>
          </p:nvPr>
        </p:nvSpPr>
        <p:spPr>
          <a:ln/>
        </p:spPr>
        <p:txBody>
          <a:bodyPr/>
          <a:lstStyle>
            <a:lvl1pPr>
              <a:defRPr/>
            </a:lvl1pPr>
          </a:lstStyle>
          <a:p>
            <a:pPr>
              <a:defRPr/>
            </a:pPr>
            <a:endParaRPr lang="en-US"/>
          </a:p>
        </p:txBody>
      </p:sp>
      <p:sp>
        <p:nvSpPr>
          <p:cNvPr id="4"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789439-0171-9A4A-B6C9-57ADB79E2081}"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C0983-52A3-E940-B803-8903CF42A4A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86F8E-2737-1A4F-BABD-6362A940EF3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B8C690-3089-1F4A-9DEC-2EB4C661621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268DA6-1336-B747-A427-B09672F9D53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07EA34-AE64-E148-B56D-1BEAA18A336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AAB9A-482E-1048-97F0-2E4450E0EA4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56F2B-4BFD-0C43-8DF3-F51A676C500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fld id="{BD041203-A41C-0444-A607-4309B391B6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2"/>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8" name="Footer Placeholder 3"/>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9" name="Slide Number Placeholder 4"/>
          <p:cNvSpPr>
            <a:spLocks noGrp="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https://www.jordanscereals.co.uk/news/a-short-history-of-porridg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79388" y="876300"/>
            <a:ext cx="8786812" cy="5155257"/>
          </a:xfrm>
          <a:prstGeom prst="rect">
            <a:avLst/>
          </a:prstGeom>
          <a:noFill/>
          <a:ln w="9525">
            <a:noFill/>
            <a:miter lim="800000"/>
            <a:headEnd/>
            <a:tailEnd/>
          </a:ln>
          <a:effectLst/>
        </p:spPr>
        <p:txBody>
          <a:bodyPr>
            <a:prstTxWarp prst="textNoShape">
              <a:avLst/>
            </a:prstTxWarp>
            <a:spAutoFit/>
          </a:bodyPr>
          <a:lstStyle/>
          <a:p>
            <a:pPr algn="ctr">
              <a:defRPr/>
            </a:pP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Food, sustainability and</a:t>
            </a:r>
          </a:p>
          <a:p>
            <a:pPr algn="ctr">
              <a:defRPr/>
            </a:pPr>
            <a:r>
              <a:rPr lang="en-GB" sz="3600" b="1" dirty="0">
                <a:effectLst>
                  <a:outerShdw blurRad="38100" dist="38100" dir="2700000" algn="tl">
                    <a:srgbClr val="DDDDDD"/>
                  </a:outerShdw>
                </a:effectLst>
                <a:latin typeface="Calibri" pitchFamily="-84" charset="0"/>
                <a:ea typeface="Arial" pitchFamily="-84" charset="0"/>
                <a:cs typeface="Arial" pitchFamily="-84" charset="0"/>
              </a:rPr>
              <a:t>a</a:t>
            </a: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lternative food networks</a:t>
            </a:r>
          </a:p>
          <a:p>
            <a:pPr algn="ctr">
              <a:defRPr/>
            </a:pPr>
            <a:endParaRPr lang="en-US" sz="3600" b="1" dirty="0" smtClean="0">
              <a:effectLst>
                <a:outerShdw blurRad="38100" dist="38100" dir="2700000" algn="tl">
                  <a:srgbClr val="DDDDDD"/>
                </a:outerShdw>
              </a:effectLst>
              <a:latin typeface="Times New Roman" pitchFamily="-84" charset="0"/>
              <a:ea typeface="Times New Roman" pitchFamily="-84" charset="0"/>
              <a:cs typeface="Times New Roman" pitchFamily="-84" charset="0"/>
            </a:endParaRPr>
          </a:p>
          <a:p>
            <a:pPr algn="ctr">
              <a:defRPr/>
            </a:pPr>
            <a:r>
              <a:rPr lang="en-GB" b="1" dirty="0" smtClean="0">
                <a:effectLst>
                  <a:outerShdw blurRad="38100" dist="38100" dir="2700000" algn="tl">
                    <a:srgbClr val="DDDDDD"/>
                  </a:outerShdw>
                </a:effectLst>
                <a:latin typeface="Calibri" pitchFamily="-84" charset="0"/>
                <a:ea typeface="Arial" pitchFamily="-84" charset="0"/>
                <a:cs typeface="Arial" pitchFamily="-84" charset="0"/>
              </a:rPr>
              <a:t>Session 1 – Introduction</a:t>
            </a:r>
          </a:p>
          <a:p>
            <a:pPr algn="ctr">
              <a:defRPr/>
            </a:pPr>
            <a:endParaRPr lang="en-GB" b="1" dirty="0" smtClean="0">
              <a:effectLst>
                <a:outerShdw blurRad="38100" dist="38100" dir="2700000" algn="tl">
                  <a:srgbClr val="DDDDDD"/>
                </a:outerShdw>
              </a:effectLst>
              <a:latin typeface="Calibri" pitchFamily="-84" charset="0"/>
              <a:ea typeface="Arial" pitchFamily="-84" charset="0"/>
              <a:cs typeface="Arial" pitchFamily="-84" charset="0"/>
            </a:endParaRPr>
          </a:p>
          <a:p>
            <a:pPr algn="ctr">
              <a:defRPr/>
            </a:pPr>
            <a:r>
              <a:rPr lang="en-GB" dirty="0" smtClean="0">
                <a:effectLst>
                  <a:outerShdw blurRad="38100" dist="38100" dir="2700000" algn="tl">
                    <a:srgbClr val="DDDDDD"/>
                  </a:outerShdw>
                </a:effectLst>
                <a:latin typeface="Calibri" pitchFamily="-84" charset="0"/>
                <a:ea typeface="Arial" pitchFamily="-84" charset="0"/>
                <a:cs typeface="Arial" pitchFamily="-84" charset="0"/>
              </a:rPr>
              <a:t>Dr Daniel </a:t>
            </a:r>
            <a:r>
              <a:rPr lang="en-GB" dirty="0">
                <a:effectLst>
                  <a:outerShdw blurRad="38100" dist="38100" dir="2700000" algn="tl">
                    <a:srgbClr val="DDDDDD"/>
                  </a:outerShdw>
                </a:effectLst>
                <a:latin typeface="Calibri" pitchFamily="-84" charset="0"/>
                <a:ea typeface="Arial" pitchFamily="-84" charset="0"/>
                <a:cs typeface="Arial" pitchFamily="-84" charset="0"/>
              </a:rPr>
              <a:t>Keech</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Countryside and Community Research Institute</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University of Gloucestershire, </a:t>
            </a:r>
            <a:r>
              <a:rPr lang="en-GB" dirty="0" smtClean="0">
                <a:effectLst>
                  <a:outerShdw blurRad="38100" dist="38100" dir="2700000" algn="tl">
                    <a:srgbClr val="DDDDDD"/>
                  </a:outerShdw>
                </a:effectLst>
                <a:latin typeface="Calibri" pitchFamily="-84" charset="0"/>
                <a:ea typeface="Arial" pitchFamily="-84" charset="0"/>
                <a:cs typeface="Arial" pitchFamily="-84" charset="0"/>
              </a:rPr>
              <a:t>UK</a:t>
            </a:r>
          </a:p>
          <a:p>
            <a:pPr algn="ctr">
              <a:defRPr/>
            </a:pPr>
            <a:r>
              <a:rPr lang="en-GB" dirty="0" smtClean="0">
                <a:effectLst>
                  <a:outerShdw blurRad="38100" dist="38100" dir="2700000" algn="tl">
                    <a:srgbClr val="DDDDDD"/>
                  </a:outerShdw>
                </a:effectLst>
                <a:latin typeface="Calibri" pitchFamily="-84" charset="0"/>
                <a:ea typeface="Arial" pitchFamily="-84" charset="0"/>
                <a:cs typeface="Arial" pitchFamily="-84" charset="0"/>
              </a:rPr>
              <a:t>dkeech@glos.ac.uk</a:t>
            </a:r>
          </a:p>
          <a:p>
            <a:pPr algn="ctr">
              <a:defRPr/>
            </a:pPr>
            <a:r>
              <a:rPr lang="en-GB" b="1" dirty="0" smtClean="0">
                <a:latin typeface="Calibri" pitchFamily="-84" charset="0"/>
                <a:ea typeface="Arial" pitchFamily="-84" charset="0"/>
                <a:cs typeface="Arial" pitchFamily="-84" charset="0"/>
              </a:rPr>
              <a:t>@CCRI_UK</a:t>
            </a:r>
          </a:p>
          <a:p>
            <a:pPr algn="ctr">
              <a:spcAft>
                <a:spcPts val="600"/>
              </a:spcAft>
              <a:defRPr/>
            </a:pPr>
            <a:endParaRPr lang="en-GB" dirty="0" smtClean="0">
              <a:effectLst>
                <a:outerShdw blurRad="38100" dist="38100" dir="2700000" algn="tl">
                  <a:srgbClr val="DDDDDD"/>
                </a:outerShdw>
              </a:effectLst>
              <a:latin typeface="Calibri" pitchFamily="-84" charset="0"/>
              <a:ea typeface="Arial" pitchFamily="-84" charset="0"/>
              <a:cs typeface="Arial" pitchFamily="-84" charset="0"/>
            </a:endParaRPr>
          </a:p>
          <a:p>
            <a:pPr algn="ctr">
              <a:spcAft>
                <a:spcPts val="600"/>
              </a:spcAft>
              <a:defRPr/>
            </a:pPr>
            <a:r>
              <a:rPr lang="en-GB" dirty="0" smtClean="0">
                <a:effectLst>
                  <a:outerShdw blurRad="38100" dist="38100" dir="2700000" algn="tl">
                    <a:srgbClr val="DDDDDD"/>
                  </a:outerShdw>
                </a:effectLst>
                <a:latin typeface="Calibri" pitchFamily="-84" charset="0"/>
                <a:ea typeface="Arial" pitchFamily="-84" charset="0"/>
                <a:cs typeface="Arial" pitchFamily="-84" charset="0"/>
              </a:rPr>
              <a:t>Masaryk University, Brno, Aril 9</a:t>
            </a:r>
            <a:r>
              <a:rPr lang="en-GB" baseline="30000" dirty="0" smtClean="0">
                <a:effectLst>
                  <a:outerShdw blurRad="38100" dist="38100" dir="2700000" algn="tl">
                    <a:srgbClr val="DDDDDD"/>
                  </a:outerShdw>
                </a:effectLst>
                <a:latin typeface="Calibri" pitchFamily="-84" charset="0"/>
                <a:ea typeface="Arial" pitchFamily="-84" charset="0"/>
                <a:cs typeface="Arial" pitchFamily="-84" charset="0"/>
              </a:rPr>
              <a:t>th</a:t>
            </a:r>
            <a:r>
              <a:rPr lang="en-GB" dirty="0" smtClean="0">
                <a:effectLst>
                  <a:outerShdw blurRad="38100" dist="38100" dir="2700000" algn="tl">
                    <a:srgbClr val="DDDDDD"/>
                  </a:outerShdw>
                </a:effectLst>
                <a:latin typeface="Calibri" pitchFamily="-84" charset="0"/>
                <a:ea typeface="Arial" pitchFamily="-84" charset="0"/>
                <a:cs typeface="Arial" pitchFamily="-84" charset="0"/>
              </a:rPr>
              <a:t> – 13</a:t>
            </a:r>
            <a:r>
              <a:rPr lang="en-GB" baseline="30000" dirty="0" smtClean="0">
                <a:effectLst>
                  <a:outerShdw blurRad="38100" dist="38100" dir="2700000" algn="tl">
                    <a:srgbClr val="DDDDDD"/>
                  </a:outerShdw>
                </a:effectLst>
                <a:latin typeface="Calibri" pitchFamily="-84" charset="0"/>
                <a:ea typeface="Arial" pitchFamily="-84" charset="0"/>
                <a:cs typeface="Arial" pitchFamily="-84" charset="0"/>
              </a:rPr>
              <a:t>th</a:t>
            </a:r>
            <a:r>
              <a:rPr lang="en-GB" dirty="0" smtClean="0">
                <a:effectLst>
                  <a:outerShdw blurRad="38100" dist="38100" dir="2700000" algn="tl">
                    <a:srgbClr val="DDDDDD"/>
                  </a:outerShdw>
                </a:effectLst>
                <a:latin typeface="Calibri" pitchFamily="-84" charset="0"/>
                <a:ea typeface="Arial" pitchFamily="-84" charset="0"/>
                <a:cs typeface="Arial" pitchFamily="-84" charset="0"/>
              </a:rPr>
              <a:t> 2018</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pic>
        <p:nvPicPr>
          <p:cNvPr id="4" name="Picture 3" descr="611-fitandcrop-890x502.jpg"/>
          <p:cNvPicPr>
            <a:picLocks noChangeAspect="1"/>
          </p:cNvPicPr>
          <p:nvPr/>
        </p:nvPicPr>
        <p:blipFill>
          <a:blip r:embed="rId3"/>
          <a:stretch>
            <a:fillRect/>
          </a:stretch>
        </p:blipFill>
        <p:spPr>
          <a:xfrm>
            <a:off x="-1" y="0"/>
            <a:ext cx="2026435" cy="1143000"/>
          </a:xfrm>
          <a:prstGeom prst="rect">
            <a:avLst/>
          </a:prstGeom>
        </p:spPr>
      </p:pic>
      <p:pic>
        <p:nvPicPr>
          <p:cNvPr id="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775993"/>
            <a:ext cx="3317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5201" y="4775994"/>
            <a:ext cx="3317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792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247317"/>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b="1" dirty="0" smtClean="0">
                <a:latin typeface="Calibri" pitchFamily="-105" charset="0"/>
              </a:rPr>
              <a:t>Buying</a:t>
            </a:r>
            <a:r>
              <a:rPr lang="en-GB" dirty="0" smtClean="0">
                <a:latin typeface="Calibri" pitchFamily="-105" charset="0"/>
              </a:rPr>
              <a:t>: What decisions were involved in making your purchases? Did you make any compromises or trade-offs?</a:t>
            </a:r>
          </a:p>
          <a:p>
            <a:pPr eaLnBrk="0" hangingPunct="0">
              <a:spcAft>
                <a:spcPts val="1200"/>
              </a:spcAft>
            </a:pPr>
            <a:r>
              <a:rPr lang="en-GB" b="1" dirty="0" smtClean="0">
                <a:latin typeface="Calibri" pitchFamily="-105" charset="0"/>
              </a:rPr>
              <a:t>Menu</a:t>
            </a:r>
            <a:r>
              <a:rPr lang="en-GB" dirty="0" smtClean="0">
                <a:latin typeface="Calibri" pitchFamily="-105" charset="0"/>
              </a:rPr>
              <a:t>: What did you cook and eat and what decisions were linked to this?</a:t>
            </a:r>
          </a:p>
          <a:p>
            <a:pPr eaLnBrk="0" hangingPunct="0">
              <a:spcAft>
                <a:spcPts val="1200"/>
              </a:spcAft>
            </a:pPr>
            <a:r>
              <a:rPr lang="en-GB" b="1" dirty="0" smtClean="0">
                <a:latin typeface="Calibri" pitchFamily="-105" charset="0"/>
              </a:rPr>
              <a:t>Consequences</a:t>
            </a:r>
            <a:r>
              <a:rPr lang="en-GB" dirty="0" smtClean="0">
                <a:latin typeface="Calibri" pitchFamily="-105" charset="0"/>
              </a:rPr>
              <a:t>: Consider the sustainability issues of your meals and purchasing in this period (food chains; human and non-human actors; areas of tension etc…).</a:t>
            </a:r>
          </a:p>
          <a:p>
            <a:pPr eaLnBrk="0" hangingPunct="0">
              <a:spcAft>
                <a:spcPts val="1200"/>
              </a:spcAft>
            </a:pPr>
            <a:r>
              <a:rPr lang="en-GB" b="1" dirty="0" smtClean="0">
                <a:latin typeface="Calibri" pitchFamily="-105" charset="0"/>
              </a:rPr>
              <a:t>Changes</a:t>
            </a:r>
            <a:r>
              <a:rPr lang="en-GB" dirty="0" smtClean="0">
                <a:latin typeface="Calibri" pitchFamily="-105" charset="0"/>
              </a:rPr>
              <a:t>: What would you change? What would you need to achieve that? What who is responsible for the changes (state regulation, consumer choice, commercial practice…?)</a:t>
            </a:r>
            <a:endParaRPr lang="en-GB" dirty="0">
              <a:latin typeface="Calibri" pitchFamily="-105" charset="0"/>
            </a:endParaRPr>
          </a:p>
        </p:txBody>
      </p:sp>
      <p:sp>
        <p:nvSpPr>
          <p:cNvPr id="3" name="TextBox 2"/>
          <p:cNvSpPr txBox="1"/>
          <p:nvPr/>
        </p:nvSpPr>
        <p:spPr>
          <a:xfrm>
            <a:off x="1547813" y="549275"/>
            <a:ext cx="5616575" cy="954107"/>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Research exercise – food diary </a:t>
            </a:r>
          </a:p>
          <a:p>
            <a:pPr algn="ctr">
              <a:defRPr/>
            </a:pP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82173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63508" y="260648"/>
            <a:ext cx="7205870" cy="6155531"/>
          </a:xfrm>
          <a:prstGeom prst="rect">
            <a:avLst/>
          </a:prstGeom>
          <a:noFill/>
          <a:ln w="9525">
            <a:noFill/>
            <a:miter lim="800000"/>
            <a:headEnd/>
            <a:tailEnd/>
          </a:ln>
        </p:spPr>
        <p:txBody>
          <a:bodyPr wrap="square">
            <a:prstTxWarp prst="textNoShape">
              <a:avLst/>
            </a:prstTxWarp>
            <a:spAutoFit/>
          </a:bodyPr>
          <a:lstStyle/>
          <a:p>
            <a:pPr eaLnBrk="0" hangingPunct="0">
              <a:spcAft>
                <a:spcPts val="0"/>
              </a:spcAft>
            </a:pPr>
            <a:r>
              <a:rPr lang="en-GB" sz="3600" b="1" dirty="0" smtClean="0">
                <a:latin typeface="Calibri" pitchFamily="-105" charset="0"/>
              </a:rPr>
              <a:t>Example of food diary</a:t>
            </a:r>
          </a:p>
          <a:p>
            <a:pPr eaLnBrk="0" hangingPunct="0">
              <a:spcAft>
                <a:spcPts val="0"/>
              </a:spcAft>
            </a:pPr>
            <a:r>
              <a:rPr lang="en-GB" sz="3600" b="1" dirty="0" smtClean="0">
                <a:latin typeface="Calibri" pitchFamily="-105" charset="0"/>
              </a:rPr>
              <a:t>record</a:t>
            </a:r>
          </a:p>
          <a:p>
            <a:pPr eaLnBrk="0" hangingPunct="0">
              <a:spcAft>
                <a:spcPts val="1200"/>
              </a:spcAft>
            </a:pPr>
            <a:endParaRPr lang="en-GB" sz="800" dirty="0">
              <a:latin typeface="Calibri" pitchFamily="-105" charset="0"/>
            </a:endParaRPr>
          </a:p>
          <a:p>
            <a:pPr eaLnBrk="0" hangingPunct="0">
              <a:spcAft>
                <a:spcPts val="1200"/>
              </a:spcAft>
            </a:pPr>
            <a:r>
              <a:rPr lang="en-GB" u="sng" dirty="0" smtClean="0">
                <a:latin typeface="Calibri" pitchFamily="-105" charset="0"/>
              </a:rPr>
              <a:t>Monday 27</a:t>
            </a:r>
            <a:r>
              <a:rPr lang="en-GB" u="sng" baseline="30000" dirty="0" smtClean="0">
                <a:latin typeface="Calibri" pitchFamily="-105" charset="0"/>
              </a:rPr>
              <a:t>th</a:t>
            </a:r>
            <a:r>
              <a:rPr lang="en-GB" u="sng" dirty="0" smtClean="0">
                <a:latin typeface="Calibri" pitchFamily="-105" charset="0"/>
              </a:rPr>
              <a:t> March</a:t>
            </a:r>
          </a:p>
          <a:p>
            <a:pPr eaLnBrk="0" hangingPunct="0">
              <a:spcAft>
                <a:spcPts val="1200"/>
              </a:spcAft>
            </a:pPr>
            <a:r>
              <a:rPr lang="en-GB" dirty="0" smtClean="0">
                <a:latin typeface="Calibri" pitchFamily="-105" charset="0"/>
              </a:rPr>
              <a:t>Breakfast – Tea, oatmeal porridge with honey.</a:t>
            </a:r>
          </a:p>
          <a:p>
            <a:pPr eaLnBrk="0" hangingPunct="0">
              <a:spcAft>
                <a:spcPts val="1200"/>
              </a:spcAft>
            </a:pPr>
            <a:r>
              <a:rPr lang="en-GB" dirty="0" smtClean="0">
                <a:latin typeface="Calibri" pitchFamily="-105" charset="0"/>
              </a:rPr>
              <a:t>Lunch – Vegetarian meal from university canteen: soup, potato salad and cheese sandwich. Chocolate bar.</a:t>
            </a:r>
          </a:p>
          <a:p>
            <a:pPr eaLnBrk="0" hangingPunct="0">
              <a:spcAft>
                <a:spcPts val="1200"/>
              </a:spcAft>
            </a:pPr>
            <a:r>
              <a:rPr lang="en-GB" dirty="0" smtClean="0">
                <a:latin typeface="Calibri" pitchFamily="-105" charset="0"/>
              </a:rPr>
              <a:t>Evening meal – Frozen pizza and frozen chips from the supermarket.</a:t>
            </a:r>
          </a:p>
          <a:p>
            <a:pPr eaLnBrk="0" hangingPunct="0">
              <a:spcAft>
                <a:spcPts val="1200"/>
              </a:spcAft>
            </a:pPr>
            <a:r>
              <a:rPr lang="en-GB" dirty="0" smtClean="0">
                <a:latin typeface="Calibri" pitchFamily="-105" charset="0"/>
              </a:rPr>
              <a:t>Comments – My aunt’s honey. Always buy fair-trade tea. I’m a vegetarian. Just </a:t>
            </a:r>
            <a:r>
              <a:rPr lang="en-GB" u="sng" dirty="0" smtClean="0">
                <a:latin typeface="Calibri" pitchFamily="-105" charset="0"/>
              </a:rPr>
              <a:t>can’t</a:t>
            </a:r>
            <a:r>
              <a:rPr lang="en-GB" dirty="0" smtClean="0">
                <a:latin typeface="Calibri" pitchFamily="-105" charset="0"/>
              </a:rPr>
              <a:t> resist chocolate! Quick evening meal, I am going out with friends tonight. Afternoon coffee plus rhubarb cake at new local produce café run by people I know. </a:t>
            </a:r>
            <a:r>
              <a:rPr lang="en-GB" i="1" dirty="0" smtClean="0">
                <a:latin typeface="Calibri" pitchFamily="-105" charset="0"/>
              </a:rPr>
              <a:t>(THIS IS AN INVENTION!!!)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3909"/>
            <a:ext cx="3296180" cy="2122304"/>
          </a:xfrm>
          <a:prstGeom prst="rect">
            <a:avLst/>
          </a:prstGeom>
        </p:spPr>
      </p:pic>
      <p:sp>
        <p:nvSpPr>
          <p:cNvPr id="3" name="TextBox 2"/>
          <p:cNvSpPr txBox="1"/>
          <p:nvPr/>
        </p:nvSpPr>
        <p:spPr>
          <a:xfrm rot="5400000">
            <a:off x="6676273" y="3926831"/>
            <a:ext cx="4104456" cy="523220"/>
          </a:xfrm>
          <a:prstGeom prst="rect">
            <a:avLst/>
          </a:prstGeom>
          <a:noFill/>
        </p:spPr>
        <p:txBody>
          <a:bodyPr wrap="square" rtlCol="0">
            <a:spAutoFit/>
          </a:bodyPr>
          <a:lstStyle/>
          <a:p>
            <a:r>
              <a:rPr lang="en-GB" sz="1400" dirty="0" smtClean="0">
                <a:latin typeface="+mn-lt"/>
                <a:hlinkClick r:id="rId4"/>
              </a:rPr>
              <a:t>Pic:   https</a:t>
            </a:r>
            <a:r>
              <a:rPr lang="en-GB" sz="1400" dirty="0">
                <a:latin typeface="+mn-lt"/>
                <a:hlinkClick r:id="rId4"/>
              </a:rPr>
              <a:t>://</a:t>
            </a:r>
            <a:r>
              <a:rPr lang="en-GB" sz="1400" dirty="0" smtClean="0">
                <a:latin typeface="+mn-lt"/>
                <a:hlinkClick r:id="rId4"/>
              </a:rPr>
              <a:t>www.jordanscereals.co.uk/news/a-short-history-of-porridge</a:t>
            </a:r>
            <a:r>
              <a:rPr lang="en-GB" sz="1400" dirty="0" smtClean="0">
                <a:latin typeface="+mn-lt"/>
              </a:rPr>
              <a:t> </a:t>
            </a:r>
            <a:endParaRPr lang="en-GB" sz="1400" dirty="0">
              <a:latin typeface="+mn-lt"/>
            </a:endParaRPr>
          </a:p>
        </p:txBody>
      </p:sp>
    </p:spTree>
    <p:extLst>
      <p:ext uri="{BB962C8B-B14F-4D97-AF65-F5344CB8AC3E}">
        <p14:creationId xmlns:p14="http://schemas.microsoft.com/office/powerpoint/2010/main" val="7791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6336704" cy="584775"/>
          </a:xfrm>
          <a:prstGeom prst="rect">
            <a:avLst/>
          </a:prstGeom>
          <a:noFill/>
        </p:spPr>
        <p:txBody>
          <a:bodyPr wrap="square" rtlCol="0">
            <a:spAutoFit/>
          </a:bodyPr>
          <a:lstStyle/>
          <a:p>
            <a:r>
              <a:rPr lang="en-GB" sz="3200" b="1" dirty="0" smtClean="0">
                <a:latin typeface="+mn-lt"/>
              </a:rPr>
              <a:t>Food diary verbal report</a:t>
            </a:r>
            <a:endParaRPr lang="en-US" sz="3200" b="1" dirty="0">
              <a:latin typeface="+mn-lt"/>
            </a:endParaRPr>
          </a:p>
        </p:txBody>
      </p:sp>
      <p:sp>
        <p:nvSpPr>
          <p:cNvPr id="3" name="TextBox 2"/>
          <p:cNvSpPr txBox="1"/>
          <p:nvPr/>
        </p:nvSpPr>
        <p:spPr>
          <a:xfrm>
            <a:off x="827584" y="1533465"/>
            <a:ext cx="7848872" cy="5324535"/>
          </a:xfrm>
          <a:prstGeom prst="rect">
            <a:avLst/>
          </a:prstGeom>
          <a:noFill/>
        </p:spPr>
        <p:txBody>
          <a:bodyPr wrap="square" rtlCol="0">
            <a:spAutoFit/>
          </a:bodyPr>
          <a:lstStyle/>
          <a:p>
            <a:r>
              <a:rPr lang="en-GB" dirty="0" smtClean="0">
                <a:latin typeface="+mn-lt"/>
              </a:rPr>
              <a:t>This is based on your diary in the form of an oral presentation to the rest of the group. </a:t>
            </a:r>
            <a:r>
              <a:rPr lang="en-GB" u="sng" dirty="0" smtClean="0">
                <a:effectLst>
                  <a:outerShdw blurRad="38100" dist="38100" dir="2700000" algn="tl">
                    <a:srgbClr val="000000">
                      <a:alpha val="43137"/>
                    </a:srgbClr>
                  </a:outerShdw>
                </a:effectLst>
                <a:latin typeface="+mn-lt"/>
              </a:rPr>
              <a:t>Need to divide into groups.</a:t>
            </a:r>
          </a:p>
          <a:p>
            <a:endParaRPr lang="en-GB" sz="1000" dirty="0" smtClean="0">
              <a:latin typeface="+mn-lt"/>
            </a:endParaRPr>
          </a:p>
          <a:p>
            <a:r>
              <a:rPr lang="en-GB" dirty="0" smtClean="0">
                <a:latin typeface="+mn-lt"/>
              </a:rPr>
              <a:t>Can be simply presentation, power-point, video, excel sheet… all this is fine. </a:t>
            </a:r>
            <a:r>
              <a:rPr lang="en-GB" dirty="0">
                <a:latin typeface="+mn-lt"/>
              </a:rPr>
              <a:t>B</a:t>
            </a:r>
            <a:r>
              <a:rPr lang="en-GB" dirty="0" smtClean="0">
                <a:latin typeface="+mn-lt"/>
              </a:rPr>
              <a:t>ut draw out </a:t>
            </a:r>
            <a:r>
              <a:rPr lang="en-GB" u="sng" dirty="0" smtClean="0">
                <a:latin typeface="+mn-lt"/>
              </a:rPr>
              <a:t>critical questions</a:t>
            </a:r>
            <a:r>
              <a:rPr lang="en-GB" dirty="0" smtClean="0">
                <a:latin typeface="+mn-lt"/>
              </a:rPr>
              <a:t> or dilemmas which you have encountered or find interesting. For example:</a:t>
            </a:r>
          </a:p>
          <a:p>
            <a:endParaRPr lang="en-GB" sz="1000" dirty="0">
              <a:latin typeface="+mn-lt"/>
            </a:endParaRPr>
          </a:p>
          <a:p>
            <a:pPr marL="342900" indent="-342900">
              <a:buFont typeface="Arial" panose="020B0604020202020204" pitchFamily="34" charset="0"/>
              <a:buChar char="•"/>
            </a:pPr>
            <a:r>
              <a:rPr lang="en-GB" dirty="0" smtClean="0">
                <a:latin typeface="+mn-lt"/>
              </a:rPr>
              <a:t>Health: do labels help you make healthy choices?</a:t>
            </a:r>
          </a:p>
          <a:p>
            <a:pPr marL="342900" indent="-342900">
              <a:buFont typeface="Arial" panose="020B0604020202020204" pitchFamily="34" charset="0"/>
              <a:buChar char="•"/>
            </a:pPr>
            <a:r>
              <a:rPr lang="en-GB" dirty="0" smtClean="0">
                <a:latin typeface="+mn-lt"/>
              </a:rPr>
              <a:t>Environment: did you throw lots of food away? Packaging?</a:t>
            </a:r>
          </a:p>
          <a:p>
            <a:pPr marL="342900" indent="-342900">
              <a:buFont typeface="Arial" panose="020B0604020202020204" pitchFamily="34" charset="0"/>
              <a:buChar char="•"/>
            </a:pPr>
            <a:r>
              <a:rPr lang="en-GB" dirty="0" smtClean="0">
                <a:latin typeface="+mn-lt"/>
              </a:rPr>
              <a:t>Ethics: fair-trade is an apology for neo-liberalism… </a:t>
            </a:r>
          </a:p>
          <a:p>
            <a:pPr marL="342900" indent="-342900">
              <a:buFont typeface="Arial" panose="020B0604020202020204" pitchFamily="34" charset="0"/>
              <a:buChar char="•"/>
            </a:pPr>
            <a:r>
              <a:rPr lang="en-GB" dirty="0" smtClean="0">
                <a:latin typeface="+mn-lt"/>
              </a:rPr>
              <a:t>Social: no fresh fruit and veg in my neighbourhood; grow my own…</a:t>
            </a:r>
          </a:p>
          <a:p>
            <a:pPr marL="342900" indent="-342900">
              <a:buFont typeface="Arial" panose="020B0604020202020204" pitchFamily="34" charset="0"/>
              <a:buChar char="•"/>
            </a:pPr>
            <a:r>
              <a:rPr lang="en-GB" dirty="0" smtClean="0">
                <a:latin typeface="+mn-lt"/>
              </a:rPr>
              <a:t>Lifestyle/gender – class of 2016… vegan/protein.</a:t>
            </a:r>
          </a:p>
          <a:p>
            <a:pPr marL="342900" indent="-342900">
              <a:buFont typeface="Arial" panose="020B0604020202020204" pitchFamily="34" charset="0"/>
              <a:buChar char="•"/>
            </a:pPr>
            <a:r>
              <a:rPr lang="en-GB" dirty="0" smtClean="0">
                <a:latin typeface="+mn-lt"/>
              </a:rPr>
              <a:t>Economic: does sustainable food cost more?</a:t>
            </a:r>
          </a:p>
          <a:p>
            <a:endParaRPr lang="en-GB" sz="800" dirty="0" smtClean="0">
              <a:latin typeface="+mn-lt"/>
            </a:endParaRPr>
          </a:p>
          <a:p>
            <a:pPr algn="ctr"/>
            <a:r>
              <a:rPr lang="en-GB" b="1" dirty="0" smtClean="0">
                <a:latin typeface="+mn-lt"/>
              </a:rPr>
              <a:t>Be honest – this is auto-ethnographic data collection </a:t>
            </a:r>
            <a:endParaRPr lang="en-US" b="1" dirty="0">
              <a:latin typeface="+mn-lt"/>
            </a:endParaRPr>
          </a:p>
        </p:txBody>
      </p:sp>
    </p:spTree>
    <p:extLst>
      <p:ext uri="{BB962C8B-B14F-4D97-AF65-F5344CB8AC3E}">
        <p14:creationId xmlns:p14="http://schemas.microsoft.com/office/powerpoint/2010/main" val="110301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6336704" cy="584775"/>
          </a:xfrm>
          <a:prstGeom prst="rect">
            <a:avLst/>
          </a:prstGeom>
          <a:noFill/>
        </p:spPr>
        <p:txBody>
          <a:bodyPr wrap="square" rtlCol="0">
            <a:spAutoFit/>
          </a:bodyPr>
          <a:lstStyle/>
          <a:p>
            <a:r>
              <a:rPr lang="en-GB" sz="3200" b="1" dirty="0" smtClean="0">
                <a:latin typeface="+mn-lt"/>
              </a:rPr>
              <a:t>Food diary oral presentation</a:t>
            </a:r>
            <a:endParaRPr lang="en-US" sz="3200" b="1" dirty="0">
              <a:latin typeface="+mn-lt"/>
            </a:endParaRPr>
          </a:p>
        </p:txBody>
      </p:sp>
      <p:sp>
        <p:nvSpPr>
          <p:cNvPr id="3" name="TextBox 2"/>
          <p:cNvSpPr txBox="1"/>
          <p:nvPr/>
        </p:nvSpPr>
        <p:spPr>
          <a:xfrm>
            <a:off x="827584" y="1700808"/>
            <a:ext cx="7848872" cy="4524315"/>
          </a:xfrm>
          <a:prstGeom prst="rect">
            <a:avLst/>
          </a:prstGeom>
          <a:noFill/>
        </p:spPr>
        <p:txBody>
          <a:bodyPr wrap="square" rtlCol="0">
            <a:spAutoFit/>
          </a:bodyPr>
          <a:lstStyle/>
          <a:p>
            <a:r>
              <a:rPr lang="en-GB" dirty="0" smtClean="0">
                <a:latin typeface="+mj-lt"/>
              </a:rPr>
              <a:t>Don’t just describe what you bought/ate. </a:t>
            </a:r>
            <a:r>
              <a:rPr lang="en-GB" u="sng" dirty="0" smtClean="0">
                <a:latin typeface="+mj-lt"/>
              </a:rPr>
              <a:t>Draw out critical reflections based on what we have discussed. </a:t>
            </a:r>
            <a:r>
              <a:rPr lang="en-GB" dirty="0" smtClean="0">
                <a:latin typeface="+mj-lt"/>
              </a:rPr>
              <a:t>Do you need a structure for the presentation? For example:</a:t>
            </a:r>
          </a:p>
          <a:p>
            <a:endParaRPr lang="en-GB" dirty="0" smtClean="0">
              <a:latin typeface="+mj-lt"/>
            </a:endParaRPr>
          </a:p>
          <a:p>
            <a:pPr marL="457200" indent="-457200">
              <a:buFont typeface="+mj-lt"/>
              <a:buAutoNum type="arabicPeriod"/>
            </a:pPr>
            <a:r>
              <a:rPr lang="en-GB" dirty="0" smtClean="0">
                <a:latin typeface="+mj-lt"/>
              </a:rPr>
              <a:t>Introduction: who is in your group? Same/different?</a:t>
            </a:r>
          </a:p>
          <a:p>
            <a:pPr marL="457200" indent="-457200">
              <a:buFont typeface="+mj-lt"/>
              <a:buAutoNum type="arabicPeriod"/>
            </a:pPr>
            <a:r>
              <a:rPr lang="en-GB" dirty="0" smtClean="0">
                <a:latin typeface="+mj-lt"/>
              </a:rPr>
              <a:t>What method did you use in data recording/analysis/presentation and why?</a:t>
            </a:r>
          </a:p>
          <a:p>
            <a:pPr marL="457200" indent="-457200">
              <a:buFont typeface="+mj-lt"/>
              <a:buAutoNum type="arabicPeriod"/>
            </a:pPr>
            <a:r>
              <a:rPr lang="en-GB" dirty="0" smtClean="0">
                <a:latin typeface="+mj-lt"/>
              </a:rPr>
              <a:t>2 or 3 key findings from your data (quotations, pictures…)</a:t>
            </a:r>
          </a:p>
          <a:p>
            <a:pPr marL="457200" indent="-457200">
              <a:buFont typeface="+mj-lt"/>
              <a:buAutoNum type="arabicPeriod"/>
            </a:pPr>
            <a:r>
              <a:rPr lang="en-GB" dirty="0" smtClean="0">
                <a:latin typeface="+mj-lt"/>
              </a:rPr>
              <a:t>Conclusions</a:t>
            </a:r>
          </a:p>
          <a:p>
            <a:endParaRPr lang="en-GB" u="sng" dirty="0" smtClean="0">
              <a:latin typeface="+mj-lt"/>
            </a:endParaRPr>
          </a:p>
          <a:p>
            <a:r>
              <a:rPr lang="en-GB" dirty="0" smtClean="0">
                <a:latin typeface="+mj-lt"/>
              </a:rPr>
              <a:t>But you can decide how you present your work. Remember you have about </a:t>
            </a:r>
            <a:r>
              <a:rPr lang="en-GB" b="1" dirty="0" smtClean="0">
                <a:latin typeface="+mj-lt"/>
              </a:rPr>
              <a:t>10 mins per group</a:t>
            </a:r>
            <a:r>
              <a:rPr lang="en-GB" dirty="0" smtClean="0">
                <a:latin typeface="+mj-lt"/>
              </a:rPr>
              <a:t>.</a:t>
            </a:r>
            <a:endParaRPr lang="en-GB" dirty="0">
              <a:latin typeface="+mj-lt"/>
            </a:endParaRPr>
          </a:p>
        </p:txBody>
      </p:sp>
    </p:spTree>
    <p:extLst>
      <p:ext uri="{BB962C8B-B14F-4D97-AF65-F5344CB8AC3E}">
        <p14:creationId xmlns:p14="http://schemas.microsoft.com/office/powerpoint/2010/main" val="11116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1631216"/>
          </a:xfrm>
          <a:prstGeom prst="rect">
            <a:avLst/>
          </a:prstGeom>
          <a:noFill/>
          <a:ln w="9525">
            <a:noFill/>
            <a:miter lim="800000"/>
            <a:headEnd/>
            <a:tailEnd/>
          </a:ln>
        </p:spPr>
        <p:txBody>
          <a:bodyPr wrap="square">
            <a:prstTxWarp prst="textNoShape">
              <a:avLst/>
            </a:prstTxWarp>
            <a:spAutoFit/>
          </a:bodyPr>
          <a:lstStyle/>
          <a:p>
            <a:pPr algn="ctr" eaLnBrk="0" hangingPunct="0">
              <a:spcAft>
                <a:spcPts val="1200"/>
              </a:spcAft>
            </a:pPr>
            <a:r>
              <a:rPr lang="en-GB" sz="3600" b="1" dirty="0" smtClean="0">
                <a:latin typeface="Calibri" pitchFamily="-105" charset="0"/>
              </a:rPr>
              <a:t>Any</a:t>
            </a:r>
            <a:r>
              <a:rPr lang="en-GB" sz="3600" dirty="0" smtClean="0">
                <a:latin typeface="Calibri" pitchFamily="-105" charset="0"/>
              </a:rPr>
              <a:t> </a:t>
            </a:r>
            <a:r>
              <a:rPr lang="en-GB" sz="3600" b="1" dirty="0" smtClean="0">
                <a:latin typeface="Calibri" pitchFamily="-105" charset="0"/>
              </a:rPr>
              <a:t>questions so far?</a:t>
            </a:r>
          </a:p>
          <a:p>
            <a:pPr algn="ctr" eaLnBrk="0" hangingPunct="0">
              <a:spcAft>
                <a:spcPts val="1200"/>
              </a:spcAft>
            </a:pPr>
            <a:r>
              <a:rPr lang="en-GB" sz="3600" b="1" dirty="0" smtClean="0">
                <a:latin typeface="Calibri" pitchFamily="-105" charset="0"/>
              </a:rPr>
              <a:t>Happy?</a:t>
            </a:r>
          </a:p>
          <a:p>
            <a:pPr eaLnBrk="0" hangingPunct="0">
              <a:spcAft>
                <a:spcPts val="1200"/>
              </a:spcAft>
            </a:pPr>
            <a:endParaRPr lang="en-GB" sz="800" dirty="0" smtClean="0">
              <a:latin typeface="Calibri" pitchFamily="-105" charset="0"/>
            </a:endParaRPr>
          </a:p>
        </p:txBody>
      </p:sp>
    </p:spTree>
    <p:extLst>
      <p:ext uri="{BB962C8B-B14F-4D97-AF65-F5344CB8AC3E}">
        <p14:creationId xmlns:p14="http://schemas.microsoft.com/office/powerpoint/2010/main" val="538683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1"/>
            <a:ext cx="4572000" cy="5078313"/>
          </a:xfrm>
          <a:prstGeom prst="rect">
            <a:avLst/>
          </a:prstGeom>
        </p:spPr>
        <p:txBody>
          <a:bodyPr wrap="square">
            <a:spAutoFit/>
          </a:bodyPr>
          <a:lstStyle/>
          <a:p>
            <a:pPr eaLnBrk="0" hangingPunct="0">
              <a:spcAft>
                <a:spcPts val="0"/>
              </a:spcAft>
            </a:pPr>
            <a:r>
              <a:rPr lang="en-GB" sz="2000" b="1" dirty="0" smtClean="0">
                <a:latin typeface="Calibri" pitchFamily="-105" charset="0"/>
              </a:rPr>
              <a:t>University of Gloucestershire</a:t>
            </a:r>
          </a:p>
          <a:p>
            <a:pPr indent="-457200" eaLnBrk="0" hangingPunct="0">
              <a:spcAft>
                <a:spcPts val="0"/>
              </a:spcAft>
              <a:buFont typeface="Wingdings" charset="2"/>
              <a:buChar char="§"/>
            </a:pPr>
            <a:r>
              <a:rPr lang="en-GB" sz="2000" dirty="0" smtClean="0">
                <a:latin typeface="Calibri" pitchFamily="-105" charset="0"/>
              </a:rPr>
              <a:t>Small university in SW England</a:t>
            </a:r>
          </a:p>
          <a:p>
            <a:pPr indent="-457200" eaLnBrk="0" hangingPunct="0">
              <a:spcAft>
                <a:spcPts val="0"/>
              </a:spcAft>
              <a:buFont typeface="Wingdings" charset="2"/>
              <a:buChar char="§"/>
            </a:pPr>
            <a:r>
              <a:rPr lang="en-GB" sz="2000" dirty="0" smtClean="0">
                <a:latin typeface="Calibri" pitchFamily="-105" charset="0"/>
              </a:rPr>
              <a:t>Originally est. in 1847</a:t>
            </a:r>
          </a:p>
          <a:p>
            <a:pPr indent="-457200" eaLnBrk="0" hangingPunct="0">
              <a:spcAft>
                <a:spcPts val="0"/>
              </a:spcAft>
              <a:buFont typeface="Wingdings" charset="2"/>
              <a:buChar char="§"/>
            </a:pPr>
            <a:r>
              <a:rPr lang="en-GB" sz="2000" dirty="0">
                <a:latin typeface="Calibri" pitchFamily="-105" charset="0"/>
              </a:rPr>
              <a:t>8</a:t>
            </a:r>
            <a:r>
              <a:rPr lang="en-GB" sz="2000" dirty="0" smtClean="0">
                <a:latin typeface="Calibri" pitchFamily="-105" charset="0"/>
              </a:rPr>
              <a:t>000 students, 1000 PG, 45/55 M/F</a:t>
            </a:r>
          </a:p>
          <a:p>
            <a:pPr lvl="1" indent="-457200" eaLnBrk="0" hangingPunct="0">
              <a:spcAft>
                <a:spcPts val="0"/>
              </a:spcAft>
              <a:buFont typeface="Wingdings" charset="2"/>
              <a:buChar char="§"/>
            </a:pPr>
            <a:r>
              <a:rPr lang="en-GB" sz="2000" dirty="0" err="1" smtClean="0">
                <a:latin typeface="Calibri" pitchFamily="-105" charset="0"/>
              </a:rPr>
              <a:t>Specialisms</a:t>
            </a:r>
            <a:r>
              <a:rPr lang="en-GB" sz="2000" dirty="0" smtClean="0">
                <a:latin typeface="Calibri" pitchFamily="-105" charset="0"/>
              </a:rPr>
              <a:t>: fine arts, applied sciences, sport, business, education</a:t>
            </a:r>
          </a:p>
          <a:p>
            <a:pPr indent="-457200" eaLnBrk="0" hangingPunct="0">
              <a:spcAft>
                <a:spcPts val="0"/>
              </a:spcAft>
              <a:buFont typeface="Wingdings" charset="2"/>
              <a:buChar char="§"/>
            </a:pPr>
            <a:r>
              <a:rPr lang="en-GB" sz="2000" dirty="0" smtClean="0">
                <a:latin typeface="Calibri" pitchFamily="-105" charset="0"/>
              </a:rPr>
              <a:t>Four campuses in two adjacent towns</a:t>
            </a:r>
          </a:p>
          <a:p>
            <a:pPr eaLnBrk="0" hangingPunct="0">
              <a:spcAft>
                <a:spcPts val="0"/>
              </a:spcAft>
            </a:pPr>
            <a:endParaRPr lang="en-GB" sz="2000" dirty="0" smtClean="0">
              <a:latin typeface="Calibri" pitchFamily="-105" charset="0"/>
            </a:endParaRPr>
          </a:p>
          <a:p>
            <a:pPr eaLnBrk="0" hangingPunct="0">
              <a:spcAft>
                <a:spcPts val="0"/>
              </a:spcAft>
            </a:pPr>
            <a:r>
              <a:rPr lang="en-GB" sz="2000" b="1" dirty="0" smtClean="0">
                <a:latin typeface="Calibri" pitchFamily="-105" charset="0"/>
              </a:rPr>
              <a:t>Countryside &amp; Community Research Inst</a:t>
            </a:r>
          </a:p>
          <a:p>
            <a:pPr indent="457200" eaLnBrk="0" hangingPunct="0">
              <a:spcAft>
                <a:spcPts val="0"/>
              </a:spcAft>
              <a:buFont typeface="Wingdings" charset="2"/>
              <a:buChar char="§"/>
            </a:pPr>
            <a:r>
              <a:rPr lang="en-GB" sz="2000" dirty="0" smtClean="0">
                <a:latin typeface="Calibri" pitchFamily="-105" charset="0"/>
              </a:rPr>
              <a:t>Since 1986 one of UK’s largest rural research centres. Now more broadly based around social innovation, food, sustainability and </a:t>
            </a:r>
            <a:r>
              <a:rPr lang="en-GB" sz="2000" dirty="0" err="1" smtClean="0">
                <a:latin typeface="Calibri" pitchFamily="-105" charset="0"/>
              </a:rPr>
              <a:t>renewables</a:t>
            </a:r>
            <a:r>
              <a:rPr lang="en-GB" sz="2000" dirty="0" smtClean="0">
                <a:latin typeface="Calibri" pitchFamily="-105" charset="0"/>
              </a:rPr>
              <a:t>.</a:t>
            </a:r>
          </a:p>
          <a:p>
            <a:pPr indent="457200" eaLnBrk="0" hangingPunct="0">
              <a:spcAft>
                <a:spcPts val="0"/>
              </a:spcAft>
              <a:buFont typeface="Wingdings" charset="2"/>
              <a:buChar char="§"/>
            </a:pPr>
            <a:r>
              <a:rPr lang="en-GB" sz="2000" dirty="0" smtClean="0">
                <a:latin typeface="Calibri" pitchFamily="-105" charset="0"/>
              </a:rPr>
              <a:t>Masters teaching and PhD</a:t>
            </a:r>
          </a:p>
          <a:p>
            <a:pPr indent="457200" eaLnBrk="0" hangingPunct="0">
              <a:spcAft>
                <a:spcPts val="0"/>
              </a:spcAft>
              <a:buFont typeface="Wingdings" charset="2"/>
              <a:buChar char="§"/>
            </a:pPr>
            <a:r>
              <a:rPr lang="en-GB" sz="2000" dirty="0">
                <a:latin typeface="Calibri" pitchFamily="-105" charset="0"/>
              </a:rPr>
              <a:t>R</a:t>
            </a:r>
            <a:r>
              <a:rPr lang="en-GB" sz="2000" dirty="0" smtClean="0">
                <a:latin typeface="Calibri" pitchFamily="-105" charset="0"/>
              </a:rPr>
              <a:t>esearch within EU partnerships</a:t>
            </a:r>
            <a:endParaRPr lang="en-GB" dirty="0" smtClean="0">
              <a:latin typeface="Calibri" pitchFamily="-105" charset="0"/>
            </a:endParaRPr>
          </a:p>
          <a:p>
            <a:pPr eaLnBrk="0" hangingPunct="0">
              <a:spcAft>
                <a:spcPts val="1200"/>
              </a:spcAft>
            </a:pPr>
            <a:endParaRPr lang="en-GB" dirty="0">
              <a:latin typeface="Calibri" pitchFamily="-105" charset="0"/>
            </a:endParaRPr>
          </a:p>
        </p:txBody>
      </p:sp>
      <p:pic>
        <p:nvPicPr>
          <p:cNvPr id="4" name="Picture 3" descr="611-fitandcrop-890x502.jpg"/>
          <p:cNvPicPr>
            <a:picLocks noChangeAspect="1"/>
          </p:cNvPicPr>
          <p:nvPr/>
        </p:nvPicPr>
        <p:blipFill>
          <a:blip r:embed="rId3"/>
          <a:stretch>
            <a:fillRect/>
          </a:stretch>
        </p:blipFill>
        <p:spPr>
          <a:xfrm>
            <a:off x="-1" y="0"/>
            <a:ext cx="2026435" cy="1143000"/>
          </a:xfrm>
          <a:prstGeom prst="rect">
            <a:avLst/>
          </a:prstGeom>
        </p:spPr>
      </p:pic>
      <p:pic>
        <p:nvPicPr>
          <p:cNvPr id="5" name="Picture 4" descr="Screen Shot 2015-04-08 at 13.41.46.png"/>
          <p:cNvPicPr>
            <a:picLocks noChangeAspect="1"/>
          </p:cNvPicPr>
          <p:nvPr/>
        </p:nvPicPr>
        <p:blipFill>
          <a:blip r:embed="rId4"/>
          <a:stretch>
            <a:fillRect/>
          </a:stretch>
        </p:blipFill>
        <p:spPr>
          <a:xfrm>
            <a:off x="4572000" y="4724400"/>
            <a:ext cx="4572000" cy="1934019"/>
          </a:xfrm>
          <a:prstGeom prst="rect">
            <a:avLst/>
          </a:prstGeom>
        </p:spPr>
      </p:pic>
      <p:pic>
        <p:nvPicPr>
          <p:cNvPr id="6" name="Picture 5" descr="Screen Shot 2015-04-08 at 13.46.23.png"/>
          <p:cNvPicPr>
            <a:picLocks noChangeAspect="1"/>
          </p:cNvPicPr>
          <p:nvPr/>
        </p:nvPicPr>
        <p:blipFill>
          <a:blip r:embed="rId5"/>
          <a:stretch>
            <a:fillRect/>
          </a:stretch>
        </p:blipFill>
        <p:spPr>
          <a:xfrm>
            <a:off x="4419600" y="152400"/>
            <a:ext cx="2514600" cy="1875437"/>
          </a:xfrm>
          <a:prstGeom prst="rect">
            <a:avLst/>
          </a:prstGeom>
        </p:spPr>
      </p:pic>
      <p:pic>
        <p:nvPicPr>
          <p:cNvPr id="7" name="Picture 6" descr="Screen Shot 2015-04-08 at 13.36.41.png"/>
          <p:cNvPicPr>
            <a:picLocks noChangeAspect="1"/>
          </p:cNvPicPr>
          <p:nvPr/>
        </p:nvPicPr>
        <p:blipFill>
          <a:blip r:embed="rId6"/>
          <a:stretch>
            <a:fillRect/>
          </a:stretch>
        </p:blipFill>
        <p:spPr>
          <a:xfrm>
            <a:off x="5012804" y="2286000"/>
            <a:ext cx="4131196" cy="2142430"/>
          </a:xfrm>
          <a:prstGeom prst="rect">
            <a:avLst/>
          </a:prstGeom>
        </p:spPr>
      </p:pic>
      <p:cxnSp>
        <p:nvCxnSpPr>
          <p:cNvPr id="9" name="Straight Arrow Connector 8"/>
          <p:cNvCxnSpPr/>
          <p:nvPr/>
        </p:nvCxnSpPr>
        <p:spPr>
          <a:xfrm>
            <a:off x="2133600" y="685800"/>
            <a:ext cx="4724400" cy="205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7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13338"/>
            <a:ext cx="4572000" cy="2554545"/>
          </a:xfrm>
          <a:prstGeom prst="rect">
            <a:avLst/>
          </a:prstGeom>
        </p:spPr>
        <p:txBody>
          <a:bodyPr>
            <a:spAutoFit/>
          </a:bodyPr>
          <a:lstStyle/>
          <a:p>
            <a:pPr eaLnBrk="0" hangingPunct="0">
              <a:spcAft>
                <a:spcPts val="1200"/>
              </a:spcAft>
            </a:pPr>
            <a:r>
              <a:rPr lang="en-GB" dirty="0" smtClean="0">
                <a:latin typeface="Calibri" pitchFamily="-105" charset="0"/>
              </a:rPr>
              <a:t>Introductions (</a:t>
            </a:r>
            <a:r>
              <a:rPr lang="en-GB" dirty="0">
                <a:latin typeface="Calibri" pitchFamily="-105" charset="0"/>
              </a:rPr>
              <a:t>2-3 mins)</a:t>
            </a:r>
          </a:p>
          <a:p>
            <a:pPr marL="342900" indent="-342900" eaLnBrk="0" hangingPunct="0">
              <a:spcAft>
                <a:spcPts val="1200"/>
              </a:spcAft>
              <a:buFont typeface="Arial" pitchFamily="34" charset="0"/>
              <a:buChar char="•"/>
            </a:pPr>
            <a:r>
              <a:rPr lang="en-GB" dirty="0">
                <a:latin typeface="Calibri" pitchFamily="-105" charset="0"/>
              </a:rPr>
              <a:t>Your </a:t>
            </a:r>
            <a:r>
              <a:rPr lang="en-GB" dirty="0" smtClean="0">
                <a:latin typeface="Calibri" pitchFamily="-105" charset="0"/>
              </a:rPr>
              <a:t>name</a:t>
            </a:r>
          </a:p>
          <a:p>
            <a:pPr marL="342900" indent="-342900" eaLnBrk="0" hangingPunct="0">
              <a:spcAft>
                <a:spcPts val="1200"/>
              </a:spcAft>
              <a:buFont typeface="Arial" pitchFamily="34" charset="0"/>
              <a:buChar char="•"/>
            </a:pPr>
            <a:r>
              <a:rPr lang="en-GB" dirty="0" smtClean="0">
                <a:latin typeface="Calibri" pitchFamily="-105" charset="0"/>
              </a:rPr>
              <a:t>Where are you from?</a:t>
            </a:r>
            <a:endParaRPr lang="en-GB" dirty="0">
              <a:latin typeface="Calibri" pitchFamily="-105" charset="0"/>
            </a:endParaRPr>
          </a:p>
          <a:p>
            <a:pPr marL="342900" indent="-342900" eaLnBrk="0" hangingPunct="0">
              <a:spcAft>
                <a:spcPts val="1200"/>
              </a:spcAft>
              <a:buFont typeface="Arial" pitchFamily="34" charset="0"/>
              <a:buChar char="•"/>
            </a:pPr>
            <a:r>
              <a:rPr lang="en-GB" dirty="0">
                <a:latin typeface="Calibri" pitchFamily="-105" charset="0"/>
              </a:rPr>
              <a:t>S</a:t>
            </a:r>
            <a:r>
              <a:rPr lang="en-GB" dirty="0" smtClean="0">
                <a:latin typeface="Calibri" pitchFamily="-105" charset="0"/>
              </a:rPr>
              <a:t>tudy </a:t>
            </a:r>
            <a:r>
              <a:rPr lang="en-GB" dirty="0">
                <a:latin typeface="Calibri" pitchFamily="-105" charset="0"/>
              </a:rPr>
              <a:t>areas</a:t>
            </a:r>
          </a:p>
          <a:p>
            <a:pPr marL="342900" indent="-342900" eaLnBrk="0" hangingPunct="0">
              <a:spcAft>
                <a:spcPts val="1200"/>
              </a:spcAft>
              <a:buFont typeface="Arial" pitchFamily="34" charset="0"/>
              <a:buChar char="•"/>
            </a:pPr>
            <a:r>
              <a:rPr lang="en-GB" dirty="0">
                <a:latin typeface="Calibri" pitchFamily="-105" charset="0"/>
              </a:rPr>
              <a:t>Areas of interest in this module</a:t>
            </a:r>
          </a:p>
        </p:txBody>
      </p:sp>
    </p:spTree>
    <p:extLst>
      <p:ext uri="{BB962C8B-B14F-4D97-AF65-F5344CB8AC3E}">
        <p14:creationId xmlns:p14="http://schemas.microsoft.com/office/powerpoint/2010/main" val="1485792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79388" y="1412875"/>
            <a:ext cx="8713787" cy="5093702"/>
          </a:xfrm>
          <a:prstGeom prst="rect">
            <a:avLst/>
          </a:prstGeom>
          <a:noFill/>
          <a:ln w="9525">
            <a:noFill/>
            <a:miter lim="800000"/>
            <a:headEnd/>
            <a:tailEnd/>
          </a:ln>
        </p:spPr>
        <p:txBody>
          <a:bodyPr>
            <a:prstTxWarp prst="textNoShape">
              <a:avLst/>
            </a:prstTxWarp>
            <a:spAutoFit/>
          </a:bodyPr>
          <a:lstStyle/>
          <a:p>
            <a:pPr eaLnBrk="0" hangingPunct="0">
              <a:spcAft>
                <a:spcPts val="600"/>
              </a:spcAft>
            </a:pPr>
            <a:r>
              <a:rPr lang="en-GB" dirty="0" smtClean="0">
                <a:latin typeface="Calibri" pitchFamily="-105" charset="0"/>
              </a:rPr>
              <a:t>Together we will:</a:t>
            </a:r>
          </a:p>
          <a:p>
            <a:pPr eaLnBrk="0" hangingPunct="0">
              <a:spcAft>
                <a:spcPts val="600"/>
              </a:spcAft>
            </a:pPr>
            <a:endParaRPr lang="en-GB" sz="800" dirty="0" smtClean="0">
              <a:latin typeface="Calibri" pitchFamily="-105" charset="0"/>
            </a:endParaRPr>
          </a:p>
          <a:p>
            <a:pPr marL="342900" indent="-342900" eaLnBrk="0" hangingPunct="0">
              <a:spcAft>
                <a:spcPts val="600"/>
              </a:spcAft>
              <a:buFont typeface="Arial" pitchFamily="34" charset="0"/>
              <a:buChar char="•"/>
            </a:pPr>
            <a:r>
              <a:rPr lang="en-GB" dirty="0">
                <a:latin typeface="Calibri" pitchFamily="-105" charset="0"/>
              </a:rPr>
              <a:t>E</a:t>
            </a:r>
            <a:r>
              <a:rPr lang="en-GB" dirty="0" smtClean="0">
                <a:latin typeface="Calibri" pitchFamily="-105" charset="0"/>
              </a:rPr>
              <a:t>xplore the changing roles of food over recent decades.</a:t>
            </a:r>
          </a:p>
          <a:p>
            <a:pPr marL="342900" indent="-342900" eaLnBrk="0" hangingPunct="0">
              <a:spcAft>
                <a:spcPts val="600"/>
              </a:spcAft>
              <a:buFont typeface="Arial" pitchFamily="34" charset="0"/>
              <a:buChar char="•"/>
            </a:pPr>
            <a:endParaRPr lang="en-GB" sz="800" dirty="0" smtClean="0">
              <a:latin typeface="Calibri" pitchFamily="-105" charset="0"/>
            </a:endParaRPr>
          </a:p>
          <a:p>
            <a:pPr marL="342900" indent="-342900" eaLnBrk="0" hangingPunct="0">
              <a:spcAft>
                <a:spcPts val="600"/>
              </a:spcAft>
              <a:buFont typeface="Arial" pitchFamily="34" charset="0"/>
              <a:buChar char="•"/>
            </a:pPr>
            <a:r>
              <a:rPr lang="en-GB" dirty="0" smtClean="0">
                <a:latin typeface="Calibri" pitchFamily="-105" charset="0"/>
              </a:rPr>
              <a:t>Critically consider some public, scientific and policy debates around food supply, production and consumption, including the complexities and inter-connectedness of local and global food.</a:t>
            </a:r>
          </a:p>
          <a:p>
            <a:pPr eaLnBrk="0" hangingPunct="0">
              <a:spcAft>
                <a:spcPts val="600"/>
              </a:spcAft>
            </a:pPr>
            <a:endParaRPr lang="en-GB" sz="800" dirty="0">
              <a:latin typeface="Calibri" pitchFamily="-105" charset="0"/>
            </a:endParaRPr>
          </a:p>
          <a:p>
            <a:pPr marL="342900" indent="-342900" eaLnBrk="0" hangingPunct="0">
              <a:spcAft>
                <a:spcPts val="600"/>
              </a:spcAft>
              <a:buFont typeface="Arial" pitchFamily="34" charset="0"/>
              <a:buChar char="•"/>
            </a:pPr>
            <a:r>
              <a:rPr lang="en-GB" dirty="0" smtClean="0">
                <a:latin typeface="Calibri" pitchFamily="-105" charset="0"/>
              </a:rPr>
              <a:t>Explore multi-disciplinary methodological approaches which can help us, as researchers, make sense of these difficult issues.</a:t>
            </a:r>
          </a:p>
          <a:p>
            <a:pPr marL="342900" indent="-342900" eaLnBrk="0" hangingPunct="0">
              <a:spcAft>
                <a:spcPts val="600"/>
              </a:spcAft>
            </a:pPr>
            <a:endParaRPr lang="en-GB" sz="800" dirty="0" smtClean="0">
              <a:latin typeface="Calibri" pitchFamily="-105" charset="0"/>
            </a:endParaRPr>
          </a:p>
          <a:p>
            <a:pPr marL="342900" indent="-342900" eaLnBrk="0" hangingPunct="0">
              <a:spcAft>
                <a:spcPts val="600"/>
              </a:spcAft>
              <a:buFont typeface="Arial" pitchFamily="34" charset="0"/>
              <a:buChar char="•"/>
            </a:pPr>
            <a:r>
              <a:rPr lang="en-GB" dirty="0" smtClean="0">
                <a:latin typeface="Calibri" pitchFamily="-105" charset="0"/>
              </a:rPr>
              <a:t>Examine ‘alternative’ and community food provision models.</a:t>
            </a:r>
          </a:p>
          <a:p>
            <a:pPr marL="342900" indent="-342900" eaLnBrk="0" hangingPunct="0">
              <a:buFont typeface="Arial" pitchFamily="34" charset="0"/>
              <a:buChar char="•"/>
            </a:pPr>
            <a:endParaRPr lang="en-GB" sz="800" dirty="0" smtClean="0">
              <a:latin typeface="Calibri" pitchFamily="-105" charset="0"/>
            </a:endParaRPr>
          </a:p>
          <a:p>
            <a:pPr marL="342900" indent="-342900" eaLnBrk="0" hangingPunct="0">
              <a:buFont typeface="Arial" pitchFamily="34" charset="0"/>
              <a:buChar char="•"/>
            </a:pPr>
            <a:r>
              <a:rPr lang="en-GB" dirty="0" smtClean="0">
                <a:latin typeface="Calibri" pitchFamily="-105" charset="0"/>
              </a:rPr>
              <a:t>Carry out independent research which aims to help students demonstrate and communicate their grasp of issues covered.</a:t>
            </a:r>
            <a:endParaRPr lang="en-GB"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Overview of the week</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38163"/>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Course progression (1)</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
        <p:nvSpPr>
          <p:cNvPr id="44035" name="TextBox 1"/>
          <p:cNvSpPr txBox="1">
            <a:spLocks noChangeArrowheads="1"/>
          </p:cNvSpPr>
          <p:nvPr/>
        </p:nvSpPr>
        <p:spPr bwMode="auto">
          <a:xfrm>
            <a:off x="533400" y="1447800"/>
            <a:ext cx="8064500" cy="4847481"/>
          </a:xfrm>
          <a:prstGeom prst="rect">
            <a:avLst/>
          </a:prstGeom>
          <a:noFill/>
          <a:ln w="9525">
            <a:noFill/>
            <a:miter lim="800000"/>
            <a:headEnd/>
            <a:tailEnd/>
          </a:ln>
        </p:spPr>
        <p:txBody>
          <a:bodyPr>
            <a:prstTxWarp prst="textNoShape">
              <a:avLst/>
            </a:prstTxWarp>
            <a:spAutoFit/>
          </a:bodyPr>
          <a:lstStyle/>
          <a:p>
            <a:pPr>
              <a:lnSpc>
                <a:spcPct val="150000"/>
              </a:lnSpc>
            </a:pPr>
            <a:r>
              <a:rPr lang="en-GB" b="1" dirty="0" smtClean="0">
                <a:latin typeface="Calibri" pitchFamily="-105" charset="0"/>
              </a:rPr>
              <a:t>Session 1: Tues 10</a:t>
            </a:r>
            <a:r>
              <a:rPr lang="en-GB" b="1" baseline="30000" dirty="0" smtClean="0">
                <a:latin typeface="Calibri" pitchFamily="-105" charset="0"/>
              </a:rPr>
              <a:t>th</a:t>
            </a:r>
            <a:r>
              <a:rPr lang="en-GB" b="1" dirty="0" smtClean="0">
                <a:latin typeface="Calibri" pitchFamily="-105" charset="0"/>
              </a:rPr>
              <a:t> April 2018 13.30 (U32)</a:t>
            </a:r>
          </a:p>
          <a:p>
            <a:pPr marL="342900" indent="-342900">
              <a:lnSpc>
                <a:spcPct val="150000"/>
              </a:lnSpc>
              <a:buFont typeface="Arial" panose="020B0604020202020204" pitchFamily="34" charset="0"/>
              <a:buChar char="•"/>
            </a:pPr>
            <a:r>
              <a:rPr lang="en-GB" dirty="0" smtClean="0">
                <a:latin typeface="Calibri" pitchFamily="-105" charset="0"/>
              </a:rPr>
              <a:t>Introductions, overview, research exercise.</a:t>
            </a:r>
          </a:p>
          <a:p>
            <a:pPr marL="342900" indent="-342900">
              <a:lnSpc>
                <a:spcPct val="150000"/>
              </a:lnSpc>
              <a:buFont typeface="Arial" panose="020B0604020202020204" pitchFamily="34" charset="0"/>
              <a:buChar char="•"/>
            </a:pPr>
            <a:r>
              <a:rPr lang="en-GB" dirty="0">
                <a:latin typeface="Calibri" pitchFamily="-105" charset="0"/>
              </a:rPr>
              <a:t>Changing narratives: debates about sustainability and </a:t>
            </a:r>
            <a:r>
              <a:rPr lang="en-GB" dirty="0" smtClean="0">
                <a:latin typeface="Calibri" pitchFamily="-105" charset="0"/>
              </a:rPr>
              <a:t>food security</a:t>
            </a:r>
            <a:endParaRPr lang="en-GB" dirty="0">
              <a:latin typeface="Calibri" pitchFamily="-105" charset="0"/>
            </a:endParaRPr>
          </a:p>
          <a:p>
            <a:pPr>
              <a:lnSpc>
                <a:spcPct val="150000"/>
              </a:lnSpc>
            </a:pPr>
            <a:endParaRPr lang="en-GB" sz="1000" dirty="0" smtClean="0">
              <a:latin typeface="Calibri" pitchFamily="-105" charset="0"/>
            </a:endParaRPr>
          </a:p>
          <a:p>
            <a:pPr>
              <a:lnSpc>
                <a:spcPct val="150000"/>
              </a:lnSpc>
            </a:pPr>
            <a:r>
              <a:rPr lang="en-GB" b="1" dirty="0" smtClean="0">
                <a:latin typeface="Calibri" pitchFamily="-105" charset="0"/>
              </a:rPr>
              <a:t>Session 2: Wed 11</a:t>
            </a:r>
            <a:r>
              <a:rPr lang="en-GB" b="1" baseline="30000" dirty="0" smtClean="0">
                <a:latin typeface="Calibri" pitchFamily="-105" charset="0"/>
              </a:rPr>
              <a:t>th</a:t>
            </a:r>
            <a:r>
              <a:rPr lang="en-GB" b="1" dirty="0" smtClean="0">
                <a:latin typeface="Calibri" pitchFamily="-105" charset="0"/>
              </a:rPr>
              <a:t> April 9.45 (U42)</a:t>
            </a:r>
          </a:p>
          <a:p>
            <a:pPr marL="342900" indent="-342900">
              <a:lnSpc>
                <a:spcPct val="150000"/>
              </a:lnSpc>
              <a:buFont typeface="Arial" panose="020B0604020202020204" pitchFamily="34" charset="0"/>
              <a:buChar char="•"/>
            </a:pPr>
            <a:r>
              <a:rPr lang="en-GB" dirty="0" smtClean="0">
                <a:latin typeface="Calibri" pitchFamily="-105" charset="0"/>
              </a:rPr>
              <a:t>Community Supported Agriculture</a:t>
            </a:r>
          </a:p>
          <a:p>
            <a:pPr marL="342900" indent="-342900">
              <a:lnSpc>
                <a:spcPct val="150000"/>
              </a:lnSpc>
              <a:buFont typeface="Arial" panose="020B0604020202020204" pitchFamily="34" charset="0"/>
              <a:buChar char="•"/>
            </a:pPr>
            <a:r>
              <a:rPr lang="en-GB" dirty="0" smtClean="0">
                <a:latin typeface="Calibri" pitchFamily="-105" charset="0"/>
              </a:rPr>
              <a:t>Environmental Enterprises</a:t>
            </a:r>
          </a:p>
          <a:p>
            <a:pPr>
              <a:lnSpc>
                <a:spcPct val="150000"/>
              </a:lnSpc>
            </a:pPr>
            <a:endParaRPr lang="en-GB" sz="1000" dirty="0" smtClean="0">
              <a:latin typeface="Calibri" pitchFamily="-105" charset="0"/>
            </a:endParaRPr>
          </a:p>
          <a:p>
            <a:pPr>
              <a:lnSpc>
                <a:spcPct val="150000"/>
              </a:lnSpc>
            </a:pPr>
            <a:endParaRPr lang="en-GB" sz="18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5800" y="1524000"/>
            <a:ext cx="7776864" cy="3508653"/>
          </a:xfrm>
          <a:prstGeom prst="rect">
            <a:avLst/>
          </a:prstGeom>
          <a:noFill/>
          <a:ln w="9525">
            <a:noFill/>
            <a:miter lim="800000"/>
            <a:headEnd/>
            <a:tailEnd/>
          </a:ln>
        </p:spPr>
        <p:txBody>
          <a:bodyPr wrap="square">
            <a:prstTxWarp prst="textNoShape">
              <a:avLst/>
            </a:prstTxWarp>
            <a:spAutoFit/>
          </a:bodyPr>
          <a:lstStyle/>
          <a:p>
            <a:pPr>
              <a:lnSpc>
                <a:spcPct val="150000"/>
              </a:lnSpc>
            </a:pPr>
            <a:r>
              <a:rPr lang="en-GB" b="1" dirty="0" smtClean="0">
                <a:latin typeface="+mn-lt"/>
              </a:rPr>
              <a:t>Sessions 3: </a:t>
            </a:r>
            <a:r>
              <a:rPr lang="en-GB" b="1" dirty="0">
                <a:latin typeface="+mn-lt"/>
              </a:rPr>
              <a:t>Thurs </a:t>
            </a:r>
            <a:r>
              <a:rPr lang="en-GB" b="1" dirty="0" smtClean="0">
                <a:latin typeface="+mn-lt"/>
              </a:rPr>
              <a:t>12</a:t>
            </a:r>
            <a:r>
              <a:rPr lang="en-GB" b="1" baseline="30000" dirty="0" smtClean="0">
                <a:latin typeface="+mn-lt"/>
              </a:rPr>
              <a:t>th</a:t>
            </a:r>
            <a:r>
              <a:rPr lang="en-GB" b="1" dirty="0" smtClean="0">
                <a:latin typeface="+mn-lt"/>
              </a:rPr>
              <a:t> April 17.00 (U32)</a:t>
            </a:r>
            <a:endParaRPr lang="en-GB" b="1" dirty="0">
              <a:latin typeface="+mn-lt"/>
            </a:endParaRPr>
          </a:p>
          <a:p>
            <a:pPr marL="342900" indent="-342900">
              <a:lnSpc>
                <a:spcPct val="150000"/>
              </a:lnSpc>
              <a:buFont typeface="Arial" panose="020B0604020202020204" pitchFamily="34" charset="0"/>
              <a:buChar char="•"/>
            </a:pPr>
            <a:r>
              <a:rPr lang="cs-CZ" dirty="0" smtClean="0">
                <a:latin typeface="+mn-lt"/>
              </a:rPr>
              <a:t>Cities </a:t>
            </a:r>
            <a:r>
              <a:rPr lang="cs-CZ" dirty="0">
                <a:latin typeface="+mn-lt"/>
              </a:rPr>
              <a:t>as spaces of food citizenship </a:t>
            </a:r>
            <a:r>
              <a:rPr lang="cs-CZ" dirty="0" smtClean="0">
                <a:latin typeface="+mn-lt"/>
              </a:rPr>
              <a:t>– </a:t>
            </a:r>
            <a:r>
              <a:rPr lang="en-GB" dirty="0" smtClean="0">
                <a:latin typeface="+mn-lt"/>
              </a:rPr>
              <a:t>examples from </a:t>
            </a:r>
            <a:r>
              <a:rPr lang="cs-CZ" dirty="0" smtClean="0">
                <a:latin typeface="+mn-lt"/>
              </a:rPr>
              <a:t>Bristol</a:t>
            </a:r>
            <a:r>
              <a:rPr lang="cs-CZ" dirty="0">
                <a:latin typeface="+mn-lt"/>
              </a:rPr>
              <a:t>, Bamberg, Ghent, </a:t>
            </a:r>
            <a:r>
              <a:rPr lang="cs-CZ" dirty="0" smtClean="0">
                <a:latin typeface="+mn-lt"/>
              </a:rPr>
              <a:t>Riga</a:t>
            </a:r>
            <a:r>
              <a:rPr lang="en-GB" dirty="0" smtClean="0">
                <a:latin typeface="+mn-lt"/>
              </a:rPr>
              <a:t>.</a:t>
            </a:r>
          </a:p>
          <a:p>
            <a:pPr marL="342900" indent="-342900">
              <a:lnSpc>
                <a:spcPct val="150000"/>
              </a:lnSpc>
              <a:buFont typeface="Arial" panose="020B0604020202020204" pitchFamily="34" charset="0"/>
              <a:buChar char="•"/>
            </a:pPr>
            <a:r>
              <a:rPr lang="en-GB" dirty="0" smtClean="0">
                <a:latin typeface="+mn-lt"/>
              </a:rPr>
              <a:t>Additional time for diary issues?</a:t>
            </a:r>
            <a:endParaRPr lang="en-GB" dirty="0">
              <a:latin typeface="+mn-lt"/>
            </a:endParaRPr>
          </a:p>
          <a:p>
            <a:pPr eaLnBrk="0" hangingPunct="0">
              <a:spcAft>
                <a:spcPts val="1200"/>
              </a:spcAft>
            </a:pPr>
            <a:endParaRPr lang="en-GB" sz="1000" dirty="0" smtClean="0">
              <a:latin typeface="+mn-lt"/>
            </a:endParaRPr>
          </a:p>
          <a:p>
            <a:pPr eaLnBrk="0" hangingPunct="0">
              <a:spcAft>
                <a:spcPts val="1200"/>
              </a:spcAft>
            </a:pPr>
            <a:r>
              <a:rPr lang="en-GB" b="1" dirty="0" smtClean="0">
                <a:latin typeface="Calibri" pitchFamily="-105" charset="0"/>
              </a:rPr>
              <a:t>Session 4: Fri 13</a:t>
            </a:r>
            <a:r>
              <a:rPr lang="en-GB" b="1" baseline="30000" dirty="0" smtClean="0">
                <a:latin typeface="Calibri" pitchFamily="-105" charset="0"/>
              </a:rPr>
              <a:t>th</a:t>
            </a:r>
            <a:r>
              <a:rPr lang="en-GB" b="1" dirty="0" smtClean="0">
                <a:latin typeface="Calibri" pitchFamily="-105" charset="0"/>
              </a:rPr>
              <a:t> April 8.00 (U53)</a:t>
            </a:r>
          </a:p>
          <a:p>
            <a:pPr marL="342900" indent="-342900" eaLnBrk="0" hangingPunct="0">
              <a:spcAft>
                <a:spcPts val="1200"/>
              </a:spcAft>
              <a:buFont typeface="Arial" panose="020B0604020202020204" pitchFamily="34" charset="0"/>
              <a:buChar char="•"/>
            </a:pPr>
            <a:r>
              <a:rPr lang="en-GB" dirty="0" smtClean="0">
                <a:latin typeface="Calibri" pitchFamily="-105" charset="0"/>
              </a:rPr>
              <a:t>Student presentations of food diary</a:t>
            </a:r>
            <a:r>
              <a:rPr lang="en-GB" dirty="0">
                <a:latin typeface="Calibri" pitchFamily="-105" charset="0"/>
              </a:rPr>
              <a:t> </a:t>
            </a:r>
            <a:r>
              <a:rPr lang="en-GB" dirty="0" smtClean="0">
                <a:latin typeface="Calibri" pitchFamily="-105" charset="0"/>
              </a:rPr>
              <a:t>and assessment.</a:t>
            </a: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Course progression (2)</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6555641"/>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smtClean="0">
                <a:latin typeface="Calibri" pitchFamily="-105" charset="0"/>
              </a:rPr>
              <a:t>Small group: allows flexibility and informality; but relies on attendance and adequate preparation.</a:t>
            </a:r>
          </a:p>
          <a:p>
            <a:pPr eaLnBrk="0" hangingPunct="0">
              <a:spcAft>
                <a:spcPts val="1200"/>
              </a:spcAft>
            </a:pPr>
            <a:endParaRPr lang="en-GB" sz="800" dirty="0">
              <a:latin typeface="Calibri" pitchFamily="-105" charset="0"/>
            </a:endParaRPr>
          </a:p>
          <a:p>
            <a:pPr eaLnBrk="0" hangingPunct="0">
              <a:spcAft>
                <a:spcPts val="1200"/>
              </a:spcAft>
            </a:pPr>
            <a:r>
              <a:rPr lang="en-GB" dirty="0" smtClean="0">
                <a:latin typeface="Calibri" pitchFamily="-105" charset="0"/>
              </a:rPr>
              <a:t>We have a course structure, but please feel free to ask questions as they arise; discussions may develop and be pursued where time allows. </a:t>
            </a:r>
            <a:r>
              <a:rPr lang="en-GB" u="sng" dirty="0" smtClean="0">
                <a:latin typeface="Calibri" pitchFamily="-105" charset="0"/>
              </a:rPr>
              <a:t>We have a lot to get through!</a:t>
            </a:r>
          </a:p>
          <a:p>
            <a:pPr eaLnBrk="0" hangingPunct="0">
              <a:spcAft>
                <a:spcPts val="1200"/>
              </a:spcAft>
            </a:pPr>
            <a:endParaRPr lang="en-GB" sz="800" dirty="0" smtClean="0">
              <a:latin typeface="Calibri" pitchFamily="-105" charset="0"/>
            </a:endParaRPr>
          </a:p>
          <a:p>
            <a:pPr eaLnBrk="0" hangingPunct="0">
              <a:spcAft>
                <a:spcPts val="1200"/>
              </a:spcAft>
            </a:pPr>
            <a:r>
              <a:rPr lang="en-GB" dirty="0" smtClean="0">
                <a:latin typeface="Calibri" pitchFamily="-105" charset="0"/>
              </a:rPr>
              <a:t>I appreciate that English is not your first language and that my examples are often from UK/Germany.</a:t>
            </a:r>
          </a:p>
          <a:p>
            <a:pPr eaLnBrk="0" hangingPunct="0">
              <a:spcAft>
                <a:spcPts val="1200"/>
              </a:spcAft>
            </a:pPr>
            <a:endParaRPr lang="en-GB" sz="800" dirty="0" smtClean="0">
              <a:latin typeface="Calibri" pitchFamily="-105" charset="0"/>
            </a:endParaRPr>
          </a:p>
          <a:p>
            <a:pPr algn="ctr" eaLnBrk="0" hangingPunct="0">
              <a:spcAft>
                <a:spcPts val="1200"/>
              </a:spcAft>
            </a:pPr>
            <a:r>
              <a:rPr lang="en-GB" b="1" dirty="0" smtClean="0">
                <a:latin typeface="Calibri" pitchFamily="-105" charset="0"/>
              </a:rPr>
              <a:t>Please ask for clarifications where necessary. If there are problems talk to me after the class, or to Nadia.</a:t>
            </a:r>
          </a:p>
          <a:p>
            <a:pPr eaLnBrk="0" hangingPunct="0">
              <a:spcAft>
                <a:spcPts val="1200"/>
              </a:spcAft>
            </a:pPr>
            <a:endParaRPr lang="en-GB" dirty="0" smtClean="0">
              <a:latin typeface="Calibri" pitchFamily="-105" charset="0"/>
            </a:endParaRPr>
          </a:p>
          <a:p>
            <a:pPr eaLnBrk="0" hangingPunct="0">
              <a:spcAft>
                <a:spcPts val="1200"/>
              </a:spcAft>
            </a:pPr>
            <a:endParaRPr lang="en-GB" dirty="0" smtClean="0">
              <a:latin typeface="Calibri" pitchFamily="-105" charset="0"/>
            </a:endParaRPr>
          </a:p>
          <a:p>
            <a:pPr algn="ctr" eaLnBrk="0" hangingPunct="0">
              <a:spcAft>
                <a:spcPts val="1200"/>
              </a:spcAft>
            </a:pPr>
            <a:r>
              <a:rPr lang="en-GB" b="1" dirty="0" smtClean="0">
                <a:latin typeface="Calibri" pitchFamily="-105" charset="0"/>
              </a:rPr>
              <a:t>Are you happy</a:t>
            </a:r>
            <a:r>
              <a:rPr lang="en-GB" b="1" dirty="0">
                <a:latin typeface="Calibri" pitchFamily="-105" charset="0"/>
              </a:rPr>
              <a:t>?</a:t>
            </a:r>
            <a:r>
              <a:rPr lang="en-GB" b="1" dirty="0" smtClean="0">
                <a:latin typeface="Calibri" pitchFamily="-105" charset="0"/>
              </a:rPr>
              <a:t> If not, don’t suffer in silence.</a:t>
            </a:r>
          </a:p>
          <a:p>
            <a:pPr eaLnBrk="0" hangingPunct="0">
              <a:spcAft>
                <a:spcPts val="1200"/>
              </a:spcAft>
            </a:pPr>
            <a:endParaRPr lang="en-GB" sz="800"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Working together</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20806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5109091"/>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sz="2200" dirty="0" smtClean="0">
                <a:latin typeface="Calibri" pitchFamily="-105" charset="0"/>
              </a:rPr>
              <a:t>Food diaries are highly useful ways of gathering research data in fields including psychology, marketing, cultural geography, sociology, nutrition. For example:</a:t>
            </a:r>
          </a:p>
          <a:p>
            <a:pPr marL="342900" lvl="1" indent="-342900" eaLnBrk="0" hangingPunct="0">
              <a:spcAft>
                <a:spcPts val="1200"/>
              </a:spcAft>
              <a:buFont typeface="Arial" panose="020B0604020202020204" pitchFamily="34" charset="0"/>
              <a:buChar char="•"/>
            </a:pPr>
            <a:r>
              <a:rPr lang="en-GB" sz="2000" dirty="0" smtClean="0">
                <a:latin typeface="Calibri" pitchFamily="-105" charset="0"/>
              </a:rPr>
              <a:t>Harrington </a:t>
            </a:r>
            <a:r>
              <a:rPr lang="en-GB" sz="2000" dirty="0">
                <a:latin typeface="Calibri" pitchFamily="-105" charset="0"/>
              </a:rPr>
              <a:t>et al. </a:t>
            </a:r>
            <a:r>
              <a:rPr lang="en-GB" sz="2000" dirty="0" smtClean="0">
                <a:latin typeface="Calibri" pitchFamily="-105" charset="0"/>
              </a:rPr>
              <a:t>2001 – comparison between eating habits in the north and south of Ireland</a:t>
            </a:r>
          </a:p>
          <a:p>
            <a:pPr marL="342900" lvl="1" indent="-342900" eaLnBrk="0" hangingPunct="0">
              <a:spcAft>
                <a:spcPts val="1200"/>
              </a:spcAft>
              <a:buFont typeface="Arial" panose="020B0604020202020204" pitchFamily="34" charset="0"/>
              <a:buChar char="•"/>
            </a:pPr>
            <a:r>
              <a:rPr lang="en-GB" sz="2000" dirty="0" err="1" smtClean="0">
                <a:latin typeface="Calibri" pitchFamily="-105" charset="0"/>
              </a:rPr>
              <a:t>Bellisle</a:t>
            </a:r>
            <a:r>
              <a:rPr lang="en-GB" sz="2000" dirty="0" smtClean="0">
                <a:latin typeface="Calibri" pitchFamily="-105" charset="0"/>
              </a:rPr>
              <a:t> </a:t>
            </a:r>
            <a:r>
              <a:rPr lang="en-GB" sz="2000" dirty="0">
                <a:latin typeface="Calibri" pitchFamily="-105" charset="0"/>
              </a:rPr>
              <a:t>et al. </a:t>
            </a:r>
            <a:r>
              <a:rPr lang="en-GB" sz="2000" dirty="0" smtClean="0">
                <a:latin typeface="Calibri" pitchFamily="-105" charset="0"/>
              </a:rPr>
              <a:t>2003 – dietary </a:t>
            </a:r>
            <a:r>
              <a:rPr lang="en-GB" sz="2000" dirty="0" err="1" smtClean="0">
                <a:latin typeface="Calibri" pitchFamily="-105" charset="0"/>
              </a:rPr>
              <a:t>contrib’n</a:t>
            </a:r>
            <a:r>
              <a:rPr lang="en-GB" sz="2000" dirty="0" smtClean="0">
                <a:latin typeface="Calibri" pitchFamily="-105" charset="0"/>
              </a:rPr>
              <a:t> of snacks vs. meals in France</a:t>
            </a:r>
          </a:p>
          <a:p>
            <a:pPr marL="342900" lvl="1" indent="-342900" eaLnBrk="0" hangingPunct="0">
              <a:spcAft>
                <a:spcPts val="1200"/>
              </a:spcAft>
              <a:buFont typeface="Arial" panose="020B0604020202020204" pitchFamily="34" charset="0"/>
              <a:buChar char="•"/>
            </a:pPr>
            <a:r>
              <a:rPr lang="en-GB" sz="2000" dirty="0" err="1" smtClean="0">
                <a:latin typeface="Calibri" pitchFamily="-105" charset="0"/>
              </a:rPr>
              <a:t>Kniazeva</a:t>
            </a:r>
            <a:r>
              <a:rPr lang="en-GB" sz="2000" dirty="0" smtClean="0">
                <a:latin typeface="Calibri" pitchFamily="-105" charset="0"/>
              </a:rPr>
              <a:t> </a:t>
            </a:r>
            <a:r>
              <a:rPr lang="en-GB" sz="2000" dirty="0">
                <a:latin typeface="Calibri" pitchFamily="-105" charset="0"/>
              </a:rPr>
              <a:t>and </a:t>
            </a:r>
            <a:r>
              <a:rPr lang="en-GB" sz="2000" dirty="0" err="1">
                <a:latin typeface="Calibri" pitchFamily="-105" charset="0"/>
              </a:rPr>
              <a:t>Ventakesh</a:t>
            </a:r>
            <a:r>
              <a:rPr lang="en-GB" sz="2000" dirty="0">
                <a:latin typeface="Calibri" pitchFamily="-105" charset="0"/>
              </a:rPr>
              <a:t> </a:t>
            </a:r>
            <a:r>
              <a:rPr lang="en-GB" sz="2000" dirty="0" smtClean="0">
                <a:latin typeface="Calibri" pitchFamily="-105" charset="0"/>
              </a:rPr>
              <a:t>2007 – symbolism of food in US</a:t>
            </a:r>
          </a:p>
          <a:p>
            <a:pPr marL="342900" lvl="1" indent="-342900" eaLnBrk="0" hangingPunct="0">
              <a:spcAft>
                <a:spcPts val="1200"/>
              </a:spcAft>
              <a:buFont typeface="Arial" panose="020B0604020202020204" pitchFamily="34" charset="0"/>
              <a:buChar char="•"/>
            </a:pPr>
            <a:r>
              <a:rPr lang="en-GB" sz="2000" dirty="0" smtClean="0">
                <a:latin typeface="+mn-lt"/>
              </a:rPr>
              <a:t>Brown and </a:t>
            </a:r>
            <a:r>
              <a:rPr lang="en-GB" sz="2000" dirty="0" err="1" smtClean="0">
                <a:latin typeface="+mn-lt"/>
              </a:rPr>
              <a:t>Paszkiewicz</a:t>
            </a:r>
            <a:r>
              <a:rPr lang="en-GB" sz="2000" dirty="0" smtClean="0">
                <a:latin typeface="+mn-lt"/>
              </a:rPr>
              <a:t> 2016 – role of food in Polish migrant journey </a:t>
            </a:r>
          </a:p>
          <a:p>
            <a:pPr marL="0" lvl="1" eaLnBrk="0" hangingPunct="0">
              <a:spcAft>
                <a:spcPts val="1200"/>
              </a:spcAft>
            </a:pPr>
            <a:r>
              <a:rPr lang="en-GB" sz="2000" dirty="0" err="1" smtClean="0">
                <a:latin typeface="Calibri" pitchFamily="-105" charset="0"/>
              </a:rPr>
              <a:t>Sadella</a:t>
            </a:r>
            <a:r>
              <a:rPr lang="en-GB" sz="2000" dirty="0" smtClean="0">
                <a:latin typeface="Calibri" pitchFamily="-105" charset="0"/>
              </a:rPr>
              <a:t> and Burroughs </a:t>
            </a:r>
            <a:r>
              <a:rPr lang="en-GB" sz="2000" u="sng" dirty="0" smtClean="0">
                <a:latin typeface="Calibri" pitchFamily="-105" charset="0"/>
              </a:rPr>
              <a:t>1981</a:t>
            </a:r>
            <a:r>
              <a:rPr lang="en-GB" sz="2000" dirty="0" smtClean="0">
                <a:latin typeface="Calibri" pitchFamily="-105" charset="0"/>
              </a:rPr>
              <a:t> (quoted from </a:t>
            </a:r>
            <a:r>
              <a:rPr lang="en-GB" sz="2000" dirty="0" err="1" smtClean="0">
                <a:latin typeface="Calibri" pitchFamily="-105" charset="0"/>
              </a:rPr>
              <a:t>Almerico</a:t>
            </a:r>
            <a:r>
              <a:rPr lang="en-GB" sz="2000" dirty="0" smtClean="0">
                <a:latin typeface="Calibri" pitchFamily="-105" charset="0"/>
              </a:rPr>
              <a:t> 2014) – </a:t>
            </a:r>
            <a:r>
              <a:rPr lang="en-GB" sz="2000" i="1" dirty="0" smtClean="0">
                <a:latin typeface="Calibri" pitchFamily="-105" charset="0"/>
              </a:rPr>
              <a:t>‘People who eat fast food and synthetic food were classified as religious conservatives who often wore polyester clothing. Health food personalities were characterised as antinuclear activists… Vegetarians were likely to be … pacifists who drive foreign cars…’</a:t>
            </a:r>
            <a:endParaRPr lang="en-GB" sz="2000" i="1" dirty="0">
              <a:latin typeface="Calibri" pitchFamily="-105" charset="0"/>
            </a:endParaRPr>
          </a:p>
        </p:txBody>
      </p:sp>
      <p:sp>
        <p:nvSpPr>
          <p:cNvPr id="3" name="TextBox 2"/>
          <p:cNvSpPr txBox="1"/>
          <p:nvPr/>
        </p:nvSpPr>
        <p:spPr>
          <a:xfrm>
            <a:off x="1547813" y="549275"/>
            <a:ext cx="5616575" cy="1077218"/>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Food diaries/diet records as a research tool</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208053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2092881"/>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smtClean="0">
                <a:latin typeface="Calibri" pitchFamily="-105" charset="0"/>
              </a:rPr>
              <a:t>Keep </a:t>
            </a:r>
            <a:r>
              <a:rPr lang="en-GB" dirty="0">
                <a:latin typeface="Calibri" pitchFamily="-105" charset="0"/>
              </a:rPr>
              <a:t>a </a:t>
            </a:r>
            <a:r>
              <a:rPr lang="en-GB" dirty="0" smtClean="0">
                <a:latin typeface="Calibri" pitchFamily="-105" charset="0"/>
              </a:rPr>
              <a:t>diary keep </a:t>
            </a:r>
            <a:r>
              <a:rPr lang="en-GB" dirty="0">
                <a:latin typeface="Calibri" pitchFamily="-105" charset="0"/>
              </a:rPr>
              <a:t>of what you eat</a:t>
            </a:r>
            <a:r>
              <a:rPr lang="en-GB" dirty="0" smtClean="0">
                <a:latin typeface="Calibri" pitchFamily="-105" charset="0"/>
              </a:rPr>
              <a:t> from Saturday 7</a:t>
            </a:r>
            <a:r>
              <a:rPr lang="en-GB" baseline="30000" dirty="0" smtClean="0">
                <a:latin typeface="Calibri" pitchFamily="-105" charset="0"/>
              </a:rPr>
              <a:t>th</a:t>
            </a:r>
            <a:r>
              <a:rPr lang="en-GB" dirty="0" smtClean="0">
                <a:latin typeface="Calibri" pitchFamily="-105" charset="0"/>
              </a:rPr>
              <a:t> April  until Thursday 12</a:t>
            </a:r>
            <a:r>
              <a:rPr lang="en-GB" baseline="30000" dirty="0" smtClean="0">
                <a:latin typeface="Calibri" pitchFamily="-105" charset="0"/>
              </a:rPr>
              <a:t>th</a:t>
            </a:r>
            <a:r>
              <a:rPr lang="en-GB" dirty="0" smtClean="0">
                <a:latin typeface="Calibri" pitchFamily="-105" charset="0"/>
              </a:rPr>
              <a:t> April (I hope this has started). </a:t>
            </a:r>
            <a:r>
              <a:rPr lang="en-GB" b="1" dirty="0" smtClean="0">
                <a:latin typeface="Calibri" pitchFamily="-105" charset="0"/>
              </a:rPr>
              <a:t>When you are buying food and eating, what things do you look for, which contexts inform your actions?</a:t>
            </a:r>
            <a:endParaRPr lang="en-GB" sz="800" dirty="0" smtClean="0">
              <a:latin typeface="Calibri" pitchFamily="-105" charset="0"/>
            </a:endParaRPr>
          </a:p>
          <a:p>
            <a:pPr eaLnBrk="0" hangingPunct="0">
              <a:spcAft>
                <a:spcPts val="1200"/>
              </a:spcAft>
            </a:pPr>
            <a:r>
              <a:rPr lang="en-GB" dirty="0" smtClean="0">
                <a:latin typeface="Calibri" pitchFamily="-105" charset="0"/>
              </a:rPr>
              <a:t>The table shows some examples of considerations:</a:t>
            </a:r>
          </a:p>
        </p:txBody>
      </p:sp>
      <p:sp>
        <p:nvSpPr>
          <p:cNvPr id="3" name="TextBox 2"/>
          <p:cNvSpPr txBox="1"/>
          <p:nvPr/>
        </p:nvSpPr>
        <p:spPr>
          <a:xfrm>
            <a:off x="1547812" y="549274"/>
            <a:ext cx="5616575" cy="954107"/>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Research exercise </a:t>
            </a:r>
          </a:p>
          <a:p>
            <a:pPr algn="ctr">
              <a:defRPr/>
            </a:pP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10985507"/>
              </p:ext>
            </p:extLst>
          </p:nvPr>
        </p:nvGraphicFramePr>
        <p:xfrm>
          <a:off x="1085862" y="4023599"/>
          <a:ext cx="6096000" cy="2291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141579">
                  <a:extLst>
                    <a:ext uri="{9D8B030D-6E8A-4147-A177-3AD203B41FA5}">
                      <a16:colId xmlns:a16="http://schemas.microsoft.com/office/drawing/2014/main" val="20001"/>
                    </a:ext>
                  </a:extLst>
                </a:gridCol>
                <a:gridCol w="1922421">
                  <a:extLst>
                    <a:ext uri="{9D8B030D-6E8A-4147-A177-3AD203B41FA5}">
                      <a16:colId xmlns:a16="http://schemas.microsoft.com/office/drawing/2014/main" val="20002"/>
                    </a:ext>
                  </a:extLst>
                </a:gridCol>
              </a:tblGrid>
              <a:tr h="370840">
                <a:tc>
                  <a:txBody>
                    <a:bodyPr/>
                    <a:lstStyle/>
                    <a:p>
                      <a:r>
                        <a:rPr lang="en-GB" dirty="0" smtClean="0"/>
                        <a:t>Preference</a:t>
                      </a:r>
                      <a:endParaRPr lang="en-GB" dirty="0"/>
                    </a:p>
                  </a:txBody>
                  <a:tcPr/>
                </a:tc>
                <a:tc>
                  <a:txBody>
                    <a:bodyPr/>
                    <a:lstStyle/>
                    <a:p>
                      <a:r>
                        <a:rPr lang="en-GB" dirty="0" smtClean="0"/>
                        <a:t>Reason</a:t>
                      </a:r>
                      <a:endParaRPr lang="en-GB" dirty="0"/>
                    </a:p>
                  </a:txBody>
                  <a:tcPr/>
                </a:tc>
                <a:tc>
                  <a:txBody>
                    <a:bodyPr/>
                    <a:lstStyle/>
                    <a:p>
                      <a:r>
                        <a:rPr lang="en-GB" dirty="0" smtClean="0"/>
                        <a:t>Indicator</a:t>
                      </a:r>
                      <a:endParaRPr lang="en-GB" dirty="0"/>
                    </a:p>
                  </a:txBody>
                  <a:tcPr/>
                </a:tc>
                <a:extLst>
                  <a:ext uri="{0D108BD9-81ED-4DB2-BD59-A6C34878D82A}">
                    <a16:rowId xmlns:a16="http://schemas.microsoft.com/office/drawing/2014/main" val="10000"/>
                  </a:ext>
                </a:extLst>
              </a:tr>
              <a:tr h="370840">
                <a:tc>
                  <a:txBody>
                    <a:bodyPr/>
                    <a:lstStyle/>
                    <a:p>
                      <a:r>
                        <a:rPr lang="en-GB" dirty="0" smtClean="0"/>
                        <a:t>I buy ready</a:t>
                      </a:r>
                      <a:r>
                        <a:rPr lang="en-GB" baseline="0" dirty="0" smtClean="0"/>
                        <a:t>-meals.</a:t>
                      </a:r>
                      <a:endParaRPr lang="en-GB" dirty="0"/>
                    </a:p>
                  </a:txBody>
                  <a:tcPr/>
                </a:tc>
                <a:tc>
                  <a:txBody>
                    <a:bodyPr/>
                    <a:lstStyle/>
                    <a:p>
                      <a:r>
                        <a:rPr lang="en-GB" baseline="0" dirty="0" smtClean="0"/>
                        <a:t>I don’t enjoy cooking.</a:t>
                      </a:r>
                      <a:endParaRPr lang="en-GB" dirty="0"/>
                    </a:p>
                  </a:txBody>
                  <a:tcPr/>
                </a:tc>
                <a:tc>
                  <a:txBody>
                    <a:bodyPr/>
                    <a:lstStyle/>
                    <a:p>
                      <a:r>
                        <a:rPr lang="en-GB" dirty="0" smtClean="0"/>
                        <a:t>Cooking</a:t>
                      </a:r>
                      <a:r>
                        <a:rPr lang="en-GB" baseline="0" dirty="0" smtClean="0"/>
                        <a:t> instructions</a:t>
                      </a:r>
                      <a:endParaRPr lang="en-GB" dirty="0"/>
                    </a:p>
                  </a:txBody>
                  <a:tcPr/>
                </a:tc>
                <a:extLst>
                  <a:ext uri="{0D108BD9-81ED-4DB2-BD59-A6C34878D82A}">
                    <a16:rowId xmlns:a16="http://schemas.microsoft.com/office/drawing/2014/main" val="10001"/>
                  </a:ext>
                </a:extLst>
              </a:tr>
              <a:tr h="370840">
                <a:tc>
                  <a:txBody>
                    <a:bodyPr/>
                    <a:lstStyle/>
                    <a:p>
                      <a:r>
                        <a:rPr lang="en-GB" dirty="0" smtClean="0"/>
                        <a:t>I buy the cheapest food available.</a:t>
                      </a:r>
                      <a:endParaRPr lang="en-GB" dirty="0"/>
                    </a:p>
                  </a:txBody>
                  <a:tcPr/>
                </a:tc>
                <a:tc>
                  <a:txBody>
                    <a:bodyPr/>
                    <a:lstStyle/>
                    <a:p>
                      <a:r>
                        <a:rPr lang="en-GB" dirty="0" smtClean="0"/>
                        <a:t>I am a student with not much money.</a:t>
                      </a:r>
                      <a:endParaRPr lang="en-GB" dirty="0"/>
                    </a:p>
                  </a:txBody>
                  <a:tcPr/>
                </a:tc>
                <a:tc>
                  <a:txBody>
                    <a:bodyPr/>
                    <a:lstStyle/>
                    <a:p>
                      <a:r>
                        <a:rPr lang="en-GB" dirty="0" smtClean="0"/>
                        <a:t>Price</a:t>
                      </a:r>
                      <a:endParaRPr lang="en-GB" dirty="0"/>
                    </a:p>
                  </a:txBody>
                  <a:tcPr/>
                </a:tc>
                <a:extLst>
                  <a:ext uri="{0D108BD9-81ED-4DB2-BD59-A6C34878D82A}">
                    <a16:rowId xmlns:a16="http://schemas.microsoft.com/office/drawing/2014/main" val="10002"/>
                  </a:ext>
                </a:extLst>
              </a:tr>
              <a:tr h="370840">
                <a:tc>
                  <a:txBody>
                    <a:bodyPr/>
                    <a:lstStyle/>
                    <a:p>
                      <a:r>
                        <a:rPr lang="en-GB" dirty="0" smtClean="0"/>
                        <a:t>I try to buy organic food.</a:t>
                      </a:r>
                      <a:endParaRPr lang="en-GB" dirty="0"/>
                    </a:p>
                  </a:txBody>
                  <a:tcPr/>
                </a:tc>
                <a:tc>
                  <a:txBody>
                    <a:bodyPr/>
                    <a:lstStyle/>
                    <a:p>
                      <a:r>
                        <a:rPr lang="en-GB" dirty="0" smtClean="0"/>
                        <a:t>I believe it’s better for your health.</a:t>
                      </a:r>
                      <a:endParaRPr lang="en-GB" dirty="0"/>
                    </a:p>
                  </a:txBody>
                  <a:tcPr/>
                </a:tc>
                <a:tc>
                  <a:txBody>
                    <a:bodyPr/>
                    <a:lstStyle/>
                    <a:p>
                      <a:r>
                        <a:rPr lang="en-GB" dirty="0" smtClean="0"/>
                        <a:t>Certification</a:t>
                      </a:r>
                      <a:r>
                        <a:rPr lang="en-GB" baseline="0" dirty="0" smtClean="0"/>
                        <a:t> l</a:t>
                      </a:r>
                      <a:r>
                        <a:rPr lang="en-GB" dirty="0" smtClean="0"/>
                        <a:t>abel</a:t>
                      </a:r>
                      <a:endParaRPr lang="en-GB" dirty="0"/>
                    </a:p>
                  </a:txBody>
                  <a:tcPr/>
                </a:tc>
                <a:extLst>
                  <a:ext uri="{0D108BD9-81ED-4DB2-BD59-A6C34878D82A}">
                    <a16:rowId xmlns:a16="http://schemas.microsoft.com/office/drawing/2014/main" val="10003"/>
                  </a:ext>
                </a:extLst>
              </a:tr>
            </a:tbl>
          </a:graphicData>
        </a:graphic>
      </p:graphicFrame>
      <p:pic>
        <p:nvPicPr>
          <p:cNvPr id="1026" name="Picture 2" descr="http://orgaiam.com/wp-content/uploads/2013/12/logo-bio-produkt-e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862" y="5765979"/>
            <a:ext cx="2006589" cy="109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5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6701</TotalTime>
  <Words>1307</Words>
  <Application>Microsoft Office PowerPoint</Application>
  <PresentationFormat>Předvádění na obrazovce (4:3)</PresentationFormat>
  <Paragraphs>145</Paragraphs>
  <Slides>14</Slides>
  <Notes>14</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14</vt:i4>
      </vt:variant>
    </vt:vector>
  </HeadingPairs>
  <TitlesOfParts>
    <vt:vector size="21" baseType="lpstr">
      <vt:lpstr>ＭＳ Ｐゴシック</vt:lpstr>
      <vt:lpstr>Arial</vt:lpstr>
      <vt:lpstr>Calibri</vt:lpstr>
      <vt:lpstr>Times New Roman</vt:lpstr>
      <vt:lpstr>Wingdings</vt:lpstr>
      <vt:lpstr>Default Design</vt:lpstr>
      <vt:lpstr>2_Default Design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UoG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CCRI</dc:creator>
  <cp:lastModifiedBy>Veronika Išová</cp:lastModifiedBy>
  <cp:revision>547</cp:revision>
  <cp:lastPrinted>2013-02-11T12:21:21Z</cp:lastPrinted>
  <dcterms:created xsi:type="dcterms:W3CDTF">2015-04-08T15:03:24Z</dcterms:created>
  <dcterms:modified xsi:type="dcterms:W3CDTF">2018-04-11T06:50:47Z</dcterms:modified>
</cp:coreProperties>
</file>