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4E71E-0131-490E-9A99-ED90EBFCF307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EF3E95-E2AF-4FE1-A31E-663C3E8605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826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E70D19-96F5-4512-99D6-3A777FBBF217}" type="slidenum">
              <a:rPr lang="cs-CZ"/>
              <a:pPr/>
              <a:t>1</a:t>
            </a:fld>
            <a:endParaRPr lang="cs-CZ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D67B81-7438-45DB-BDB2-D14DA13D62E2}" type="slidenum">
              <a:rPr lang="cs-CZ"/>
              <a:pPr/>
              <a:t>11</a:t>
            </a:fld>
            <a:endParaRPr lang="cs-CZ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6D9FEA-378F-4A1D-A296-976083D4AF4F}" type="slidenum">
              <a:rPr lang="cs-CZ"/>
              <a:pPr/>
              <a:t>12</a:t>
            </a:fld>
            <a:endParaRPr lang="cs-CZ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A7B41E-DD4B-44B9-8C95-27DA4B283D59}" type="slidenum">
              <a:rPr lang="cs-CZ"/>
              <a:pPr/>
              <a:t>13</a:t>
            </a:fld>
            <a:endParaRPr lang="cs-CZ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BC989E-A752-4E2C-9596-7DCD7D090390}" type="slidenum">
              <a:rPr lang="cs-CZ"/>
              <a:pPr/>
              <a:t>3</a:t>
            </a:fld>
            <a:endParaRPr lang="cs-CZ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41925B-6A00-4C1F-9915-3F590355960C}" type="slidenum">
              <a:rPr lang="cs-CZ"/>
              <a:pPr/>
              <a:t>4</a:t>
            </a:fld>
            <a:endParaRPr lang="cs-CZ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49AA04-470A-4484-9A1A-64B16CD93AC7}" type="slidenum">
              <a:rPr lang="cs-CZ"/>
              <a:pPr/>
              <a:t>5</a:t>
            </a:fld>
            <a:endParaRPr lang="cs-CZ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5E9B24-D0CA-45DA-8653-3A23CDC76819}" type="slidenum">
              <a:rPr lang="cs-CZ"/>
              <a:pPr/>
              <a:t>6</a:t>
            </a:fld>
            <a:endParaRPr lang="cs-CZ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70EA89-98E7-4DCF-9017-3C0107CA478D}" type="slidenum">
              <a:rPr lang="cs-CZ"/>
              <a:pPr/>
              <a:t>7</a:t>
            </a:fld>
            <a:endParaRPr lang="cs-CZ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D99D90-5364-4ADD-815A-CFE2F50163AE}" type="slidenum">
              <a:rPr lang="cs-CZ"/>
              <a:pPr/>
              <a:t>8</a:t>
            </a:fld>
            <a:endParaRPr lang="cs-CZ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C0BBC6-637A-447F-A666-9F2DBC7CD6E7}" type="slidenum">
              <a:rPr lang="cs-CZ"/>
              <a:pPr/>
              <a:t>9</a:t>
            </a:fld>
            <a:endParaRPr lang="cs-CZ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AC8BB0-C217-4FD0-A24D-0FFA76C47274}" type="slidenum">
              <a:rPr lang="cs-CZ"/>
              <a:pPr/>
              <a:t>10</a:t>
            </a:fld>
            <a:endParaRPr lang="cs-CZ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2F11-70B6-42F1-A287-139FBDF8B291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06CC-8809-45C1-91AB-6B7B8401D8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309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2F11-70B6-42F1-A287-139FBDF8B291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06CC-8809-45C1-91AB-6B7B8401D8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45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2F11-70B6-42F1-A287-139FBDF8B291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06CC-8809-45C1-91AB-6B7B8401D8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9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2F11-70B6-42F1-A287-139FBDF8B291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06CC-8809-45C1-91AB-6B7B8401D8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4995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2F11-70B6-42F1-A287-139FBDF8B291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06CC-8809-45C1-91AB-6B7B8401D8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7249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2F11-70B6-42F1-A287-139FBDF8B291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06CC-8809-45C1-91AB-6B7B8401D8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860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2F11-70B6-42F1-A287-139FBDF8B291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06CC-8809-45C1-91AB-6B7B8401D8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846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2F11-70B6-42F1-A287-139FBDF8B291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06CC-8809-45C1-91AB-6B7B8401D8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741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2F11-70B6-42F1-A287-139FBDF8B291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06CC-8809-45C1-91AB-6B7B8401D8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94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2F11-70B6-42F1-A287-139FBDF8B291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06CC-8809-45C1-91AB-6B7B8401D8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483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2F11-70B6-42F1-A287-139FBDF8B291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06CC-8809-45C1-91AB-6B7B8401D8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22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F2F11-70B6-42F1-A287-139FBDF8B291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006CC-8809-45C1-91AB-6B7B8401D8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847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Volný pohyb služeb a svoboda usazování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EVS141 	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7. května 2018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Hubert Smekal</a:t>
            </a:r>
          </a:p>
        </p:txBody>
      </p:sp>
    </p:spTree>
    <p:extLst>
      <p:ext uri="{BB962C8B-B14F-4D97-AF65-F5344CB8AC3E}">
        <p14:creationId xmlns:p14="http://schemas.microsoft.com/office/powerpoint/2010/main" val="3713096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Poskytování služby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/>
              <a:t>Aktivní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Pasivní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Oba zůstávají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Oba se pohybují</a:t>
            </a:r>
          </a:p>
          <a:p>
            <a:pPr>
              <a:lnSpc>
                <a:spcPct val="90000"/>
              </a:lnSpc>
            </a:pPr>
            <a:endParaRPr lang="cs-CZ" sz="2800" dirty="0"/>
          </a:p>
          <a:p>
            <a:pPr>
              <a:lnSpc>
                <a:spcPct val="90000"/>
              </a:lnSpc>
            </a:pPr>
            <a:r>
              <a:rPr lang="cs-CZ" sz="2800" dirty="0"/>
              <a:t>Hranice mezi poskytováním služeb a podnikáním neostrá (odlišovací kritéria – právní subjektivita pobočky, trvalost činnosti)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Agentury, pobočky nebo filiálky považovány za samostatné společnosti </a:t>
            </a:r>
          </a:p>
        </p:txBody>
      </p:sp>
    </p:spTree>
    <p:extLst>
      <p:ext uri="{BB962C8B-B14F-4D97-AF65-F5344CB8AC3E}">
        <p14:creationId xmlns:p14="http://schemas.microsoft.com/office/powerpoint/2010/main" val="2770319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Vývoj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/>
              <a:t>1961 – Všeobecný program rušení omezení svobody pohybu služeb</a:t>
            </a:r>
          </a:p>
          <a:p>
            <a:pPr lvl="1"/>
            <a:r>
              <a:rPr lang="cs-CZ" sz="2400" dirty="0"/>
              <a:t>Do konce přechodného období žádný velký pokrok</a:t>
            </a:r>
          </a:p>
          <a:p>
            <a:pPr lvl="1"/>
            <a:r>
              <a:rPr lang="cs-CZ" sz="2400" dirty="0"/>
              <a:t>Hlavní brzda: uznávání předpokladů</a:t>
            </a:r>
          </a:p>
          <a:p>
            <a:r>
              <a:rPr lang="cs-CZ" sz="2800" dirty="0"/>
              <a:t>Částečný zlom: 70. léta – ESD: přímá použitelnost SES</a:t>
            </a:r>
          </a:p>
          <a:p>
            <a:r>
              <a:rPr lang="cs-CZ" sz="2800" dirty="0"/>
              <a:t>Typická omezení (čl. 51 a 52 + kategorické požadavky) – povinnost sídla, předpisy ztěžující poskytnutí služby, které neproporcionální veřejnému zájmu</a:t>
            </a:r>
          </a:p>
          <a:p>
            <a:r>
              <a:rPr lang="cs-CZ" sz="2800" dirty="0"/>
              <a:t>Směrnice o službách 2006/123/EC.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61760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7813"/>
            <a:ext cx="8229600" cy="1143000"/>
          </a:xfrm>
        </p:spPr>
        <p:txBody>
          <a:bodyPr/>
          <a:lstStyle/>
          <a:p>
            <a:r>
              <a:rPr lang="cs-CZ" b="1" dirty="0" err="1">
                <a:solidFill>
                  <a:schemeClr val="tx2"/>
                </a:solidFill>
              </a:rPr>
              <a:t>Calfa</a:t>
            </a:r>
            <a:r>
              <a:rPr lang="cs-CZ" b="1" dirty="0">
                <a:solidFill>
                  <a:schemeClr val="tx2"/>
                </a:solidFill>
              </a:rPr>
              <a:t> C-348/96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600200"/>
            <a:ext cx="7761287" cy="4530725"/>
          </a:xfrm>
        </p:spPr>
        <p:txBody>
          <a:bodyPr/>
          <a:lstStyle/>
          <a:p>
            <a:r>
              <a:rPr lang="cs-CZ" dirty="0"/>
              <a:t>Proveďte analýzu oprávněnosti omezení</a:t>
            </a:r>
          </a:p>
          <a:p>
            <a:endParaRPr lang="cs-CZ" dirty="0"/>
          </a:p>
          <a:p>
            <a:endParaRPr lang="cs-CZ" dirty="0"/>
          </a:p>
          <a:p>
            <a:pPr algn="ctr">
              <a:buFont typeface="Wingdings" pitchFamily="2" charset="2"/>
              <a:buNone/>
            </a:pPr>
            <a:r>
              <a:rPr lang="cs-CZ" sz="4400" b="1" dirty="0">
                <a:solidFill>
                  <a:schemeClr val="tx2"/>
                </a:solidFill>
              </a:rPr>
              <a:t>Luisi a </a:t>
            </a:r>
            <a:r>
              <a:rPr lang="cs-CZ" sz="4400" b="1" dirty="0" err="1">
                <a:solidFill>
                  <a:schemeClr val="tx2"/>
                </a:solidFill>
              </a:rPr>
              <a:t>Carbone</a:t>
            </a:r>
            <a:r>
              <a:rPr lang="cs-CZ" sz="4400" b="1" dirty="0">
                <a:solidFill>
                  <a:schemeClr val="tx2"/>
                </a:solidFill>
              </a:rPr>
              <a:t> (286/82)</a:t>
            </a:r>
          </a:p>
          <a:p>
            <a:r>
              <a:rPr lang="cs-CZ" dirty="0"/>
              <a:t>Kdo adresátem volného pohybu služeb? </a:t>
            </a:r>
          </a:p>
          <a:p>
            <a:r>
              <a:rPr lang="cs-CZ" dirty="0"/>
              <a:t>Uveďte typické příklady příjemců služeb</a:t>
            </a:r>
          </a:p>
        </p:txBody>
      </p:sp>
    </p:spTree>
    <p:extLst>
      <p:ext uri="{BB962C8B-B14F-4D97-AF65-F5344CB8AC3E}">
        <p14:creationId xmlns:p14="http://schemas.microsoft.com/office/powerpoint/2010/main" val="2982129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Novější kontroverzní </a:t>
            </a:r>
            <a:r>
              <a:rPr lang="cs-CZ" b="1" dirty="0">
                <a:solidFill>
                  <a:schemeClr val="tx2"/>
                </a:solidFill>
              </a:rPr>
              <a:t>případy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Právo na stávku </a:t>
            </a:r>
            <a:r>
              <a:rPr lang="cs-CZ" dirty="0" err="1"/>
              <a:t>vs</a:t>
            </a:r>
            <a:r>
              <a:rPr lang="cs-CZ" dirty="0"/>
              <a:t> volný pohyb a svoboda usazování</a:t>
            </a:r>
          </a:p>
          <a:p>
            <a:endParaRPr lang="cs-CZ" dirty="0"/>
          </a:p>
          <a:p>
            <a:r>
              <a:rPr lang="cs-CZ" i="1" dirty="0" err="1"/>
              <a:t>Laval</a:t>
            </a:r>
            <a:r>
              <a:rPr lang="cs-CZ" dirty="0"/>
              <a:t> C-341/05</a:t>
            </a:r>
          </a:p>
          <a:p>
            <a:r>
              <a:rPr lang="cs-CZ" i="1" dirty="0"/>
              <a:t>Viking</a:t>
            </a:r>
            <a:r>
              <a:rPr lang="cs-CZ" dirty="0"/>
              <a:t> C-438/05</a:t>
            </a:r>
          </a:p>
        </p:txBody>
      </p:sp>
    </p:spTree>
    <p:extLst>
      <p:ext uri="{BB962C8B-B14F-4D97-AF65-F5344CB8AC3E}">
        <p14:creationId xmlns:p14="http://schemas.microsoft.com/office/powerpoint/2010/main" val="6742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Rozlišení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Volný pohyb</a:t>
            </a:r>
          </a:p>
          <a:p>
            <a:pPr lvl="1"/>
            <a:r>
              <a:rPr lang="cs-CZ" dirty="0"/>
              <a:t>Zboží </a:t>
            </a:r>
            <a:r>
              <a:rPr lang="cs-CZ" dirty="0" err="1"/>
              <a:t>vs</a:t>
            </a:r>
            <a:r>
              <a:rPr lang="cs-CZ" dirty="0"/>
              <a:t> služeb</a:t>
            </a:r>
          </a:p>
          <a:p>
            <a:pPr lvl="1"/>
            <a:r>
              <a:rPr lang="cs-CZ" dirty="0"/>
              <a:t>Služeb </a:t>
            </a:r>
            <a:r>
              <a:rPr lang="cs-CZ" dirty="0" err="1"/>
              <a:t>vs</a:t>
            </a:r>
            <a:r>
              <a:rPr lang="cs-CZ" dirty="0"/>
              <a:t> pracovníků</a:t>
            </a:r>
          </a:p>
          <a:p>
            <a:pPr lvl="1"/>
            <a:r>
              <a:rPr lang="cs-CZ" dirty="0"/>
              <a:t>Pracovníků v usazování</a:t>
            </a:r>
          </a:p>
          <a:p>
            <a:pPr lvl="1"/>
            <a:r>
              <a:rPr lang="cs-CZ" dirty="0"/>
              <a:t>Služeb </a:t>
            </a:r>
            <a:r>
              <a:rPr lang="cs-CZ" dirty="0" err="1"/>
              <a:t>vs</a:t>
            </a:r>
            <a:r>
              <a:rPr lang="cs-CZ" dirty="0"/>
              <a:t> usazování</a:t>
            </a:r>
          </a:p>
        </p:txBody>
      </p:sp>
    </p:spTree>
    <p:extLst>
      <p:ext uri="{BB962C8B-B14F-4D97-AF65-F5344CB8AC3E}">
        <p14:creationId xmlns:p14="http://schemas.microsoft.com/office/powerpoint/2010/main" val="1465892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Svoboda usazování (čl. </a:t>
            </a:r>
            <a:r>
              <a:rPr lang="cs-CZ" b="1" dirty="0" smtClean="0">
                <a:solidFill>
                  <a:schemeClr val="tx2"/>
                </a:solidFill>
              </a:rPr>
              <a:t>49-55</a:t>
            </a:r>
            <a:r>
              <a:rPr lang="cs-CZ" b="1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/>
              <a:t>Ž</a:t>
            </a:r>
            <a:r>
              <a:rPr lang="cs-CZ" sz="2800" dirty="0" smtClean="0"/>
              <a:t>ivnostníci</a:t>
            </a:r>
            <a:r>
              <a:rPr lang="cs-CZ" sz="2800" dirty="0"/>
              <a:t>, svobodná povolání, podnikatelé</a:t>
            </a:r>
          </a:p>
          <a:p>
            <a:r>
              <a:rPr lang="cs-CZ" sz="2800" dirty="0"/>
              <a:t>Svoboda usazování = svoboda podnikání + právo zahájit činnost</a:t>
            </a:r>
          </a:p>
          <a:p>
            <a:endParaRPr lang="cs-CZ" sz="2800" dirty="0"/>
          </a:p>
          <a:p>
            <a:r>
              <a:rPr lang="cs-CZ" sz="2800" b="1" dirty="0"/>
              <a:t>Obsah práva na usazování</a:t>
            </a:r>
          </a:p>
          <a:p>
            <a:pPr lvl="1"/>
            <a:r>
              <a:rPr lang="cs-CZ" dirty="0"/>
              <a:t>zřizovat a provozovat živnosti</a:t>
            </a:r>
          </a:p>
          <a:p>
            <a:pPr lvl="1"/>
            <a:r>
              <a:rPr lang="cs-CZ" dirty="0"/>
              <a:t>zakládat a provozovat podniky </a:t>
            </a:r>
          </a:p>
          <a:p>
            <a:r>
              <a:rPr lang="cs-CZ" sz="2800" dirty="0"/>
              <a:t>zákaz diskriminace dle státní příslušnosti (národní režim)</a:t>
            </a:r>
          </a:p>
        </p:txBody>
      </p:sp>
    </p:spTree>
    <p:extLst>
      <p:ext uri="{BB962C8B-B14F-4D97-AF65-F5344CB8AC3E}">
        <p14:creationId xmlns:p14="http://schemas.microsoft.com/office/powerpoint/2010/main" val="102645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Vývoj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1961 – Všeobecný program rušení omezení svobody podnikání</a:t>
            </a:r>
          </a:p>
          <a:p>
            <a:r>
              <a:rPr lang="cs-CZ" dirty="0"/>
              <a:t>+ dále velký počet směrnic (obchod, řemesla, průmysl)</a:t>
            </a:r>
          </a:p>
          <a:p>
            <a:r>
              <a:rPr lang="cs-CZ" dirty="0"/>
              <a:t>Slabší liberalizace: svobodná povolání, bankovnictví, pojišťovnictví</a:t>
            </a:r>
          </a:p>
        </p:txBody>
      </p:sp>
    </p:spTree>
    <p:extLst>
      <p:ext uri="{BB962C8B-B14F-4D97-AF65-F5344CB8AC3E}">
        <p14:creationId xmlns:p14="http://schemas.microsoft.com/office/powerpoint/2010/main" val="4292370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Omezení svobody usazování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/>
              <a:t>Činnosti spojené s výkonem veřejné moci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Důvody veřejného pořádku, bezpečnosti, ochrany zdraví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Možnost obrácené diskriminace</a:t>
            </a:r>
          </a:p>
          <a:p>
            <a:pPr>
              <a:lnSpc>
                <a:spcPct val="90000"/>
              </a:lnSpc>
            </a:pPr>
            <a:endParaRPr lang="cs-CZ" sz="2800" dirty="0"/>
          </a:p>
          <a:p>
            <a:pPr>
              <a:lnSpc>
                <a:spcPct val="90000"/>
              </a:lnSpc>
            </a:pPr>
            <a:r>
              <a:rPr lang="cs-CZ" sz="2800" dirty="0"/>
              <a:t>Další možná omezení</a:t>
            </a:r>
          </a:p>
          <a:p>
            <a:pPr lvl="1">
              <a:lnSpc>
                <a:spcPct val="90000"/>
              </a:lnSpc>
            </a:pPr>
            <a:r>
              <a:rPr lang="cs-CZ" sz="2400" dirty="0" err="1"/>
              <a:t>Nediskriminatorní</a:t>
            </a:r>
            <a:endParaRPr lang="cs-CZ" sz="2400" dirty="0"/>
          </a:p>
          <a:p>
            <a:pPr lvl="1">
              <a:lnSpc>
                <a:spcPct val="90000"/>
              </a:lnSpc>
            </a:pPr>
            <a:r>
              <a:rPr lang="cs-CZ" sz="2400" dirty="0"/>
              <a:t>Kategorický důvod (cíl veřejného zájmu)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Omezení směřuje k cíli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Nepřesahuje meze nezbytnosti</a:t>
            </a:r>
          </a:p>
        </p:txBody>
      </p:sp>
    </p:spTree>
    <p:extLst>
      <p:ext uri="{BB962C8B-B14F-4D97-AF65-F5344CB8AC3E}">
        <p14:creationId xmlns:p14="http://schemas.microsoft.com/office/powerpoint/2010/main" val="32786141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chemeClr val="tx2"/>
                </a:solidFill>
              </a:rPr>
              <a:t>Daily</a:t>
            </a:r>
            <a:r>
              <a:rPr lang="cs-CZ" b="1" dirty="0">
                <a:solidFill>
                  <a:schemeClr val="tx2"/>
                </a:solidFill>
              </a:rPr>
              <a:t> Mail (81/87)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Kdo jsou beneficienty práva na podnikání (usazování)?</a:t>
            </a:r>
          </a:p>
          <a:p>
            <a:r>
              <a:rPr lang="cs-CZ" dirty="0"/>
              <a:t>Jaké  jsou povinnosti států v souvislosti se svobodou podnikání (usazování)?</a:t>
            </a:r>
          </a:p>
          <a:p>
            <a:r>
              <a:rPr lang="cs-CZ" dirty="0"/>
              <a:t>Jak případ skončil?</a:t>
            </a:r>
          </a:p>
        </p:txBody>
      </p:sp>
    </p:spTree>
    <p:extLst>
      <p:ext uri="{BB962C8B-B14F-4D97-AF65-F5344CB8AC3E}">
        <p14:creationId xmlns:p14="http://schemas.microsoft.com/office/powerpoint/2010/main" val="2047717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chemeClr val="tx2"/>
                </a:solidFill>
              </a:rPr>
              <a:t>Klopp</a:t>
            </a:r>
            <a:r>
              <a:rPr lang="cs-CZ" b="1" dirty="0">
                <a:solidFill>
                  <a:schemeClr val="tx2"/>
                </a:solidFill>
              </a:rPr>
              <a:t> 107/83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Skutkový stav</a:t>
            </a:r>
          </a:p>
          <a:p>
            <a:r>
              <a:rPr lang="cs-CZ" dirty="0"/>
              <a:t>Výsledek případu</a:t>
            </a:r>
          </a:p>
          <a:p>
            <a:r>
              <a:rPr lang="cs-CZ" dirty="0"/>
              <a:t>Jaká je volnost států při úpravě činnosti advokátů?</a:t>
            </a:r>
          </a:p>
        </p:txBody>
      </p:sp>
    </p:spTree>
    <p:extLst>
      <p:ext uri="{BB962C8B-B14F-4D97-AF65-F5344CB8AC3E}">
        <p14:creationId xmlns:p14="http://schemas.microsoft.com/office/powerpoint/2010/main" val="146533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chemeClr val="tx2"/>
                </a:solidFill>
              </a:rPr>
              <a:t>Vlassopoulou</a:t>
            </a:r>
            <a:r>
              <a:rPr lang="cs-CZ" b="1" dirty="0">
                <a:solidFill>
                  <a:schemeClr val="tx2"/>
                </a:solidFill>
              </a:rPr>
              <a:t> C-340/89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Jak mohou státy ovlivňovat přístup k povolání?</a:t>
            </a:r>
          </a:p>
          <a:p>
            <a:r>
              <a:rPr lang="cs-CZ" dirty="0"/>
              <a:t>Výsledek případu</a:t>
            </a:r>
          </a:p>
        </p:txBody>
      </p:sp>
    </p:spTree>
    <p:extLst>
      <p:ext uri="{BB962C8B-B14F-4D97-AF65-F5344CB8AC3E}">
        <p14:creationId xmlns:p14="http://schemas.microsoft.com/office/powerpoint/2010/main" val="1034542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tx2"/>
                </a:solidFill>
                <a:latin typeface="+mn-lt"/>
              </a:rPr>
              <a:t>Svoboda podnikání vs. svoboda služeb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Proč rozlišovat? </a:t>
            </a:r>
          </a:p>
          <a:p>
            <a:r>
              <a:rPr lang="cs-CZ" b="1" dirty="0"/>
              <a:t>Poskytování služby – </a:t>
            </a:r>
            <a:r>
              <a:rPr lang="cs-CZ" dirty="0"/>
              <a:t>poskytovatel služby má sídlo v jiném členském státu než její příjemce</a:t>
            </a:r>
          </a:p>
          <a:p>
            <a:r>
              <a:rPr lang="cs-CZ" b="1" dirty="0"/>
              <a:t>Služba </a:t>
            </a:r>
            <a:r>
              <a:rPr lang="cs-CZ" dirty="0"/>
              <a:t>- úkony konané zpravidla za úplatu, pokud se netýkají volného pohybu zboží, osob a kapitálu. Zahrnují zejména činnosti průmyslové, obchodní, řemeslné a činnosti v oblasti svobodných povolání.</a:t>
            </a:r>
          </a:p>
        </p:txBody>
      </p:sp>
    </p:spTree>
    <p:extLst>
      <p:ext uri="{BB962C8B-B14F-4D97-AF65-F5344CB8AC3E}">
        <p14:creationId xmlns:p14="http://schemas.microsoft.com/office/powerpoint/2010/main" val="28287780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</TotalTime>
  <Words>358</Words>
  <Application>Microsoft Office PowerPoint</Application>
  <PresentationFormat>Předvádění na obrazovce (4:3)</PresentationFormat>
  <Paragraphs>86</Paragraphs>
  <Slides>13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Motiv systému Office</vt:lpstr>
      <vt:lpstr>Volný pohyb služeb a svoboda usazování</vt:lpstr>
      <vt:lpstr>Rozlišení</vt:lpstr>
      <vt:lpstr>Svoboda usazování (čl. 49-55)</vt:lpstr>
      <vt:lpstr>Vývoj</vt:lpstr>
      <vt:lpstr>Omezení svobody usazování</vt:lpstr>
      <vt:lpstr>Daily Mail (81/87)</vt:lpstr>
      <vt:lpstr>Klopp 107/83</vt:lpstr>
      <vt:lpstr>Vlassopoulou C-340/89</vt:lpstr>
      <vt:lpstr>Svoboda podnikání vs. svoboda služeb</vt:lpstr>
      <vt:lpstr>Poskytování služby</vt:lpstr>
      <vt:lpstr>Vývoj</vt:lpstr>
      <vt:lpstr>Calfa C-348/96</vt:lpstr>
      <vt:lpstr>Novější kontroverzní případy</vt:lpstr>
    </vt:vector>
  </TitlesOfParts>
  <Company>CIKT 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Volný pohyb služeb a svoboda usazování</dc:title>
  <dc:creator>Hubert Smekal</dc:creator>
  <cp:lastModifiedBy>Hubert Smekal</cp:lastModifiedBy>
  <cp:revision>12</cp:revision>
  <dcterms:created xsi:type="dcterms:W3CDTF">2012-04-29T18:03:13Z</dcterms:created>
  <dcterms:modified xsi:type="dcterms:W3CDTF">2018-04-30T12:11:42Z</dcterms:modified>
</cp:coreProperties>
</file>