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6" r:id="rId16"/>
    <p:sldId id="273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3D89F-5853-45A5-B973-1A15829A1EF1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7DA28-80AF-4D7F-9CEB-F4C03BF60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965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9FDD4-4058-457F-BBB1-3E738B4196D3}" type="slidenum">
              <a:rPr lang="cs-CZ"/>
              <a:pPr/>
              <a:t>1</a:t>
            </a:fld>
            <a:endParaRPr lang="cs-CZ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96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F4458-2F5E-40F4-B073-8F0A07F3884D}" type="slidenum">
              <a:rPr lang="cs-CZ"/>
              <a:pPr/>
              <a:t>10</a:t>
            </a:fld>
            <a:endParaRPr lang="cs-CZ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50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7839D1-266B-4C10-873A-5272863CACF7}" type="slidenum">
              <a:rPr lang="cs-CZ"/>
              <a:pPr/>
              <a:t>11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756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BC94-2168-4DBB-9F1F-F9CAE627D6ED}" type="slidenum">
              <a:rPr lang="cs-CZ"/>
              <a:pPr/>
              <a:t>12</a:t>
            </a:fld>
            <a:endParaRPr 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939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CE8A6-4E13-4591-B4AF-2DAA108D88D3}" type="slidenum">
              <a:rPr lang="cs-CZ"/>
              <a:pPr/>
              <a:t>13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66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DE4C9-CBAD-4D33-918E-DE6B4E8C6A66}" type="slidenum">
              <a:rPr lang="cs-CZ"/>
              <a:pPr/>
              <a:t>2</a:t>
            </a:fld>
            <a:endParaRPr lang="cs-CZ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77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B9B8A-01E8-4202-95C6-517138D25AD3}" type="slidenum">
              <a:rPr lang="cs-CZ"/>
              <a:pPr/>
              <a:t>3</a:t>
            </a:fld>
            <a:endParaRPr lang="cs-CZ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454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CC6FD-B11D-4A3B-A4F7-A073CAE4AAB6}" type="slidenum">
              <a:rPr lang="cs-CZ"/>
              <a:pPr/>
              <a:t>4</a:t>
            </a:fld>
            <a:endParaRPr lang="cs-CZ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67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12F35-F9B7-43C4-9775-107C9DE2F559}" type="slidenum">
              <a:rPr lang="cs-CZ"/>
              <a:pPr/>
              <a:t>5</a:t>
            </a:fld>
            <a:endParaRPr lang="cs-CZ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653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A4C83-5103-4D59-9E66-15B3DA6E3380}" type="slidenum">
              <a:rPr lang="cs-CZ"/>
              <a:pPr/>
              <a:t>6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68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30541-DFA7-4EF8-80C9-5C8046C0E77F}" type="slidenum">
              <a:rPr lang="cs-CZ"/>
              <a:pPr/>
              <a:t>7</a:t>
            </a:fld>
            <a:endParaRPr lang="cs-CZ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632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99360-DC1B-435E-A6D7-51DD9DB797FA}" type="slidenum">
              <a:rPr lang="cs-CZ"/>
              <a:pPr/>
              <a:t>8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598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50738-4162-4310-963B-23895BC419A5}" type="slidenum">
              <a:rPr lang="cs-CZ"/>
              <a:pPr/>
              <a:t>9</a:t>
            </a:fld>
            <a:endParaRPr lang="cs-CZ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51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81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6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91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8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0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25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27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63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27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79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9BC23-08D1-429D-92FF-D849F8DD13E2}" type="datetimeFigureOut">
              <a:rPr lang="cs-CZ" smtClean="0"/>
              <a:t>14.05.2018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ED0D-9878-475B-B537-BFC2EC79B0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48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chemeClr val="tx2"/>
                </a:solidFill>
              </a:rPr>
              <a:t>Hospodářská soutěž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14. </a:t>
            </a:r>
            <a:r>
              <a:rPr lang="cs-CZ" dirty="0">
                <a:solidFill>
                  <a:schemeClr val="tx1"/>
                </a:solidFill>
              </a:rPr>
              <a:t>května </a:t>
            </a:r>
            <a:r>
              <a:rPr lang="cs-CZ" dirty="0" smtClean="0">
                <a:solidFill>
                  <a:schemeClr val="tx1"/>
                </a:solidFill>
              </a:rPr>
              <a:t>2018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Klíčové rozsudky </a:t>
            </a:r>
            <a:r>
              <a:rPr lang="cs-CZ" dirty="0" smtClean="0">
                <a:solidFill>
                  <a:schemeClr val="tx1"/>
                </a:solidFill>
              </a:rPr>
              <a:t>SD EU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83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/>
                </a:solidFill>
              </a:rPr>
              <a:t>27/76 </a:t>
            </a:r>
            <a:r>
              <a:rPr lang="cs-CZ" sz="4000" b="1" dirty="0" err="1">
                <a:solidFill>
                  <a:schemeClr val="tx2"/>
                </a:solidFill>
              </a:rPr>
              <a:t>Chiquita</a:t>
            </a:r>
            <a:r>
              <a:rPr lang="cs-CZ" sz="4000" b="1" dirty="0">
                <a:solidFill>
                  <a:schemeClr val="tx2"/>
                </a:solidFill>
              </a:rPr>
              <a:t> </a:t>
            </a:r>
            <a:r>
              <a:rPr lang="cs-CZ" sz="4000" b="1" dirty="0" err="1">
                <a:solidFill>
                  <a:schemeClr val="tx2"/>
                </a:solidFill>
              </a:rPr>
              <a:t>Bananas</a:t>
            </a:r>
            <a:r>
              <a:rPr lang="cs-CZ" sz="4000" b="1" dirty="0">
                <a:solidFill>
                  <a:schemeClr val="tx2"/>
                </a:solidFill>
              </a:rPr>
              <a:t> (1978)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Argumenty žalobce?</a:t>
            </a:r>
          </a:p>
          <a:p>
            <a:r>
              <a:rPr lang="cs-CZ"/>
              <a:t>Argumenty Komise?</a:t>
            </a:r>
          </a:p>
          <a:p>
            <a:r>
              <a:rPr lang="cs-CZ"/>
              <a:t>Proč je tento rozsudek významný?</a:t>
            </a:r>
          </a:p>
          <a:p>
            <a:r>
              <a:rPr lang="cs-CZ"/>
              <a:t>Jaký je trh s banány a proč?</a:t>
            </a:r>
          </a:p>
          <a:p>
            <a:r>
              <a:rPr lang="cs-CZ"/>
              <a:t>Definujte dominantní postavení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797425"/>
            <a:ext cx="40671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700213"/>
            <a:ext cx="8001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492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Continental </a:t>
            </a:r>
            <a:r>
              <a:rPr lang="cs-CZ" b="1" dirty="0" err="1">
                <a:solidFill>
                  <a:schemeClr val="tx2"/>
                </a:solidFill>
              </a:rPr>
              <a:t>Can</a:t>
            </a:r>
            <a:r>
              <a:rPr lang="cs-CZ" b="1" dirty="0">
                <a:solidFill>
                  <a:schemeClr val="tx2"/>
                </a:solidFill>
              </a:rPr>
              <a:t> 6/72 (1973)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0852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cs-CZ" sz="2400" dirty="0"/>
              <a:t>Čím společnost CC zneužila svého dominantního postavení?</a:t>
            </a:r>
          </a:p>
          <a:p>
            <a:pPr marL="533400" indent="-533400">
              <a:lnSpc>
                <a:spcPct val="90000"/>
              </a:lnSpc>
            </a:pPr>
            <a:r>
              <a:rPr lang="cs-CZ" sz="2400" dirty="0"/>
              <a:t>Argument žalobce?</a:t>
            </a:r>
          </a:p>
          <a:p>
            <a:pPr marL="533400" indent="-533400">
              <a:lnSpc>
                <a:spcPct val="90000"/>
              </a:lnSpc>
            </a:pPr>
            <a:r>
              <a:rPr lang="cs-CZ" sz="2400" dirty="0"/>
              <a:t>Argumentace SD?</a:t>
            </a:r>
          </a:p>
          <a:p>
            <a:pPr marL="533400" indent="-533400">
              <a:lnSpc>
                <a:spcPct val="90000"/>
              </a:lnSpc>
            </a:pPr>
            <a:r>
              <a:rPr lang="cs-CZ" sz="2400" dirty="0"/>
              <a:t>K čemu fakticky argumentací ESD dochází?</a:t>
            </a:r>
          </a:p>
          <a:p>
            <a:pPr marL="533400" indent="-533400">
              <a:lnSpc>
                <a:spcPct val="90000"/>
              </a:lnSpc>
            </a:pPr>
            <a:r>
              <a:rPr lang="cs-CZ" sz="2400" dirty="0"/>
              <a:t>O co se SD při výkladu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	opírá?</a:t>
            </a:r>
          </a:p>
          <a:p>
            <a:pPr marL="533400" indent="-533400">
              <a:lnSpc>
                <a:spcPct val="90000"/>
              </a:lnSpc>
            </a:pPr>
            <a:r>
              <a:rPr lang="cs-CZ" sz="2400" dirty="0"/>
              <a:t>Jaké jsou hlavní rozdíly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	mezi články </a:t>
            </a:r>
            <a:r>
              <a:rPr lang="cs-CZ" sz="2400" dirty="0" smtClean="0"/>
              <a:t>101 a 102?</a:t>
            </a:r>
            <a:endParaRPr lang="cs-CZ" sz="2400" dirty="0"/>
          </a:p>
          <a:p>
            <a:pPr marL="533400" indent="-533400">
              <a:lnSpc>
                <a:spcPct val="90000"/>
              </a:lnSpc>
            </a:pPr>
            <a:r>
              <a:rPr lang="cs-CZ" sz="2400" dirty="0"/>
              <a:t>Co podle SD spadá pod pojem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	„zneužití dominantního postavení“?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3789363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979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/>
                </a:solidFill>
              </a:rPr>
              <a:t>142 a 156/84 Philip Morris (1987)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Jak dopadá získání podílu ve společnosti konkurenta na soutěž?</a:t>
            </a:r>
          </a:p>
          <a:p>
            <a:r>
              <a:rPr lang="cs-CZ"/>
              <a:t>Případ vyvolal nutnost přijetí opatření (co když se spojí dva podniky v nedominantním postavení?)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508500"/>
            <a:ext cx="2411413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519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Evropská kontrola fúzí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>
                <a:solidFill>
                  <a:schemeClr val="hlink"/>
                </a:solidFill>
              </a:rPr>
              <a:t>Continental Can</a:t>
            </a:r>
          </a:p>
          <a:p>
            <a:pPr>
              <a:lnSpc>
                <a:spcPct val="80000"/>
              </a:lnSpc>
            </a:pPr>
            <a:r>
              <a:rPr lang="cs-CZ" sz="2800"/>
              <a:t>SES původně nepředpokládala pravomoc orgánů ES, ale postupně vyplynula nezbytnost </a:t>
            </a:r>
            <a:r>
              <a:rPr lang="cs-CZ" sz="280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2800">
                <a:cs typeface="Times New Roman" pitchFamily="18" charset="0"/>
              </a:rPr>
              <a:t>na</a:t>
            </a:r>
            <a:r>
              <a:rPr lang="cs-CZ" sz="2800"/>
              <a:t>ř</a:t>
            </a:r>
            <a:r>
              <a:rPr lang="cs-CZ" sz="2800">
                <a:cs typeface="Times New Roman" pitchFamily="18" charset="0"/>
              </a:rPr>
              <a:t>ízení (4064/89)</a:t>
            </a:r>
          </a:p>
          <a:p>
            <a:pPr>
              <a:lnSpc>
                <a:spcPct val="80000"/>
              </a:lnSpc>
            </a:pPr>
            <a:r>
              <a:rPr lang="cs-CZ" sz="2800">
                <a:cs typeface="Times New Roman" pitchFamily="18" charset="0"/>
              </a:rPr>
              <a:t>Komise kontroluje slučování podniků, pokud dosahuje evropského významu (min. obrat 5 mld EUR)</a:t>
            </a:r>
          </a:p>
          <a:p>
            <a:pPr>
              <a:lnSpc>
                <a:spcPct val="80000"/>
              </a:lnSpc>
            </a:pPr>
            <a:r>
              <a:rPr lang="cs-CZ" sz="2800">
                <a:cs typeface="Times New Roman" pitchFamily="18" charset="0"/>
              </a:rPr>
              <a:t>Nyní: nařízení č. 139/2004</a:t>
            </a:r>
          </a:p>
          <a:p>
            <a:pPr>
              <a:lnSpc>
                <a:spcPct val="80000"/>
              </a:lnSpc>
            </a:pPr>
            <a:r>
              <a:rPr lang="cs-CZ" sz="2800">
                <a:cs typeface="Times New Roman" pitchFamily="18" charset="0"/>
              </a:rPr>
              <a:t>Sloučení musí být notifikováno Komisi předem, která je schvaluje (soudní přezkum SPI)</a:t>
            </a:r>
          </a:p>
        </p:txBody>
      </p:sp>
    </p:spTree>
    <p:extLst>
      <p:ext uri="{BB962C8B-B14F-4D97-AF65-F5344CB8AC3E}">
        <p14:creationId xmlns:p14="http://schemas.microsoft.com/office/powerpoint/2010/main" val="2598622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861"/>
            <a:ext cx="9144000" cy="5344889"/>
          </a:xfrm>
          <a:prstGeom prst="rect">
            <a:avLst/>
          </a:prstGeom>
        </p:spPr>
      </p:pic>
      <p:sp>
        <p:nvSpPr>
          <p:cNvPr id="3" name="Text Box 214"/>
          <p:cNvSpPr txBox="1">
            <a:spLocks noChangeArrowheads="1"/>
          </p:cNvSpPr>
          <p:nvPr/>
        </p:nvSpPr>
        <p:spPr bwMode="auto">
          <a:xfrm>
            <a:off x="2951163" y="6553200"/>
            <a:ext cx="6192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dirty="0"/>
              <a:t>http://ec.europa.eu/competition/cartels/statistics/statistics.pdf</a:t>
            </a:r>
          </a:p>
        </p:txBody>
      </p:sp>
    </p:spTree>
    <p:extLst>
      <p:ext uri="{BB962C8B-B14F-4D97-AF65-F5344CB8AC3E}">
        <p14:creationId xmlns:p14="http://schemas.microsoft.com/office/powerpoint/2010/main" val="29390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6372697"/>
          </a:xfrm>
          <a:prstGeom prst="rect">
            <a:avLst/>
          </a:prstGeom>
        </p:spPr>
      </p:pic>
      <p:sp>
        <p:nvSpPr>
          <p:cNvPr id="3" name="Text Box 214"/>
          <p:cNvSpPr txBox="1">
            <a:spLocks noChangeArrowheads="1"/>
          </p:cNvSpPr>
          <p:nvPr/>
        </p:nvSpPr>
        <p:spPr bwMode="auto">
          <a:xfrm>
            <a:off x="2951163" y="6553200"/>
            <a:ext cx="6192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dirty="0"/>
              <a:t>http://ec.europa.eu/competition/cartels/statistics/statistics.pdf</a:t>
            </a:r>
          </a:p>
        </p:txBody>
      </p:sp>
    </p:spTree>
    <p:extLst>
      <p:ext uri="{BB962C8B-B14F-4D97-AF65-F5344CB8AC3E}">
        <p14:creationId xmlns:p14="http://schemas.microsoft.com/office/powerpoint/2010/main" val="3019615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24744"/>
            <a:ext cx="55446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Year </a:t>
            </a:r>
            <a:r>
              <a:rPr lang="cs-CZ" sz="2400" b="1" dirty="0" smtClean="0"/>
              <a:t>			</a:t>
            </a:r>
            <a:r>
              <a:rPr lang="en-US" sz="2400" b="1" dirty="0" smtClean="0"/>
              <a:t>€*)</a:t>
            </a:r>
          </a:p>
          <a:p>
            <a:r>
              <a:rPr lang="en-US" sz="2400" dirty="0" smtClean="0"/>
              <a:t>2008* </a:t>
            </a:r>
            <a:r>
              <a:rPr lang="cs-CZ" sz="2400" dirty="0" smtClean="0"/>
              <a:t>			</a:t>
            </a:r>
            <a:r>
              <a:rPr lang="en-US" sz="2400" dirty="0" smtClean="0"/>
              <a:t>2 264 343 900</a:t>
            </a:r>
          </a:p>
          <a:p>
            <a:r>
              <a:rPr lang="en-US" sz="2400" dirty="0" smtClean="0"/>
              <a:t>2009** </a:t>
            </a:r>
            <a:r>
              <a:rPr lang="cs-CZ" sz="2400" dirty="0" smtClean="0"/>
              <a:t>		</a:t>
            </a:r>
            <a:r>
              <a:rPr lang="en-US" sz="2400" dirty="0" smtClean="0"/>
              <a:t>1 540 651 400</a:t>
            </a:r>
          </a:p>
          <a:p>
            <a:r>
              <a:rPr lang="en-US" sz="2400" dirty="0" smtClean="0"/>
              <a:t>2010*** </a:t>
            </a:r>
            <a:r>
              <a:rPr lang="cs-CZ" sz="2400" dirty="0" smtClean="0"/>
              <a:t>		</a:t>
            </a:r>
            <a:r>
              <a:rPr lang="en-US" sz="2400" dirty="0" smtClean="0"/>
              <a:t>2 868 676 432</a:t>
            </a:r>
          </a:p>
          <a:p>
            <a:r>
              <a:rPr lang="en-US" sz="2400" dirty="0" smtClean="0"/>
              <a:t>2011 </a:t>
            </a:r>
            <a:r>
              <a:rPr lang="cs-CZ" sz="2400" dirty="0" smtClean="0"/>
              <a:t>			</a:t>
            </a:r>
            <a:r>
              <a:rPr lang="en-US" sz="2400" dirty="0" smtClean="0"/>
              <a:t>614 053 000</a:t>
            </a:r>
          </a:p>
          <a:p>
            <a:r>
              <a:rPr lang="en-US" sz="2400" dirty="0" smtClean="0"/>
              <a:t>++2012++ </a:t>
            </a:r>
            <a:r>
              <a:rPr lang="cs-CZ" sz="2400" dirty="0" smtClean="0"/>
              <a:t>		</a:t>
            </a:r>
            <a:r>
              <a:rPr lang="en-US" sz="2400" dirty="0" smtClean="0"/>
              <a:t>255 258 000</a:t>
            </a:r>
          </a:p>
          <a:p>
            <a:r>
              <a:rPr lang="en-US" sz="2400" dirty="0" smtClean="0"/>
              <a:t>total </a:t>
            </a:r>
            <a:r>
              <a:rPr lang="cs-CZ" sz="2400" dirty="0" smtClean="0"/>
              <a:t>			</a:t>
            </a:r>
            <a:r>
              <a:rPr lang="en-US" sz="2400" dirty="0" smtClean="0"/>
              <a:t>7 542 982 732</a:t>
            </a:r>
            <a:endParaRPr lang="cs-CZ" sz="2400" dirty="0"/>
          </a:p>
        </p:txBody>
      </p:sp>
      <p:sp>
        <p:nvSpPr>
          <p:cNvPr id="3" name="Text Box 213"/>
          <p:cNvSpPr txBox="1">
            <a:spLocks noChangeArrowheads="1"/>
          </p:cNvSpPr>
          <p:nvPr/>
        </p:nvSpPr>
        <p:spPr bwMode="auto">
          <a:xfrm>
            <a:off x="755650" y="188640"/>
            <a:ext cx="77771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dirty="0" smtClean="0">
                <a:solidFill>
                  <a:schemeClr val="tx2"/>
                </a:solidFill>
              </a:rPr>
              <a:t>Pokuty </a:t>
            </a:r>
            <a:r>
              <a:rPr lang="cs-CZ" sz="3600" b="1" dirty="0">
                <a:solidFill>
                  <a:schemeClr val="tx2"/>
                </a:solidFill>
              </a:rPr>
              <a:t>za kartely</a:t>
            </a:r>
          </a:p>
        </p:txBody>
      </p:sp>
      <p:sp>
        <p:nvSpPr>
          <p:cNvPr id="4" name="Obdélník 3"/>
          <p:cNvSpPr/>
          <p:nvPr/>
        </p:nvSpPr>
        <p:spPr>
          <a:xfrm>
            <a:off x="3883004" y="400506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Year </a:t>
            </a:r>
            <a:r>
              <a:rPr lang="cs-CZ" sz="2400" b="1" dirty="0" smtClean="0"/>
              <a:t>		</a:t>
            </a:r>
            <a:r>
              <a:rPr lang="en-US" sz="2400" b="1" dirty="0" smtClean="0"/>
              <a:t>€*)</a:t>
            </a:r>
          </a:p>
          <a:p>
            <a:r>
              <a:rPr lang="en-US" sz="2400" dirty="0" smtClean="0"/>
              <a:t>1990 - 1994 </a:t>
            </a:r>
            <a:r>
              <a:rPr lang="cs-CZ" sz="2400" dirty="0" smtClean="0"/>
              <a:t>	</a:t>
            </a:r>
            <a:r>
              <a:rPr lang="en-US" sz="2400" dirty="0" smtClean="0"/>
              <a:t>539 691 550</a:t>
            </a:r>
          </a:p>
          <a:p>
            <a:r>
              <a:rPr lang="en-US" sz="2400" dirty="0" smtClean="0"/>
              <a:t>1995 - 1999 </a:t>
            </a:r>
            <a:r>
              <a:rPr lang="cs-CZ" sz="2400" dirty="0" smtClean="0"/>
              <a:t>	</a:t>
            </a:r>
            <a:r>
              <a:rPr lang="en-US" sz="2400" dirty="0" smtClean="0"/>
              <a:t>292 838 000</a:t>
            </a:r>
          </a:p>
          <a:p>
            <a:r>
              <a:rPr lang="en-US" sz="2400" dirty="0" smtClean="0"/>
              <a:t>2000 - 2004 </a:t>
            </a:r>
            <a:r>
              <a:rPr lang="cs-CZ" sz="2400" dirty="0" smtClean="0"/>
              <a:t>	</a:t>
            </a:r>
            <a:r>
              <a:rPr lang="en-US" sz="2400" dirty="0" smtClean="0"/>
              <a:t>3 462 664 100</a:t>
            </a:r>
          </a:p>
          <a:p>
            <a:r>
              <a:rPr lang="en-US" sz="2400" dirty="0" smtClean="0"/>
              <a:t>2005 – 2009 </a:t>
            </a:r>
            <a:r>
              <a:rPr lang="cs-CZ" sz="2400" dirty="0" smtClean="0"/>
              <a:t>	</a:t>
            </a:r>
            <a:r>
              <a:rPr lang="en-US" sz="2400" dirty="0" smtClean="0"/>
              <a:t>9 647 837 500</a:t>
            </a:r>
          </a:p>
          <a:p>
            <a:r>
              <a:rPr lang="en-US" sz="2400" dirty="0" smtClean="0"/>
              <a:t>2010 – 2012</a:t>
            </a:r>
            <a:r>
              <a:rPr lang="cs-CZ" sz="2400" dirty="0" smtClean="0"/>
              <a:t>	</a:t>
            </a:r>
            <a:r>
              <a:rPr lang="en-US" sz="2400" dirty="0" smtClean="0"/>
              <a:t>3 737 987 432</a:t>
            </a:r>
          </a:p>
          <a:p>
            <a:r>
              <a:rPr lang="en-US" sz="2400" dirty="0" smtClean="0"/>
              <a:t>total </a:t>
            </a:r>
            <a:r>
              <a:rPr lang="cs-CZ" sz="2400" dirty="0" smtClean="0"/>
              <a:t>		</a:t>
            </a:r>
            <a:r>
              <a:rPr lang="en-US" sz="2400" dirty="0" smtClean="0"/>
              <a:t>17 681 018 582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099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84" y="1052735"/>
            <a:ext cx="9073915" cy="4789521"/>
          </a:xfrm>
          <a:prstGeom prst="rect">
            <a:avLst/>
          </a:prstGeom>
        </p:spPr>
      </p:pic>
      <p:sp>
        <p:nvSpPr>
          <p:cNvPr id="3" name="Text Box 214"/>
          <p:cNvSpPr txBox="1">
            <a:spLocks noChangeArrowheads="1"/>
          </p:cNvSpPr>
          <p:nvPr/>
        </p:nvSpPr>
        <p:spPr bwMode="auto">
          <a:xfrm>
            <a:off x="2951163" y="6553200"/>
            <a:ext cx="6192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dirty="0"/>
              <a:t>http://ec.europa.eu/competition/cartels/statistics/statistics.pdf</a:t>
            </a:r>
          </a:p>
        </p:txBody>
      </p:sp>
    </p:spTree>
    <p:extLst>
      <p:ext uri="{BB962C8B-B14F-4D97-AF65-F5344CB8AC3E}">
        <p14:creationId xmlns:p14="http://schemas.microsoft.com/office/powerpoint/2010/main" val="24365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Právo hospodářské soutěže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Čl. </a:t>
            </a:r>
            <a:r>
              <a:rPr lang="cs-CZ" sz="2400" dirty="0" smtClean="0"/>
              <a:t>101-109 SFEU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b="1" dirty="0"/>
              <a:t>Národní soutěžní právo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Právo nekalé soutěže (reklamní akce, slevy, apod.)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Antitrustové právo (kartely + dominantní postavení)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Právo kontroly koncentrace podniků (fúze)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Ochrana průmyslových práv (licence)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Právo </a:t>
            </a:r>
            <a:r>
              <a:rPr lang="cs-CZ" sz="2400" b="1" dirty="0" smtClean="0"/>
              <a:t>EU</a:t>
            </a:r>
            <a:endParaRPr lang="cs-CZ" sz="2400" b="1" dirty="0"/>
          </a:p>
          <a:p>
            <a:pPr lvl="1">
              <a:lnSpc>
                <a:spcPct val="90000"/>
              </a:lnSpc>
            </a:pPr>
            <a:r>
              <a:rPr lang="cs-CZ" sz="2000" dirty="0"/>
              <a:t>Přímo: ad 2 a 3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Nekalá soutěž řešena obvykle v rámci volného pohybu </a:t>
            </a:r>
            <a:r>
              <a:rPr lang="cs-CZ" sz="2000" dirty="0" smtClean="0"/>
              <a:t>zboží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+ státní intervence (st. podniky a veřejné podpory)</a:t>
            </a:r>
          </a:p>
        </p:txBody>
      </p:sp>
    </p:spTree>
    <p:extLst>
      <p:ext uri="{BB962C8B-B14F-4D97-AF65-F5344CB8AC3E}">
        <p14:creationId xmlns:p14="http://schemas.microsoft.com/office/powerpoint/2010/main" val="191950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Cíle soutěžního práva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3052763"/>
          </a:xfrm>
        </p:spPr>
        <p:txBody>
          <a:bodyPr/>
          <a:lstStyle/>
          <a:p>
            <a:r>
              <a:rPr lang="cs-CZ" dirty="0"/>
              <a:t>Ochrana konkurentů</a:t>
            </a:r>
          </a:p>
          <a:p>
            <a:r>
              <a:rPr lang="cs-CZ" dirty="0"/>
              <a:t>Ochrana spotřebitelů</a:t>
            </a:r>
          </a:p>
          <a:p>
            <a:r>
              <a:rPr lang="cs-CZ" dirty="0"/>
              <a:t>Racionalizace výroby a odbytu, zvýšení konkurenceschopnosti</a:t>
            </a:r>
          </a:p>
        </p:txBody>
      </p:sp>
    </p:spTree>
    <p:extLst>
      <p:ext uri="{BB962C8B-B14F-4D97-AF65-F5344CB8AC3E}">
        <p14:creationId xmlns:p14="http://schemas.microsoft.com/office/powerpoint/2010/main" val="416526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Zákaz ujednání a jednání omezujících soutěž (čl. 101)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Čl. 101 – zákaz kartelů</a:t>
            </a:r>
          </a:p>
          <a:p>
            <a:r>
              <a:rPr lang="cs-CZ"/>
              <a:t>Kartelové praktiky:</a:t>
            </a:r>
          </a:p>
          <a:p>
            <a:pPr lvl="1"/>
            <a:r>
              <a:rPr lang="cs-CZ"/>
              <a:t>Dohody mezi podniky</a:t>
            </a:r>
          </a:p>
          <a:p>
            <a:pPr lvl="1"/>
            <a:r>
              <a:rPr lang="cs-CZ"/>
              <a:t>Rozhodnutí sdružení podniků</a:t>
            </a:r>
          </a:p>
          <a:p>
            <a:pPr lvl="1"/>
            <a:r>
              <a:rPr lang="cs-CZ"/>
              <a:t>Jednání ve vzájemné shodě</a:t>
            </a:r>
          </a:p>
          <a:p>
            <a:pPr lvl="1"/>
            <a:endParaRPr lang="cs-CZ"/>
          </a:p>
          <a:p>
            <a:pPr lvl="1"/>
            <a:r>
              <a:rPr lang="cs-CZ"/>
              <a:t>Horizontální </a:t>
            </a:r>
          </a:p>
          <a:p>
            <a:pPr lvl="1"/>
            <a:r>
              <a:rPr lang="cs-CZ"/>
              <a:t>Vertikální</a:t>
            </a:r>
          </a:p>
        </p:txBody>
      </p:sp>
    </p:spTree>
    <p:extLst>
      <p:ext uri="{BB962C8B-B14F-4D97-AF65-F5344CB8AC3E}">
        <p14:creationId xmlns:p14="http://schemas.microsoft.com/office/powerpoint/2010/main" val="127364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Zakázané jednání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Negativně ovlivňuje obchod mezi členskými státy </a:t>
            </a:r>
            <a:r>
              <a:rPr lang="cs-CZ" sz="2000" dirty="0">
                <a:solidFill>
                  <a:schemeClr val="hlink"/>
                </a:solidFill>
              </a:rPr>
              <a:t>(Grundig)</a:t>
            </a:r>
            <a:endParaRPr lang="cs-CZ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dirty="0"/>
              <a:t>Zamýšlený citelný následek (nikoliv </a:t>
            </a:r>
            <a:r>
              <a:rPr lang="cs-CZ" sz="2800" i="1" dirty="0"/>
              <a:t>de </a:t>
            </a:r>
            <a:r>
              <a:rPr lang="cs-CZ" sz="2800" i="1" dirty="0" err="1"/>
              <a:t>minimis</a:t>
            </a:r>
            <a:r>
              <a:rPr lang="cs-CZ" sz="2800" i="1" dirty="0"/>
              <a:t> – 5 % trhu, obrat 20 mil. EUR</a:t>
            </a:r>
            <a:r>
              <a:rPr lang="cs-CZ" sz="2800" dirty="0"/>
              <a:t>) </a:t>
            </a:r>
            <a:r>
              <a:rPr lang="cs-CZ" sz="2000" dirty="0">
                <a:solidFill>
                  <a:schemeClr val="hlink"/>
                </a:solidFill>
              </a:rPr>
              <a:t>(</a:t>
            </a:r>
            <a:r>
              <a:rPr lang="cs-CZ" sz="2000" dirty="0" err="1">
                <a:solidFill>
                  <a:schemeClr val="hlink"/>
                </a:solidFill>
              </a:rPr>
              <a:t>Völk</a:t>
            </a:r>
            <a:r>
              <a:rPr lang="cs-CZ" sz="2000" dirty="0">
                <a:solidFill>
                  <a:schemeClr val="hlink"/>
                </a:solidFill>
              </a:rPr>
              <a:t>)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Příklady: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Společné určování cen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Omezení či kontrola výroby a odbytu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Rozdělení trhu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Diskriminace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Vázané obchody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Výjimky (odst. 3)</a:t>
            </a:r>
          </a:p>
        </p:txBody>
      </p:sp>
    </p:spTree>
    <p:extLst>
      <p:ext uri="{BB962C8B-B14F-4D97-AF65-F5344CB8AC3E}">
        <p14:creationId xmlns:p14="http://schemas.microsoft.com/office/powerpoint/2010/main" val="264965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8750"/>
            <a:ext cx="8229600" cy="1258888"/>
          </a:xfrm>
        </p:spPr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Grundig – 56 a 58/64 (1966)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600200"/>
            <a:ext cx="7488238" cy="41338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Jaké dohody mohou ovlivnit obchod mezi členskými státy?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Čím se </a:t>
            </a:r>
            <a:r>
              <a:rPr lang="cs-CZ" sz="2800" dirty="0" err="1"/>
              <a:t>Consten</a:t>
            </a:r>
            <a:r>
              <a:rPr lang="cs-CZ" sz="2800" dirty="0"/>
              <a:t>-Grundig provinil?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Co je to vertikální kartel?</a:t>
            </a:r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4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 err="1">
                <a:solidFill>
                  <a:schemeClr val="tx2"/>
                </a:solidFill>
              </a:rPr>
              <a:t>Völk</a:t>
            </a:r>
            <a:r>
              <a:rPr lang="cs-CZ" sz="4400" dirty="0">
                <a:solidFill>
                  <a:schemeClr val="tx2"/>
                </a:solidFill>
              </a:rPr>
              <a:t> – 5/69 (1969)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Jaké dohody nespadají pod zákaz článku 81?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4400" dirty="0"/>
          </a:p>
        </p:txBody>
      </p:sp>
      <p:sp>
        <p:nvSpPr>
          <p:cNvPr id="14341" name="AutoShape 5"/>
          <p:cNvSpPr>
            <a:spLocks noChangeAspect="1" noChangeArrowheads="1"/>
          </p:cNvSpPr>
          <p:nvPr/>
        </p:nvSpPr>
        <p:spPr bwMode="auto">
          <a:xfrm>
            <a:off x="0" y="0"/>
            <a:ext cx="17430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2" name="AutoShape 6"/>
          <p:cNvSpPr>
            <a:spLocks noChangeAspect="1" noChangeArrowheads="1"/>
          </p:cNvSpPr>
          <p:nvPr/>
        </p:nvSpPr>
        <p:spPr bwMode="auto">
          <a:xfrm>
            <a:off x="3700463" y="3233738"/>
            <a:ext cx="17430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4344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31381"/>
            <a:ext cx="3348037" cy="750887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75229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Řízení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Komise + národní orgány </a:t>
            </a:r>
          </a:p>
          <a:p>
            <a:r>
              <a:rPr lang="cs-CZ" sz="2800"/>
              <a:t>Odvolání k SPI</a:t>
            </a:r>
          </a:p>
          <a:p>
            <a:r>
              <a:rPr lang="cs-CZ" sz="2800"/>
              <a:t>Dříve (Nařízení 17/62): notifikace předem + centrální autorizace (do 1. 5. 2004)</a:t>
            </a:r>
          </a:p>
          <a:p>
            <a:r>
              <a:rPr lang="cs-CZ" sz="2800"/>
              <a:t>Nyní (Nařízení 1/2003): kontrola ex post + decentralizovaná aplikace (ECN)</a:t>
            </a:r>
          </a:p>
          <a:p>
            <a:r>
              <a:rPr lang="cs-CZ" sz="2800"/>
              <a:t>Následek rozhodnutí Komise: absolutní neplatnost + pokuty</a:t>
            </a:r>
          </a:p>
          <a:p>
            <a:r>
              <a:rPr lang="cs-CZ" sz="2800"/>
              <a:t>„Leniency policy“</a:t>
            </a:r>
          </a:p>
        </p:txBody>
      </p:sp>
    </p:spTree>
    <p:extLst>
      <p:ext uri="{BB962C8B-B14F-4D97-AF65-F5344CB8AC3E}">
        <p14:creationId xmlns:p14="http://schemas.microsoft.com/office/powerpoint/2010/main" val="67878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Zákaz zneužití dominantního postavení na trhu (čl. 102)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Čl. 102 – zákaz zneužívání monopolů a oligopolů </a:t>
            </a:r>
          </a:p>
          <a:p>
            <a:r>
              <a:rPr lang="cs-CZ"/>
              <a:t>Otázky:</a:t>
            </a:r>
          </a:p>
          <a:p>
            <a:pPr lvl="1"/>
            <a:r>
              <a:rPr lang="cs-CZ"/>
              <a:t>Zda dominantní postavení</a:t>
            </a:r>
          </a:p>
          <a:p>
            <a:pPr lvl="1"/>
            <a:r>
              <a:rPr lang="cs-CZ"/>
              <a:t>Zda nepřípustné zneužívání (ceny, omezení výroby, diskriminace, odmítání dodávek)</a:t>
            </a:r>
          </a:p>
          <a:p>
            <a:pPr lvl="1"/>
            <a:r>
              <a:rPr lang="cs-CZ"/>
              <a:t>Zda ovlivňuje obchod mezi členskými státy</a:t>
            </a:r>
          </a:p>
        </p:txBody>
      </p:sp>
    </p:spTree>
    <p:extLst>
      <p:ext uri="{BB962C8B-B14F-4D97-AF65-F5344CB8AC3E}">
        <p14:creationId xmlns:p14="http://schemas.microsoft.com/office/powerpoint/2010/main" val="99629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/>
                </a:solidFill>
              </a:rPr>
              <a:t>Právní následky porušení čl. 102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Viz národní právo + Komise může pokuty</a:t>
            </a:r>
          </a:p>
          <a:p>
            <a:r>
              <a:rPr lang="cs-CZ"/>
              <a:t>Neexistují výjimky</a:t>
            </a:r>
          </a:p>
          <a:p>
            <a:r>
              <a:rPr lang="cs-CZ"/>
              <a:t>Řízení méně, ale velký hospodářský význam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958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523</Words>
  <Application>Microsoft Office PowerPoint</Application>
  <PresentationFormat>Předvádění na obrazovce (4:3)</PresentationFormat>
  <Paragraphs>119</Paragraphs>
  <Slides>17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Motiv systému Office</vt:lpstr>
      <vt:lpstr>Hospodářská soutěž</vt:lpstr>
      <vt:lpstr>Právo hospodářské soutěže</vt:lpstr>
      <vt:lpstr>Cíle soutěžního práva </vt:lpstr>
      <vt:lpstr>Zákaz ujednání a jednání omezujících soutěž (čl. 101)</vt:lpstr>
      <vt:lpstr>Zakázané jednání</vt:lpstr>
      <vt:lpstr>Grundig – 56 a 58/64 (1966)</vt:lpstr>
      <vt:lpstr>Řízení</vt:lpstr>
      <vt:lpstr>Zákaz zneužití dominantního postavení na trhu (čl. 102)</vt:lpstr>
      <vt:lpstr>Právní následky porušení čl. 102</vt:lpstr>
      <vt:lpstr>27/76 Chiquita Bananas (1978)</vt:lpstr>
      <vt:lpstr>Continental Can 6/72 (1973)</vt:lpstr>
      <vt:lpstr>142 a 156/84 Philip Morris (1987)</vt:lpstr>
      <vt:lpstr>Evropská kontrola fúzí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soutěž</dc:title>
  <dc:creator>Hubert Smekal</dc:creator>
  <cp:lastModifiedBy>Hubert Smekal</cp:lastModifiedBy>
  <cp:revision>12</cp:revision>
  <dcterms:created xsi:type="dcterms:W3CDTF">2012-05-07T06:52:01Z</dcterms:created>
  <dcterms:modified xsi:type="dcterms:W3CDTF">2018-05-14T07:40:58Z</dcterms:modified>
</cp:coreProperties>
</file>