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0E396-08B0-4984-A5D9-111D3DAEAE8D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1FC0DC-3B57-44DA-8C23-3E70B78A4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79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C1F2E-3C56-4FEB-9E4C-B8754BB39376}" type="slidenum">
              <a:rPr lang="cs-CZ"/>
              <a:pPr/>
              <a:t>1</a:t>
            </a:fld>
            <a:endParaRPr lang="cs-CZ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878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937E44-4D03-42F5-B3F3-515E9FB0837E}" type="slidenum">
              <a:rPr lang="cs-CZ"/>
              <a:pPr/>
              <a:t>2</a:t>
            </a:fld>
            <a:endParaRPr lang="cs-CZ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234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6EA367-4BB0-4E29-9CF8-02EDC231ECC3}" type="slidenum">
              <a:rPr lang="cs-CZ"/>
              <a:pPr/>
              <a:t>3</a:t>
            </a:fld>
            <a:endParaRPr lang="cs-CZ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93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1C80C-9C5C-4E32-AC1F-DBDCA65DB0DF}" type="slidenum">
              <a:rPr lang="cs-CZ"/>
              <a:pPr/>
              <a:t>4</a:t>
            </a:fld>
            <a:endParaRPr lang="cs-CZ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963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15BCD6-AFC0-4498-A732-A5CDCDA46D26}" type="slidenum">
              <a:rPr lang="cs-CZ"/>
              <a:pPr/>
              <a:t>5</a:t>
            </a:fld>
            <a:endParaRPr lang="cs-CZ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259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2CECB-1F81-4AFB-9F8E-B3AA24815C41}" type="slidenum">
              <a:rPr lang="cs-CZ"/>
              <a:pPr/>
              <a:t>6</a:t>
            </a:fld>
            <a:endParaRPr lang="cs-CZ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213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B4B40-BEA8-4D95-8306-B21E78950508}" type="slidenum">
              <a:rPr lang="cs-CZ"/>
              <a:pPr/>
              <a:t>7</a:t>
            </a:fld>
            <a:endParaRPr lang="cs-CZ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248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AE2296-1676-4E78-AF73-DBF4F39D2936}" type="slidenum">
              <a:rPr lang="cs-CZ"/>
              <a:pPr/>
              <a:t>8</a:t>
            </a:fld>
            <a:endParaRPr lang="cs-CZ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171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109E7-B23B-4A35-B8E9-EF5AA86FC9EB}" type="slidenum">
              <a:rPr lang="cs-CZ"/>
              <a:pPr/>
              <a:t>9</a:t>
            </a:fld>
            <a:endParaRPr lang="cs-CZ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403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34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3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24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80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81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194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67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88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66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62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60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FD32-3DEF-42E5-8AFB-08AB63E8D848}" type="datetimeFigureOut">
              <a:rPr lang="cs-CZ" smtClean="0"/>
              <a:t>14.05.2018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45A6A-1B87-4462-83F2-BD7ECC64DC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98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b="1" dirty="0">
                <a:solidFill>
                  <a:schemeClr val="tx2"/>
                </a:solidFill>
              </a:rPr>
              <a:t>Spory institucí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Klíčové rozsudky </a:t>
            </a:r>
            <a:r>
              <a:rPr lang="cs-CZ" dirty="0" smtClean="0">
                <a:solidFill>
                  <a:schemeClr val="tx1"/>
                </a:solidFill>
              </a:rPr>
              <a:t>SD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14. </a:t>
            </a:r>
            <a:r>
              <a:rPr lang="cs-CZ" dirty="0">
                <a:solidFill>
                  <a:schemeClr val="tx1"/>
                </a:solidFill>
              </a:rPr>
              <a:t>května </a:t>
            </a:r>
            <a:r>
              <a:rPr lang="cs-CZ" dirty="0" smtClean="0">
                <a:solidFill>
                  <a:schemeClr val="tx1"/>
                </a:solidFill>
              </a:rPr>
              <a:t>2018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1067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Zdroje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Případy SD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DEHOUSSE </a:t>
            </a:r>
            <a:r>
              <a:rPr lang="cs-CZ" sz="2000" dirty="0" err="1"/>
              <a:t>Renaud</a:t>
            </a:r>
            <a:r>
              <a:rPr lang="cs-CZ" sz="2000" dirty="0"/>
              <a:t> (1998).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European</a:t>
            </a:r>
            <a:r>
              <a:rPr lang="cs-CZ" sz="2000" i="1" dirty="0"/>
              <a:t> </a:t>
            </a:r>
            <a:r>
              <a:rPr lang="cs-CZ" sz="2000" i="1" dirty="0" err="1"/>
              <a:t>Court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Justice.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Politics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Judicial</a:t>
            </a:r>
            <a:r>
              <a:rPr lang="cs-CZ" sz="2000" i="1" dirty="0"/>
              <a:t> </a:t>
            </a:r>
            <a:r>
              <a:rPr lang="cs-CZ" sz="2000" i="1" dirty="0" err="1"/>
              <a:t>Integration</a:t>
            </a:r>
            <a:r>
              <a:rPr lang="cs-CZ" sz="2000" i="1" dirty="0"/>
              <a:t>.</a:t>
            </a:r>
            <a:r>
              <a:rPr lang="cs-CZ" sz="2000" dirty="0"/>
              <a:t> </a:t>
            </a:r>
            <a:r>
              <a:rPr lang="cs-CZ" sz="2000" dirty="0" err="1"/>
              <a:t>Houndmills</a:t>
            </a:r>
            <a:r>
              <a:rPr lang="cs-CZ" sz="2000" dirty="0"/>
              <a:t>: </a:t>
            </a:r>
            <a:r>
              <a:rPr lang="cs-CZ" sz="2000" dirty="0" err="1"/>
              <a:t>MacMillan</a:t>
            </a:r>
            <a:r>
              <a:rPr lang="cs-CZ" sz="2000" dirty="0"/>
              <a:t> Press.</a:t>
            </a:r>
          </a:p>
          <a:p>
            <a:pPr>
              <a:lnSpc>
                <a:spcPct val="80000"/>
              </a:lnSpc>
            </a:pPr>
            <a:r>
              <a:rPr lang="cs-CZ" sz="2000" dirty="0" err="1"/>
              <a:t>McCOWN</a:t>
            </a:r>
            <a:r>
              <a:rPr lang="cs-CZ" sz="2000" dirty="0"/>
              <a:t> Margaret (2003).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Parliament</a:t>
            </a:r>
            <a:r>
              <a:rPr lang="cs-CZ" sz="2000" dirty="0"/>
              <a:t> </a:t>
            </a:r>
            <a:r>
              <a:rPr lang="cs-CZ" sz="2000" dirty="0" err="1"/>
              <a:t>before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bench</a:t>
            </a:r>
            <a:r>
              <a:rPr lang="cs-CZ" sz="2000" dirty="0"/>
              <a:t>: ECJ precedent and EP </a:t>
            </a:r>
            <a:r>
              <a:rPr lang="cs-CZ" sz="2000" dirty="0" err="1"/>
              <a:t>litigation</a:t>
            </a:r>
            <a:r>
              <a:rPr lang="cs-CZ" sz="2000" dirty="0"/>
              <a:t> </a:t>
            </a:r>
            <a:r>
              <a:rPr lang="cs-CZ" sz="2000" dirty="0" err="1"/>
              <a:t>strategies</a:t>
            </a:r>
            <a:r>
              <a:rPr lang="cs-CZ" sz="2000" dirty="0"/>
              <a:t>. </a:t>
            </a:r>
            <a:r>
              <a:rPr lang="cs-CZ" sz="2000" i="1" dirty="0" err="1"/>
              <a:t>Journal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</a:t>
            </a:r>
            <a:r>
              <a:rPr lang="cs-CZ" sz="2000" i="1" dirty="0" err="1"/>
              <a:t>European</a:t>
            </a:r>
            <a:r>
              <a:rPr lang="cs-CZ" sz="2000" i="1" dirty="0"/>
              <a:t> Public </a:t>
            </a:r>
            <a:r>
              <a:rPr lang="cs-CZ" sz="2000" i="1" dirty="0" err="1"/>
              <a:t>Policy</a:t>
            </a:r>
            <a:r>
              <a:rPr lang="cs-CZ" sz="2000" dirty="0"/>
              <a:t>, Vol. 10, No. 6, pp. 974-995.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SCHEPEL </a:t>
            </a:r>
            <a:r>
              <a:rPr lang="cs-CZ" sz="2000" dirty="0" err="1"/>
              <a:t>Harm</a:t>
            </a:r>
            <a:r>
              <a:rPr lang="cs-CZ" sz="2000" dirty="0"/>
              <a:t> – BLANKENBURG Erhard (2001). </a:t>
            </a:r>
            <a:r>
              <a:rPr lang="cs-CZ" sz="2000" dirty="0" err="1"/>
              <a:t>Mobilizing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Court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Justice. In: de BÚRCA </a:t>
            </a:r>
            <a:r>
              <a:rPr lang="cs-CZ" sz="2000" dirty="0" err="1"/>
              <a:t>Gráinne</a:t>
            </a:r>
            <a:r>
              <a:rPr lang="cs-CZ" sz="2000" dirty="0"/>
              <a:t> – WEILER J. H. H. (2001, </a:t>
            </a:r>
            <a:r>
              <a:rPr lang="cs-CZ" sz="2000" dirty="0" err="1"/>
              <a:t>eds</a:t>
            </a:r>
            <a:r>
              <a:rPr lang="cs-CZ" sz="2000" dirty="0"/>
              <a:t>.).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European</a:t>
            </a:r>
            <a:r>
              <a:rPr lang="cs-CZ" sz="2000" i="1" dirty="0"/>
              <a:t> </a:t>
            </a:r>
            <a:r>
              <a:rPr lang="cs-CZ" sz="2000" i="1" dirty="0" err="1"/>
              <a:t>Court</a:t>
            </a:r>
            <a:r>
              <a:rPr lang="cs-CZ" sz="2000" i="1" dirty="0"/>
              <a:t> </a:t>
            </a:r>
            <a:r>
              <a:rPr lang="cs-CZ" sz="2000" i="1" dirty="0" err="1"/>
              <a:t>of</a:t>
            </a:r>
            <a:r>
              <a:rPr lang="cs-CZ" sz="2000" i="1" dirty="0"/>
              <a:t> Justice. </a:t>
            </a:r>
            <a:r>
              <a:rPr lang="cs-CZ" sz="2000" dirty="0"/>
              <a:t>Oxford: Oxford UP.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SCHMIDT </a:t>
            </a:r>
            <a:r>
              <a:rPr lang="cs-CZ" sz="2000" dirty="0" err="1"/>
              <a:t>Susanne</a:t>
            </a:r>
            <a:r>
              <a:rPr lang="cs-CZ" sz="2000" dirty="0"/>
              <a:t> K. (2000). </a:t>
            </a:r>
            <a:r>
              <a:rPr lang="cs-CZ" sz="2000" dirty="0" err="1"/>
              <a:t>Only</a:t>
            </a:r>
            <a:r>
              <a:rPr lang="cs-CZ" sz="2000" dirty="0"/>
              <a:t> and Agenda </a:t>
            </a:r>
            <a:r>
              <a:rPr lang="cs-CZ" sz="2000" dirty="0" err="1"/>
              <a:t>Setter</a:t>
            </a:r>
            <a:r>
              <a:rPr lang="cs-CZ" sz="2000" dirty="0"/>
              <a:t>?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Commission‘s</a:t>
            </a:r>
            <a:r>
              <a:rPr lang="cs-CZ" sz="2000" dirty="0"/>
              <a:t> </a:t>
            </a:r>
            <a:r>
              <a:rPr lang="cs-CZ" sz="2000" dirty="0" err="1"/>
              <a:t>Power</a:t>
            </a:r>
            <a:r>
              <a:rPr lang="cs-CZ" sz="2000" dirty="0"/>
              <a:t> </a:t>
            </a:r>
            <a:r>
              <a:rPr lang="cs-CZ" sz="2000" dirty="0" err="1"/>
              <a:t>over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Council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Ministers</a:t>
            </a:r>
            <a:r>
              <a:rPr lang="cs-CZ" sz="2000" dirty="0"/>
              <a:t>. </a:t>
            </a:r>
            <a:r>
              <a:rPr lang="cs-CZ" sz="2000" i="1" dirty="0" err="1"/>
              <a:t>European</a:t>
            </a:r>
            <a:r>
              <a:rPr lang="cs-CZ" sz="2000" i="1" dirty="0"/>
              <a:t> Union </a:t>
            </a:r>
            <a:r>
              <a:rPr lang="cs-CZ" sz="2000" i="1" dirty="0" err="1"/>
              <a:t>Politics</a:t>
            </a:r>
            <a:r>
              <a:rPr lang="cs-CZ" sz="2000" dirty="0"/>
              <a:t>. Vol. 1, No. 1, pp. 37-61.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SKIADAS Dimitros V. (2000). </a:t>
            </a:r>
            <a:r>
              <a:rPr lang="cs-CZ" sz="2000" dirty="0" err="1"/>
              <a:t>Judicial</a:t>
            </a:r>
            <a:r>
              <a:rPr lang="cs-CZ" sz="2000" dirty="0"/>
              <a:t> </a:t>
            </a:r>
            <a:r>
              <a:rPr lang="cs-CZ" sz="2000" dirty="0" err="1"/>
              <a:t>Review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Budgetary</a:t>
            </a:r>
            <a:r>
              <a:rPr lang="cs-CZ" sz="2000" dirty="0"/>
              <a:t> </a:t>
            </a:r>
            <a:r>
              <a:rPr lang="cs-CZ" sz="2000" dirty="0" err="1"/>
              <a:t>Authority</a:t>
            </a:r>
            <a:r>
              <a:rPr lang="cs-CZ" sz="2000" dirty="0"/>
              <a:t> </a:t>
            </a:r>
            <a:r>
              <a:rPr lang="cs-CZ" sz="2000" dirty="0" err="1"/>
              <a:t>during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enactment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Union‘s</a:t>
            </a:r>
            <a:r>
              <a:rPr lang="cs-CZ" sz="2000" dirty="0"/>
              <a:t> Budget. </a:t>
            </a:r>
            <a:r>
              <a:rPr lang="cs-CZ" sz="2000" i="1" dirty="0" err="1"/>
              <a:t>EIoP</a:t>
            </a:r>
            <a:r>
              <a:rPr lang="cs-CZ" sz="2000" i="1" dirty="0"/>
              <a:t> </a:t>
            </a:r>
            <a:r>
              <a:rPr lang="cs-CZ" sz="2000" i="1" dirty="0" err="1"/>
              <a:t>Papers</a:t>
            </a:r>
            <a:r>
              <a:rPr lang="cs-CZ" sz="2000" dirty="0"/>
              <a:t>, Vol. 4, No. 7.</a:t>
            </a:r>
          </a:p>
        </p:txBody>
      </p:sp>
    </p:spTree>
    <p:extLst>
      <p:ext uri="{BB962C8B-B14F-4D97-AF65-F5344CB8AC3E}">
        <p14:creationId xmlns:p14="http://schemas.microsoft.com/office/powerpoint/2010/main" val="349423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>
                <a:solidFill>
                  <a:schemeClr val="tx2"/>
                </a:solidFill>
              </a:rPr>
              <a:t>Konzultace EP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3844925"/>
          </a:xfrm>
        </p:spPr>
        <p:txBody>
          <a:bodyPr/>
          <a:lstStyle/>
          <a:p>
            <a:r>
              <a:rPr lang="cs-CZ" sz="3600" i="1" dirty="0" err="1"/>
              <a:t>Roquette</a:t>
            </a:r>
            <a:r>
              <a:rPr lang="cs-CZ" sz="3600" i="1" dirty="0"/>
              <a:t> v. </a:t>
            </a:r>
            <a:r>
              <a:rPr lang="cs-CZ" sz="3600" i="1" dirty="0" err="1"/>
              <a:t>Council</a:t>
            </a:r>
            <a:r>
              <a:rPr lang="cs-CZ" sz="3600" dirty="0"/>
              <a:t> (1980) – </a:t>
            </a:r>
            <a:r>
              <a:rPr lang="cs-CZ" sz="3600" b="1" i="1" dirty="0" err="1">
                <a:solidFill>
                  <a:schemeClr val="tx2"/>
                </a:solidFill>
              </a:rPr>
              <a:t>Izoglukóza</a:t>
            </a:r>
            <a:r>
              <a:rPr lang="cs-CZ" sz="3600" dirty="0">
                <a:solidFill>
                  <a:schemeClr val="tx2"/>
                </a:solidFill>
              </a:rPr>
              <a:t> </a:t>
            </a:r>
            <a:r>
              <a:rPr lang="cs-CZ" sz="3600" dirty="0"/>
              <a:t>– 138/79 – povinnost konzultovat Parlament, jinak neplatnost</a:t>
            </a:r>
          </a:p>
          <a:p>
            <a:r>
              <a:rPr lang="cs-CZ" sz="3600" i="1" dirty="0" err="1"/>
              <a:t>Parliament</a:t>
            </a:r>
            <a:r>
              <a:rPr lang="cs-CZ" sz="3600" i="1" dirty="0"/>
              <a:t> v. </a:t>
            </a:r>
            <a:r>
              <a:rPr lang="cs-CZ" sz="3600" i="1" dirty="0" err="1"/>
              <a:t>Council</a:t>
            </a:r>
            <a:r>
              <a:rPr lang="cs-CZ" sz="3600" i="1" dirty="0"/>
              <a:t> </a:t>
            </a:r>
            <a:r>
              <a:rPr lang="cs-CZ" sz="3600" dirty="0"/>
              <a:t>(1994) – C-388/92 – povinnost konzultovat Parlament při změně návrhu </a:t>
            </a:r>
          </a:p>
        </p:txBody>
      </p:sp>
    </p:spTree>
    <p:extLst>
      <p:ext uri="{BB962C8B-B14F-4D97-AF65-F5344CB8AC3E}">
        <p14:creationId xmlns:p14="http://schemas.microsoft.com/office/powerpoint/2010/main" val="1884350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9060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Četnost užití rozhodovacích procedur</a:t>
            </a:r>
          </a:p>
        </p:txBody>
      </p:sp>
      <p:pic>
        <p:nvPicPr>
          <p:cNvPr id="737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052513"/>
            <a:ext cx="9144000" cy="5329237"/>
          </a:xfrm>
          <a:noFill/>
          <a:ln/>
        </p:spPr>
      </p:pic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580063" y="6597650"/>
            <a:ext cx="338455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100">
                <a:latin typeface="Times New Roman" pitchFamily="18" charset="0"/>
              </a:rPr>
              <a:t>Zdroj: Simon HIX, Barcelona Summer School 2008.</a:t>
            </a:r>
          </a:p>
        </p:txBody>
      </p:sp>
    </p:spTree>
    <p:extLst>
      <p:ext uri="{BB962C8B-B14F-4D97-AF65-F5344CB8AC3E}">
        <p14:creationId xmlns:p14="http://schemas.microsoft.com/office/powerpoint/2010/main" val="1191267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tx2"/>
                </a:solidFill>
              </a:rPr>
              <a:t>EP jako žalovaný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29600" cy="2333625"/>
          </a:xfrm>
        </p:spPr>
        <p:txBody>
          <a:bodyPr/>
          <a:lstStyle/>
          <a:p>
            <a:pPr marL="0" indent="0">
              <a:buNone/>
            </a:pPr>
            <a:r>
              <a:rPr lang="cs-CZ" sz="4000" dirty="0" err="1"/>
              <a:t>Parti</a:t>
            </a:r>
            <a:r>
              <a:rPr lang="cs-CZ" sz="4000" dirty="0"/>
              <a:t> </a:t>
            </a:r>
            <a:r>
              <a:rPr lang="cs-CZ" sz="4000" dirty="0" err="1"/>
              <a:t>Ecologiste</a:t>
            </a:r>
            <a:r>
              <a:rPr lang="cs-CZ" sz="4000" dirty="0"/>
              <a:t> „Les </a:t>
            </a:r>
            <a:r>
              <a:rPr lang="cs-CZ" sz="4000" dirty="0" err="1"/>
              <a:t>Verts</a:t>
            </a:r>
            <a:r>
              <a:rPr lang="cs-CZ" sz="4000" dirty="0"/>
              <a:t>“ v. </a:t>
            </a:r>
            <a:r>
              <a:rPr lang="cs-CZ" sz="4000" dirty="0" err="1"/>
              <a:t>Parliament</a:t>
            </a:r>
            <a:r>
              <a:rPr lang="cs-CZ" sz="4000" dirty="0"/>
              <a:t> (1986) – </a:t>
            </a:r>
            <a:r>
              <a:rPr lang="cs-CZ" sz="4000" b="1" i="1" dirty="0">
                <a:solidFill>
                  <a:srgbClr val="92D050"/>
                </a:solidFill>
              </a:rPr>
              <a:t>Zelení</a:t>
            </a:r>
            <a:r>
              <a:rPr lang="cs-CZ" sz="4000" dirty="0">
                <a:solidFill>
                  <a:srgbClr val="92D050"/>
                </a:solidFill>
              </a:rPr>
              <a:t> </a:t>
            </a:r>
            <a:r>
              <a:rPr lang="cs-CZ" sz="4000" dirty="0"/>
              <a:t>– 294/83 – zrušení aktu Parlamentu</a:t>
            </a:r>
          </a:p>
        </p:txBody>
      </p:sp>
    </p:spTree>
    <p:extLst>
      <p:ext uri="{BB962C8B-B14F-4D97-AF65-F5344CB8AC3E}">
        <p14:creationId xmlns:p14="http://schemas.microsoft.com/office/powerpoint/2010/main" val="155551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dirty="0">
                <a:solidFill>
                  <a:schemeClr val="tx2"/>
                </a:solidFill>
              </a:rPr>
              <a:t>„Les </a:t>
            </a:r>
            <a:r>
              <a:rPr lang="cs-CZ" sz="4800" b="1" dirty="0" err="1">
                <a:solidFill>
                  <a:schemeClr val="tx2"/>
                </a:solidFill>
              </a:rPr>
              <a:t>Verts</a:t>
            </a:r>
            <a:r>
              <a:rPr lang="cs-CZ" sz="4800" b="1" dirty="0">
                <a:solidFill>
                  <a:schemeClr val="tx2"/>
                </a:solidFill>
              </a:rPr>
              <a:t>“ v. </a:t>
            </a:r>
            <a:r>
              <a:rPr lang="cs-CZ" sz="4800" b="1" dirty="0" err="1">
                <a:solidFill>
                  <a:schemeClr val="tx2"/>
                </a:solidFill>
              </a:rPr>
              <a:t>Parliament</a:t>
            </a:r>
            <a:r>
              <a:rPr lang="cs-CZ" sz="4800" b="1" dirty="0">
                <a:solidFill>
                  <a:schemeClr val="tx2"/>
                </a:solidFill>
              </a:rPr>
              <a:t> (1986) – </a:t>
            </a:r>
            <a:r>
              <a:rPr lang="cs-CZ" sz="4800" b="1" i="1" dirty="0">
                <a:solidFill>
                  <a:schemeClr val="tx2"/>
                </a:solidFill>
              </a:rPr>
              <a:t>Zelení</a:t>
            </a:r>
            <a:r>
              <a:rPr lang="cs-CZ" sz="4800" b="1" dirty="0">
                <a:solidFill>
                  <a:schemeClr val="tx2"/>
                </a:solidFill>
              </a:rPr>
              <a:t> – 294/83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30725"/>
          </a:xfrm>
        </p:spPr>
        <p:txBody>
          <a:bodyPr/>
          <a:lstStyle/>
          <a:p>
            <a:r>
              <a:rPr lang="cs-CZ" sz="4000" dirty="0"/>
              <a:t>Proč není EP zmíněn mezi žalovatelnými subjekty?</a:t>
            </a:r>
          </a:p>
          <a:p>
            <a:r>
              <a:rPr lang="cs-CZ" sz="4000" dirty="0"/>
              <a:t>Proč mají být akty EP žalovatelné?</a:t>
            </a:r>
          </a:p>
          <a:p>
            <a:r>
              <a:rPr lang="cs-CZ" sz="4000" dirty="0"/>
              <a:t>Co zkouší EP získat za možnost být žalován?</a:t>
            </a:r>
          </a:p>
        </p:txBody>
      </p:sp>
    </p:spTree>
    <p:extLst>
      <p:ext uri="{BB962C8B-B14F-4D97-AF65-F5344CB8AC3E}">
        <p14:creationId xmlns:p14="http://schemas.microsoft.com/office/powerpoint/2010/main" val="72292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tx2"/>
                </a:solidFill>
              </a:rPr>
              <a:t>Parlament jako žalobce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3700463"/>
          </a:xfrm>
        </p:spPr>
        <p:txBody>
          <a:bodyPr/>
          <a:lstStyle/>
          <a:p>
            <a:r>
              <a:rPr lang="cs-CZ" dirty="0" err="1"/>
              <a:t>Parliament</a:t>
            </a:r>
            <a:r>
              <a:rPr lang="cs-CZ" dirty="0"/>
              <a:t> v. </a:t>
            </a:r>
            <a:r>
              <a:rPr lang="cs-CZ" dirty="0" err="1"/>
              <a:t>Council</a:t>
            </a:r>
            <a:r>
              <a:rPr lang="cs-CZ" dirty="0"/>
              <a:t> (1988) – 302/87 – </a:t>
            </a:r>
            <a:r>
              <a:rPr lang="cs-CZ" b="1" i="1" dirty="0" err="1"/>
              <a:t>Comitology</a:t>
            </a:r>
            <a:r>
              <a:rPr lang="cs-CZ" b="1" i="1" dirty="0"/>
              <a:t> </a:t>
            </a:r>
            <a:r>
              <a:rPr lang="cs-CZ" dirty="0"/>
              <a:t>– možnost Parlamentu zahájit řízení na zrušení aktu </a:t>
            </a:r>
            <a:r>
              <a:rPr lang="cs-CZ" sz="2400" dirty="0"/>
              <a:t>(viz otázky)</a:t>
            </a:r>
          </a:p>
          <a:p>
            <a:r>
              <a:rPr lang="cs-CZ" dirty="0" err="1"/>
              <a:t>Parliament</a:t>
            </a:r>
            <a:r>
              <a:rPr lang="cs-CZ" dirty="0"/>
              <a:t> v. </a:t>
            </a:r>
            <a:r>
              <a:rPr lang="cs-CZ" dirty="0" err="1"/>
              <a:t>Council</a:t>
            </a:r>
            <a:r>
              <a:rPr lang="cs-CZ" dirty="0"/>
              <a:t> (1991) – C-70/88 – </a:t>
            </a:r>
            <a:r>
              <a:rPr lang="cs-CZ" b="1" i="1" dirty="0" err="1"/>
              <a:t>Chernobyl</a:t>
            </a:r>
            <a:r>
              <a:rPr lang="cs-CZ" dirty="0"/>
              <a:t> - možnost Parlamentu zahájit řízení na zrušení aktu</a:t>
            </a:r>
          </a:p>
          <a:p>
            <a:pPr lvl="1"/>
            <a:r>
              <a:rPr lang="cs-CZ" dirty="0"/>
              <a:t>Jaké je odůvodnění pro možnost zahájit řízení?</a:t>
            </a:r>
          </a:p>
        </p:txBody>
      </p:sp>
    </p:spTree>
    <p:extLst>
      <p:ext uri="{BB962C8B-B14F-4D97-AF65-F5344CB8AC3E}">
        <p14:creationId xmlns:p14="http://schemas.microsoft.com/office/powerpoint/2010/main" val="2516217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>
                <a:solidFill>
                  <a:schemeClr val="tx2"/>
                </a:solidFill>
              </a:rPr>
              <a:t>Parliament</a:t>
            </a:r>
            <a:r>
              <a:rPr lang="cs-CZ" b="1" dirty="0">
                <a:solidFill>
                  <a:schemeClr val="tx2"/>
                </a:solidFill>
              </a:rPr>
              <a:t> v. </a:t>
            </a:r>
            <a:r>
              <a:rPr lang="cs-CZ" b="1" dirty="0" err="1">
                <a:solidFill>
                  <a:schemeClr val="tx2"/>
                </a:solidFill>
              </a:rPr>
              <a:t>Council</a:t>
            </a:r>
            <a:r>
              <a:rPr lang="cs-CZ" b="1" dirty="0">
                <a:solidFill>
                  <a:schemeClr val="tx2"/>
                </a:solidFill>
              </a:rPr>
              <a:t> (1988) – 302/87 – </a:t>
            </a:r>
            <a:r>
              <a:rPr lang="cs-CZ" b="1" i="1" dirty="0" err="1">
                <a:solidFill>
                  <a:schemeClr val="tx2"/>
                </a:solidFill>
              </a:rPr>
              <a:t>Comitology</a:t>
            </a:r>
            <a:endParaRPr lang="cs-CZ" b="1" i="1" dirty="0">
              <a:solidFill>
                <a:schemeClr val="tx2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4000" dirty="0"/>
              <a:t>Proč EP nemůže zahájit řízení dle čl. 230 SES?</a:t>
            </a:r>
          </a:p>
          <a:p>
            <a:r>
              <a:rPr lang="cs-CZ" sz="4000" dirty="0"/>
              <a:t>Jak si EP zkoušel ospravedlnit možnost zahájit řízení?</a:t>
            </a:r>
          </a:p>
        </p:txBody>
      </p:sp>
    </p:spTree>
    <p:extLst>
      <p:ext uri="{BB962C8B-B14F-4D97-AF65-F5344CB8AC3E}">
        <p14:creationId xmlns:p14="http://schemas.microsoft.com/office/powerpoint/2010/main" val="413377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Právní základ evropských aktů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105275"/>
          </a:xfrm>
        </p:spPr>
        <p:txBody>
          <a:bodyPr/>
          <a:lstStyle/>
          <a:p>
            <a:r>
              <a:rPr lang="cs-CZ" dirty="0" err="1"/>
              <a:t>Parliament</a:t>
            </a:r>
            <a:r>
              <a:rPr lang="cs-CZ" dirty="0"/>
              <a:t> v. </a:t>
            </a:r>
            <a:r>
              <a:rPr lang="cs-CZ" dirty="0" err="1"/>
              <a:t>Council</a:t>
            </a:r>
            <a:r>
              <a:rPr lang="cs-CZ" dirty="0"/>
              <a:t> (1991) – C-70/88 – </a:t>
            </a:r>
            <a:r>
              <a:rPr lang="cs-CZ" b="1" i="1" dirty="0" err="1"/>
              <a:t>Chernobyl</a:t>
            </a:r>
            <a:r>
              <a:rPr lang="cs-CZ" dirty="0"/>
              <a:t> - právní základ nařízení </a:t>
            </a:r>
          </a:p>
          <a:p>
            <a:pPr lvl="1"/>
            <a:r>
              <a:rPr lang="cs-CZ" dirty="0"/>
              <a:t>Proč je právní základ důležitý?</a:t>
            </a:r>
          </a:p>
          <a:p>
            <a:pPr lvl="1"/>
            <a:r>
              <a:rPr lang="cs-CZ" dirty="0"/>
              <a:t>Podle čeho se právní základ vybírá?</a:t>
            </a:r>
          </a:p>
          <a:p>
            <a:r>
              <a:rPr lang="cs-CZ" dirty="0" err="1"/>
              <a:t>Commission</a:t>
            </a:r>
            <a:r>
              <a:rPr lang="cs-CZ" dirty="0"/>
              <a:t> v. </a:t>
            </a:r>
            <a:r>
              <a:rPr lang="cs-CZ" dirty="0" err="1"/>
              <a:t>Council</a:t>
            </a:r>
            <a:r>
              <a:rPr lang="cs-CZ" dirty="0"/>
              <a:t> (1991) – C-300/89 – </a:t>
            </a:r>
            <a:r>
              <a:rPr lang="cs-CZ" b="1" i="1" dirty="0" err="1"/>
              <a:t>Titanium</a:t>
            </a:r>
            <a:r>
              <a:rPr lang="cs-CZ" b="1" i="1" dirty="0"/>
              <a:t> Dioxide – </a:t>
            </a:r>
            <a:r>
              <a:rPr lang="cs-CZ" dirty="0"/>
              <a:t>právní základ směrnice – nevhodný → neplatnost</a:t>
            </a:r>
          </a:p>
        </p:txBody>
      </p:sp>
    </p:spTree>
    <p:extLst>
      <p:ext uri="{BB962C8B-B14F-4D97-AF65-F5344CB8AC3E}">
        <p14:creationId xmlns:p14="http://schemas.microsoft.com/office/powerpoint/2010/main" val="1511365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Vztah Rada – Komise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060575"/>
            <a:ext cx="8229600" cy="32686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dirty="0"/>
              <a:t>Základní mechanismus ES</a:t>
            </a:r>
          </a:p>
          <a:p>
            <a:pPr>
              <a:lnSpc>
                <a:spcPct val="80000"/>
              </a:lnSpc>
            </a:pPr>
            <a:r>
              <a:rPr lang="cs-CZ" dirty="0"/>
              <a:t>Spory ze dvou důvodů: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vymezení pravomoci</a:t>
            </a:r>
          </a:p>
          <a:p>
            <a:pPr lvl="1">
              <a:lnSpc>
                <a:spcPct val="80000"/>
              </a:lnSpc>
            </a:pPr>
            <a:r>
              <a:rPr lang="cs-CZ" dirty="0"/>
              <a:t>změna odkazu na primární právo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1M x KV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Spolurozhodování x spolupráce x konzultace</a:t>
            </a:r>
          </a:p>
          <a:p>
            <a:pPr>
              <a:lnSpc>
                <a:spcPct val="80000"/>
              </a:lnSpc>
            </a:pPr>
            <a:r>
              <a:rPr lang="cs-CZ" dirty="0"/>
              <a:t>SGP</a:t>
            </a:r>
          </a:p>
        </p:txBody>
      </p:sp>
    </p:spTree>
    <p:extLst>
      <p:ext uri="{BB962C8B-B14F-4D97-AF65-F5344CB8AC3E}">
        <p14:creationId xmlns:p14="http://schemas.microsoft.com/office/powerpoint/2010/main" val="2821513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470</Words>
  <Application>Microsoft Office PowerPoint</Application>
  <PresentationFormat>Předvádění na obrazovce (4:3)</PresentationFormat>
  <Paragraphs>50</Paragraphs>
  <Slides>10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Motiv systému Office</vt:lpstr>
      <vt:lpstr>Spory institucí</vt:lpstr>
      <vt:lpstr>Konzultace EP</vt:lpstr>
      <vt:lpstr>Četnost užití rozhodovacích procedur</vt:lpstr>
      <vt:lpstr>EP jako žalovaný</vt:lpstr>
      <vt:lpstr>„Les Verts“ v. Parliament (1986) – Zelení – 294/83</vt:lpstr>
      <vt:lpstr>Parlament jako žalobce</vt:lpstr>
      <vt:lpstr>Parliament v. Council (1988) – 302/87 – Comitology</vt:lpstr>
      <vt:lpstr>Právní základ evropských aktů</vt:lpstr>
      <vt:lpstr>Vztah Rada – Komise</vt:lpstr>
      <vt:lpstr>Zdroje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Spory institucí</dc:title>
  <dc:creator>Hubert Smekal</dc:creator>
  <cp:lastModifiedBy>Hubert Smekal</cp:lastModifiedBy>
  <cp:revision>8</cp:revision>
  <dcterms:created xsi:type="dcterms:W3CDTF">2012-05-14T08:29:20Z</dcterms:created>
  <dcterms:modified xsi:type="dcterms:W3CDTF">2018-05-14T07:41:16Z</dcterms:modified>
</cp:coreProperties>
</file>