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301" r:id="rId3"/>
    <p:sldId id="257" r:id="rId4"/>
    <p:sldId id="258" r:id="rId5"/>
    <p:sldId id="328" r:id="rId6"/>
    <p:sldId id="259" r:id="rId7"/>
    <p:sldId id="327" r:id="rId8"/>
    <p:sldId id="302" r:id="rId9"/>
    <p:sldId id="260" r:id="rId10"/>
    <p:sldId id="261" r:id="rId11"/>
    <p:sldId id="303" r:id="rId12"/>
    <p:sldId id="262" r:id="rId13"/>
    <p:sldId id="271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67" r:id="rId33"/>
    <p:sldId id="368" r:id="rId34"/>
    <p:sldId id="369" r:id="rId35"/>
    <p:sldId id="370" r:id="rId36"/>
    <p:sldId id="371" r:id="rId37"/>
    <p:sldId id="347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04" r:id="rId47"/>
    <p:sldId id="263" r:id="rId48"/>
    <p:sldId id="265" r:id="rId49"/>
    <p:sldId id="266" r:id="rId50"/>
    <p:sldId id="269" r:id="rId51"/>
    <p:sldId id="267" r:id="rId52"/>
    <p:sldId id="268" r:id="rId53"/>
    <p:sldId id="270" r:id="rId54"/>
    <p:sldId id="272" r:id="rId55"/>
    <p:sldId id="273" r:id="rId56"/>
    <p:sldId id="300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B002-877A-43AD-BC62-95872CE68074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1E8B-D921-4A0E-A160-FFBE99522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00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098FE-D723-4DA4-966C-CB5ECB030AC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E973-4113-4A52-B202-151EDECA7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06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82AC9-3090-41AB-9B9E-8DB8A2378634}" type="slidenum">
              <a:rPr lang="cs-CZ"/>
              <a:pPr/>
              <a:t>2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25849-DE93-46C3-AE69-B7796E591125}" type="slidenum">
              <a:rPr lang="cs-CZ"/>
              <a:pPr/>
              <a:t>47</a:t>
            </a:fld>
            <a:endParaRPr lang="cs-CZ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50685-B9F6-49BE-A068-B3D3BF76542C}" type="slidenum">
              <a:rPr lang="cs-CZ"/>
              <a:pPr/>
              <a:t>48</a:t>
            </a:fld>
            <a:endParaRPr lang="cs-CZ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226CD0-8CFD-4EB2-A599-01C69F93E17B}" type="slidenum">
              <a:rPr lang="cs-CZ"/>
              <a:pPr/>
              <a:t>49</a:t>
            </a:fld>
            <a:endParaRPr 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F8426-9016-4CEB-96C7-E685BD132A55}" type="slidenum">
              <a:rPr lang="cs-CZ"/>
              <a:pPr/>
              <a:t>50</a:t>
            </a:fld>
            <a:endParaRPr lang="cs-CZ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12939-60F0-4759-8F92-FE429C037518}" type="slidenum">
              <a:rPr lang="cs-CZ"/>
              <a:pPr/>
              <a:t>51</a:t>
            </a:fld>
            <a:endParaRPr 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D0E3-BA89-4C67-8586-B773BC024A81}" type="slidenum">
              <a:rPr lang="cs-CZ"/>
              <a:pPr/>
              <a:t>52</a:t>
            </a:fld>
            <a:endParaRPr 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39C92-8C44-48AA-9557-267322C5A6ED}" type="slidenum">
              <a:rPr lang="cs-CZ"/>
              <a:pPr/>
              <a:t>53</a:t>
            </a:fld>
            <a:endParaRPr 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74703-B3F2-4352-9C7D-74682FEF4CE0}" type="slidenum">
              <a:rPr lang="cs-CZ"/>
              <a:pPr/>
              <a:t>54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46E0C-95FD-4FE6-98BF-02FBEB52B54E}" type="slidenum">
              <a:rPr lang="cs-CZ"/>
              <a:pPr/>
              <a:t>55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CD42A-171F-43D9-9C5B-5BDAD509E57D}" type="slidenum">
              <a:rPr lang="cs-CZ"/>
              <a:pPr/>
              <a:t>3</a:t>
            </a:fld>
            <a:endParaRPr 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0B19D-C556-4171-A53C-C53D031E0D83}" type="slidenum">
              <a:rPr lang="cs-CZ"/>
              <a:pPr/>
              <a:t>4</a:t>
            </a:fld>
            <a:endParaRPr 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50F02-82D3-4748-9A30-839C6D343742}" type="slidenum">
              <a:rPr lang="cs-CZ"/>
              <a:pPr/>
              <a:t>5</a:t>
            </a:fld>
            <a:endParaRPr lang="cs-CZ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7AFA3-7176-4C03-8218-86BF0F62115E}" type="slidenum">
              <a:rPr lang="cs-CZ"/>
              <a:pPr/>
              <a:t>8</a:t>
            </a:fld>
            <a:endParaRPr lang="cs-CZ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6D3EE-FC09-4D63-B0B9-7C0DF11E9EB9}" type="slidenum">
              <a:rPr lang="cs-CZ"/>
              <a:pPr/>
              <a:t>9</a:t>
            </a:fld>
            <a:endParaRPr 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0FE9F-9DFE-4D13-9000-C80A4B68852F}" type="slidenum">
              <a:rPr lang="cs-CZ"/>
              <a:pPr/>
              <a:t>11</a:t>
            </a:fld>
            <a:endParaRPr 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ACFFD-8178-49D6-9A42-5A18B08BF07A}" type="slidenum">
              <a:rPr lang="cs-CZ"/>
              <a:pPr/>
              <a:t>12</a:t>
            </a:fld>
            <a:endParaRPr 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0977B-A63C-46D9-B5A2-3EAAF8A8E107}" type="slidenum">
              <a:rPr lang="cs-CZ"/>
              <a:pPr/>
              <a:t>46</a:t>
            </a:fld>
            <a:endParaRPr 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3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0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87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13794D-F2C7-4D77-821C-111E60A19CC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03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C1A758-E2E9-4A3E-8867-B11E9A838E3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73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CE3089-D963-463B-9CA8-0817F9D22221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3D3D4-5FDA-4FD9-8319-8D22C49CB9BB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4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AEC75-5410-481E-B102-8660356CBA3B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3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F0F4EB-45EB-4003-A4E3-5C302AADBE6C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77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1DFFC-902D-4E82-ABDE-5F1B36603372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1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1B8E0D-B6C9-43D7-9FC3-891F032776B7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9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507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7153F2-331D-4D53-9C45-F45E51BA890B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69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E16DE8-AB73-4BE1-828F-E4A213A9965E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17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E020A-72DA-42B8-8054-A60DBE257417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8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01AD2-DF86-41D8-8906-A433E25FFCF8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52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5DFCDB-FF8A-4723-BC56-24D48080A00C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32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8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14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90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03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71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A7CB-D90B-4231-A52B-898F1316B563}" type="datetimeFigureOut">
              <a:rPr lang="cs-CZ" smtClean="0"/>
              <a:t>19.02.2018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FBC9-7B5E-45BC-AB2F-A3D015DCB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8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EEDAD7-8A3B-4FF0-8378-4191A517AA7A}" type="slidenum">
              <a:rPr kumimoji="0" lang="cs-CZ" alt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9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uria.europa.eu/jcms/upload/docs/application/pdf/2017-03/ra_jur_2016_en_web.pdf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c.europa.eu/internal_market/scoreboard/_docs/2014/07/infringements/2014-07-scoreboard-infringements_en.pdf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upload.wikimedia.org/wikipedia/commons/3/37/European_Court_of_Justice_in_LUxembourg_Towers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07950" y="260350"/>
            <a:ext cx="755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pic>
        <p:nvPicPr>
          <p:cNvPr id="2052" name="Picture 7" descr="http://curia.europa.eu/jcms/upload/docs/image/jpeg/2012-11/2008-1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4453"/>
            <a:ext cx="9144001" cy="61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ovéPole 1"/>
          <p:cNvSpPr txBox="1">
            <a:spLocks noChangeArrowheads="1"/>
          </p:cNvSpPr>
          <p:nvPr/>
        </p:nvSpPr>
        <p:spPr bwMode="auto">
          <a:xfrm>
            <a:off x="4551363" y="14288"/>
            <a:ext cx="4464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>
                <a:latin typeface="Calibri" pitchFamily="34" charset="0"/>
              </a:rPr>
              <a:t>http://curia.europa.eu/jcms/upload/docs/image/jpeg/2012-11/2008-1high.jpg</a:t>
            </a:r>
          </a:p>
        </p:txBody>
      </p:sp>
    </p:spTree>
    <p:extLst>
      <p:ext uri="{BB962C8B-B14F-4D97-AF65-F5344CB8AC3E}">
        <p14:creationId xmlns:p14="http://schemas.microsoft.com/office/powerpoint/2010/main" val="21858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tx2"/>
                </a:solidFill>
              </a:rPr>
              <a:t>Terminologie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Soudní dvůr</a:t>
            </a:r>
          </a:p>
          <a:p>
            <a:pPr eaLnBrk="1" hangingPunct="1"/>
            <a:r>
              <a:rPr lang="cs-CZ" dirty="0" smtClean="0"/>
              <a:t>Soud prvního stupně</a:t>
            </a:r>
          </a:p>
          <a:p>
            <a:pPr eaLnBrk="1" hangingPunct="1"/>
            <a:r>
              <a:rPr lang="cs-CZ" dirty="0" smtClean="0"/>
              <a:t>Soudní komory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>
                <a:solidFill>
                  <a:schemeClr val="tx2"/>
                </a:solidFill>
              </a:rPr>
              <a:t>LS</a:t>
            </a:r>
            <a:r>
              <a:rPr lang="cs-CZ" dirty="0" smtClean="0"/>
              <a:t>: Soudní dvůr, Tribunál, specializované soudy – proč ne Nejvyšší soud, vrchní soud?</a:t>
            </a:r>
          </a:p>
        </p:txBody>
      </p:sp>
    </p:spTree>
    <p:extLst>
      <p:ext uri="{BB962C8B-B14F-4D97-AF65-F5344CB8AC3E}">
        <p14:creationId xmlns:p14="http://schemas.microsoft.com/office/powerpoint/2010/main" val="30525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Struktura SD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Soudní dvůr</a:t>
            </a:r>
          </a:p>
          <a:p>
            <a:r>
              <a:rPr lang="cs-CZ" dirty="0" smtClean="0"/>
              <a:t>Tribunál</a:t>
            </a:r>
            <a:endParaRPr lang="cs-CZ" dirty="0"/>
          </a:p>
          <a:p>
            <a:r>
              <a:rPr lang="cs-CZ" dirty="0" smtClean="0"/>
              <a:t>Specializované soudy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ALE?? (Viz PP1)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Generální </a:t>
            </a:r>
            <a:r>
              <a:rPr lang="cs-CZ" dirty="0" err="1"/>
              <a:t>advokátové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66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Hlavní náplň činnosti SD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3 hlavní kategorie </a:t>
            </a:r>
            <a:r>
              <a:rPr lang="cs-CZ" dirty="0" smtClean="0"/>
              <a:t>sporů</a:t>
            </a:r>
            <a:endParaRPr lang="cs-CZ" dirty="0"/>
          </a:p>
          <a:p>
            <a:pPr lvl="1">
              <a:buFont typeface="Wingdings" pitchFamily="2" charset="2"/>
              <a:buNone/>
            </a:pPr>
            <a:r>
              <a:rPr lang="cs-CZ" dirty="0"/>
              <a:t>	1) sporná řízení</a:t>
            </a:r>
          </a:p>
          <a:p>
            <a:pPr lvl="2"/>
            <a:r>
              <a:rPr lang="cs-CZ" dirty="0"/>
              <a:t>žaloba na nesplnění povinností </a:t>
            </a:r>
          </a:p>
          <a:p>
            <a:pPr lvl="2"/>
            <a:r>
              <a:rPr lang="cs-CZ" dirty="0"/>
              <a:t>žaloba na neplatnost </a:t>
            </a:r>
          </a:p>
          <a:p>
            <a:pPr lvl="2"/>
            <a:r>
              <a:rPr lang="cs-CZ" dirty="0"/>
              <a:t>žaloba na nečinnost</a:t>
            </a:r>
          </a:p>
          <a:p>
            <a:pPr lvl="1">
              <a:buFont typeface="Wingdings" pitchFamily="2" charset="2"/>
              <a:buNone/>
            </a:pPr>
            <a:r>
              <a:rPr lang="cs-CZ" dirty="0"/>
              <a:t>	2) posudky</a:t>
            </a:r>
          </a:p>
          <a:p>
            <a:pPr lvl="1">
              <a:buFont typeface="Wingdings" pitchFamily="2" charset="2"/>
              <a:buNone/>
            </a:pPr>
            <a:r>
              <a:rPr lang="cs-CZ" dirty="0"/>
              <a:t>	3) </a:t>
            </a:r>
            <a:r>
              <a:rPr lang="cs-CZ" dirty="0" smtClean="0"/>
              <a:t>řízení o předběžné otázce</a:t>
            </a:r>
            <a:endParaRPr lang="cs-CZ" dirty="0"/>
          </a:p>
          <a:p>
            <a:pPr lvl="1">
              <a:buFont typeface="Wingdings" pitchFamily="2" charset="2"/>
              <a:buNone/>
            </a:pPr>
            <a:endParaRPr lang="cs-CZ" dirty="0"/>
          </a:p>
          <a:p>
            <a:r>
              <a:rPr lang="cs-CZ" dirty="0"/>
              <a:t>Průběh řízení</a:t>
            </a:r>
          </a:p>
        </p:txBody>
      </p:sp>
    </p:spTree>
    <p:extLst>
      <p:ext uri="{BB962C8B-B14F-4D97-AF65-F5344CB8AC3E}">
        <p14:creationId xmlns:p14="http://schemas.microsoft.com/office/powerpoint/2010/main" val="329657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chemeClr val="accent1"/>
                </a:solidFill>
                <a:hlinkClick r:id="rId2"/>
              </a:rPr>
              <a:t>Annual Report 2016</a:t>
            </a:r>
            <a:r>
              <a:rPr lang="cs-CZ" altLang="cs-CZ" b="1" smtClean="0">
                <a:solidFill>
                  <a:schemeClr val="accent1"/>
                </a:solidFill>
              </a:rPr>
              <a:t> – CJ</a:t>
            </a:r>
          </a:p>
        </p:txBody>
      </p:sp>
      <p:pic>
        <p:nvPicPr>
          <p:cNvPr id="1536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250950"/>
            <a:ext cx="4967288" cy="5632450"/>
          </a:xfrm>
        </p:spPr>
      </p:pic>
    </p:spTree>
    <p:extLst>
      <p:ext uri="{BB962C8B-B14F-4D97-AF65-F5344CB8AC3E}">
        <p14:creationId xmlns:p14="http://schemas.microsoft.com/office/powerpoint/2010/main" val="247211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err="1">
                <a:solidFill>
                  <a:schemeClr val="accent1"/>
                </a:solidFill>
              </a:rPr>
              <a:t>Annual</a:t>
            </a:r>
            <a:r>
              <a:rPr lang="cs-CZ" b="1" dirty="0">
                <a:solidFill>
                  <a:schemeClr val="accent1"/>
                </a:solidFill>
              </a:rPr>
              <a:t> Report </a:t>
            </a:r>
            <a:r>
              <a:rPr lang="cs-CZ" b="1" dirty="0" smtClean="0">
                <a:solidFill>
                  <a:schemeClr val="accent1"/>
                </a:solidFill>
              </a:rPr>
              <a:t>2016 </a:t>
            </a:r>
            <a:r>
              <a:rPr lang="cs-CZ" b="1" dirty="0">
                <a:solidFill>
                  <a:schemeClr val="accent1"/>
                </a:solidFill>
              </a:rPr>
              <a:t>– </a:t>
            </a:r>
            <a:r>
              <a:rPr lang="cs-CZ" b="1" dirty="0" smtClean="0">
                <a:solidFill>
                  <a:schemeClr val="accent1"/>
                </a:solidFill>
              </a:rPr>
              <a:t>General </a:t>
            </a:r>
            <a:r>
              <a:rPr lang="cs-CZ" b="1" dirty="0" err="1" smtClean="0">
                <a:solidFill>
                  <a:schemeClr val="accent1"/>
                </a:solidFill>
              </a:rPr>
              <a:t>Court</a:t>
            </a:r>
            <a:endParaRPr lang="cs-CZ" dirty="0"/>
          </a:p>
        </p:txBody>
      </p:sp>
      <p:pic>
        <p:nvPicPr>
          <p:cNvPr id="1638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73125"/>
            <a:ext cx="6351588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4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2225"/>
            <a:ext cx="7570787" cy="706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err="1">
                <a:solidFill>
                  <a:schemeClr val="accent1"/>
                </a:solidFill>
              </a:rPr>
              <a:t>Annual</a:t>
            </a:r>
            <a:r>
              <a:rPr lang="cs-CZ" b="1" dirty="0">
                <a:solidFill>
                  <a:schemeClr val="accent1"/>
                </a:solidFill>
              </a:rPr>
              <a:t> Report </a:t>
            </a:r>
            <a:r>
              <a:rPr lang="cs-CZ" b="1" dirty="0" smtClean="0">
                <a:solidFill>
                  <a:schemeClr val="accent1"/>
                </a:solidFill>
              </a:rPr>
              <a:t>2016 </a:t>
            </a:r>
            <a:r>
              <a:rPr lang="cs-CZ" b="1" dirty="0">
                <a:solidFill>
                  <a:schemeClr val="accent1"/>
                </a:solidFill>
              </a:rPr>
              <a:t>– </a:t>
            </a:r>
            <a:r>
              <a:rPr lang="cs-CZ" b="1" dirty="0" smtClean="0">
                <a:solidFill>
                  <a:schemeClr val="accent1"/>
                </a:solidFill>
              </a:rPr>
              <a:t>CST</a:t>
            </a:r>
            <a:endParaRPr lang="cs-CZ" dirty="0"/>
          </a:p>
        </p:txBody>
      </p:sp>
      <p:pic>
        <p:nvPicPr>
          <p:cNvPr id="174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36600"/>
            <a:ext cx="5472113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8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r>
              <a:rPr lang="cs-CZ" altLang="cs-CZ" b="1" smtClean="0"/>
              <a:t>CJ (Annual Report 2016)</a:t>
            </a:r>
          </a:p>
        </p:txBody>
      </p:sp>
    </p:spTree>
    <p:extLst>
      <p:ext uri="{BB962C8B-B14F-4D97-AF65-F5344CB8AC3E}">
        <p14:creationId xmlns:p14="http://schemas.microsoft.com/office/powerpoint/2010/main" val="146021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5592762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6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535488" cy="66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7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3825"/>
            <a:ext cx="5472112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6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EVS 141 Klíčové rozsudky SD EU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Soudní dvůr </a:t>
            </a:r>
            <a:r>
              <a:rPr lang="cs-CZ" b="1" dirty="0" smtClean="0">
                <a:solidFill>
                  <a:schemeClr val="tx2"/>
                </a:solidFill>
              </a:rPr>
              <a:t>EU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7526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Hubert Smekal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19. </a:t>
            </a:r>
            <a:r>
              <a:rPr lang="cs-CZ" dirty="0">
                <a:solidFill>
                  <a:schemeClr val="tx1"/>
                </a:solidFill>
              </a:rPr>
              <a:t>ú</a:t>
            </a:r>
            <a:r>
              <a:rPr lang="cs-CZ" dirty="0" smtClean="0">
                <a:solidFill>
                  <a:schemeClr val="tx1"/>
                </a:solidFill>
              </a:rPr>
              <a:t>nora </a:t>
            </a:r>
            <a:r>
              <a:rPr lang="cs-CZ" dirty="0" smtClean="0">
                <a:solidFill>
                  <a:schemeClr val="tx1"/>
                </a:solidFill>
              </a:rPr>
              <a:t>2018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370637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4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/>
              <a:t>General Court (Annual Report 201</a:t>
            </a:r>
            <a:r>
              <a:rPr lang="cs-CZ" b="1" dirty="0" smtClean="0"/>
              <a:t>6</a:t>
            </a:r>
            <a:r>
              <a:rPr lang="en-GB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237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4895850" cy="66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47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-17463"/>
            <a:ext cx="5083175" cy="67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12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9213"/>
            <a:ext cx="5275262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51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7313"/>
            <a:ext cx="5688013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920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r>
              <a:rPr lang="cs-CZ" altLang="cs-CZ" b="1" smtClean="0"/>
              <a:t>CST (Annual Report 2016)</a:t>
            </a:r>
          </a:p>
        </p:txBody>
      </p:sp>
    </p:spTree>
    <p:extLst>
      <p:ext uri="{BB962C8B-B14F-4D97-AF65-F5344CB8AC3E}">
        <p14:creationId xmlns:p14="http://schemas.microsoft.com/office/powerpoint/2010/main" val="805486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8900"/>
            <a:ext cx="50419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48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5888"/>
            <a:ext cx="4930775" cy="6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55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9525"/>
            <a:ext cx="5430838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17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Evropské právo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Primární právo</a:t>
            </a:r>
          </a:p>
          <a:p>
            <a:r>
              <a:rPr lang="cs-CZ" sz="2800" dirty="0"/>
              <a:t>Sekundární právo</a:t>
            </a:r>
          </a:p>
          <a:p>
            <a:pPr lvl="1"/>
            <a:r>
              <a:rPr lang="cs-CZ" sz="2400" dirty="0"/>
              <a:t>Nařízení</a:t>
            </a:r>
          </a:p>
          <a:p>
            <a:pPr lvl="1"/>
            <a:r>
              <a:rPr lang="cs-CZ" sz="2400" dirty="0"/>
              <a:t>Směrnice</a:t>
            </a:r>
          </a:p>
          <a:p>
            <a:pPr lvl="1"/>
            <a:r>
              <a:rPr lang="cs-CZ" sz="2400" dirty="0"/>
              <a:t>Rozhodnutí</a:t>
            </a:r>
          </a:p>
          <a:p>
            <a:pPr lvl="1"/>
            <a:r>
              <a:rPr lang="cs-CZ" sz="2400" dirty="0"/>
              <a:t>Doporučení a stanoviska</a:t>
            </a:r>
          </a:p>
          <a:p>
            <a:r>
              <a:rPr lang="cs-CZ" sz="2800" dirty="0" smtClean="0"/>
              <a:t>Zásady </a:t>
            </a:r>
            <a:r>
              <a:rPr lang="cs-CZ" sz="2800" dirty="0"/>
              <a:t>práva </a:t>
            </a:r>
            <a:r>
              <a:rPr lang="cs-CZ" sz="2800" dirty="0" smtClean="0"/>
              <a:t>EU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956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209675"/>
            <a:ext cx="86772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593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r>
              <a:rPr lang="en-GB" altLang="cs-CZ" b="1" smtClean="0"/>
              <a:t>Transposition of EU directives</a:t>
            </a:r>
          </a:p>
        </p:txBody>
      </p:sp>
    </p:spTree>
    <p:extLst>
      <p:ext uri="{BB962C8B-B14F-4D97-AF65-F5344CB8AC3E}">
        <p14:creationId xmlns:p14="http://schemas.microsoft.com/office/powerpoint/2010/main" val="2936689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ovéPole 2"/>
          <p:cNvSpPr txBox="1">
            <a:spLocks noChangeArrowheads="1"/>
          </p:cNvSpPr>
          <p:nvPr/>
        </p:nvSpPr>
        <p:spPr bwMode="auto">
          <a:xfrm>
            <a:off x="122238" y="6453188"/>
            <a:ext cx="7689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/>
              <a:t>http://ec.europa.eu/internal_market/scoreboard/performance_by_governance_tool/transposition/index_en.htm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6538"/>
            <a:ext cx="8842375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37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81763"/>
            <a:ext cx="73517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275"/>
            <a:ext cx="720090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992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81763"/>
            <a:ext cx="73517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65175"/>
            <a:ext cx="91122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19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81763"/>
            <a:ext cx="73517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60350"/>
            <a:ext cx="91154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74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r>
              <a:rPr lang="cs-CZ" altLang="cs-CZ" b="1" smtClean="0">
                <a:solidFill>
                  <a:srgbClr val="0070C0"/>
                </a:solidFill>
                <a:latin typeface="Calibri" pitchFamily="34" charset="0"/>
              </a:rPr>
              <a:t>Dodržování práva EU</a:t>
            </a:r>
            <a:endParaRPr lang="en-GB" altLang="cs-CZ" b="1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58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ovéPole 1"/>
          <p:cNvSpPr txBox="1">
            <a:spLocks noChangeArrowheads="1"/>
          </p:cNvSpPr>
          <p:nvPr/>
        </p:nvSpPr>
        <p:spPr bwMode="auto">
          <a:xfrm>
            <a:off x="1908175" y="6524625"/>
            <a:ext cx="7056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http://ec.europa.eu/internal_market/scoreboard/performance_by_governance_tool/infringements/index_en.htm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24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33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ovéPole 1"/>
          <p:cNvSpPr txBox="1">
            <a:spLocks noChangeArrowheads="1"/>
          </p:cNvSpPr>
          <p:nvPr/>
        </p:nvSpPr>
        <p:spPr bwMode="auto">
          <a:xfrm>
            <a:off x="1908175" y="6524625"/>
            <a:ext cx="7056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http://ec.europa.eu/internal_market/scoreboard/performance_by_governance_tool/infringements/index_en.htm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225"/>
            <a:ext cx="7345362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363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ovéPole 2"/>
          <p:cNvSpPr txBox="1">
            <a:spLocks noChangeArrowheads="1"/>
          </p:cNvSpPr>
          <p:nvPr/>
        </p:nvSpPr>
        <p:spPr bwMode="auto">
          <a:xfrm>
            <a:off x="1908175" y="6524625"/>
            <a:ext cx="7056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http://ec.europa.eu/internal_market/scoreboard/performance_by_governance_tool/infringements/index_en.htm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28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366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Příklad – Lisabonská smlouva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1157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752"/>
            <a:ext cx="9144000" cy="53467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87816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ovéPole 2"/>
          <p:cNvSpPr txBox="1">
            <a:spLocks noChangeArrowheads="1"/>
          </p:cNvSpPr>
          <p:nvPr/>
        </p:nvSpPr>
        <p:spPr bwMode="auto">
          <a:xfrm>
            <a:off x="1908175" y="6524625"/>
            <a:ext cx="7056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>
                <a:hlinkClick r:id="rId2"/>
              </a:rPr>
              <a:t>http://ec.europa.eu/internal_market/scoreboard/_docs/2014/07/infringements/2014-07-scoreboard-infringements_en.pdf</a:t>
            </a:r>
            <a:endParaRPr lang="cs-CZ" altLang="cs-CZ" sz="100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9478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78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ovéPole 2"/>
          <p:cNvSpPr txBox="1">
            <a:spLocks noChangeArrowheads="1"/>
          </p:cNvSpPr>
          <p:nvPr/>
        </p:nvSpPr>
        <p:spPr bwMode="auto">
          <a:xfrm>
            <a:off x="1908175" y="6524625"/>
            <a:ext cx="7056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http://ec.europa.eu/internal_market/scoreboard/performance_by_governance_tool/infringements/index_en.htm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92150"/>
            <a:ext cx="9126538" cy="568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78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ovéPole 2"/>
          <p:cNvSpPr txBox="1">
            <a:spLocks noChangeArrowheads="1"/>
          </p:cNvSpPr>
          <p:nvPr/>
        </p:nvSpPr>
        <p:spPr bwMode="auto">
          <a:xfrm>
            <a:off x="2085975" y="6672263"/>
            <a:ext cx="7056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http://ec.europa.eu/internal_market/scoreboard/performance_by_governance_tool/infringements/index_en.htm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19050"/>
            <a:ext cx="6769100" cy="656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 flipV="1">
            <a:off x="1331913" y="4845050"/>
            <a:ext cx="287337" cy="503238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1941513" y="4868863"/>
            <a:ext cx="288925" cy="504825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3995738" y="4868863"/>
            <a:ext cx="288925" cy="504825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6011863" y="4868863"/>
            <a:ext cx="576262" cy="1008062"/>
          </a:xfrm>
          <a:prstGeom prst="line">
            <a:avLst/>
          </a:prstGeom>
          <a:ln w="12700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97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ovéPole 2"/>
          <p:cNvSpPr txBox="1">
            <a:spLocks noChangeArrowheads="1"/>
          </p:cNvSpPr>
          <p:nvPr/>
        </p:nvSpPr>
        <p:spPr bwMode="auto">
          <a:xfrm>
            <a:off x="2087563" y="6557963"/>
            <a:ext cx="70564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http://ec.europa.eu/internal_market/scoreboard/performance_by_governance_tool/infringements/index_en.htm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88913"/>
            <a:ext cx="9147176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4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ovéPole 2"/>
          <p:cNvSpPr txBox="1">
            <a:spLocks noChangeArrowheads="1"/>
          </p:cNvSpPr>
          <p:nvPr/>
        </p:nvSpPr>
        <p:spPr bwMode="auto">
          <a:xfrm>
            <a:off x="2087563" y="6557963"/>
            <a:ext cx="70564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/>
              <a:t>http://ec.europa.eu/internal_market/scoreboard/performance_by_governance_tool/infringements/index_en.htm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7887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77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tx2"/>
                </a:solidFill>
              </a:rPr>
              <a:t>Jaký vliv mají státy na SD?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Složení SD (1958: 7 soudců + 2 GA)</a:t>
            </a:r>
          </a:p>
          <a:p>
            <a:pPr eaLnBrk="1" hangingPunct="1"/>
            <a:r>
              <a:rPr lang="cs-CZ" dirty="0" smtClean="0"/>
              <a:t>Jmenování soudců (změny v LS)</a:t>
            </a:r>
          </a:p>
          <a:p>
            <a:pPr eaLnBrk="1" hangingPunct="1"/>
            <a:r>
              <a:rPr lang="cs-CZ" dirty="0" smtClean="0"/>
              <a:t>Požadavky na soudce</a:t>
            </a:r>
          </a:p>
          <a:p>
            <a:pPr eaLnBrk="1" hangingPunct="1"/>
            <a:r>
              <a:rPr lang="cs-CZ" dirty="0" smtClean="0"/>
              <a:t>Disenty?</a:t>
            </a:r>
          </a:p>
        </p:txBody>
      </p:sp>
    </p:spTree>
    <p:extLst>
      <p:ext uri="{BB962C8B-B14F-4D97-AF65-F5344CB8AC3E}">
        <p14:creationId xmlns:p14="http://schemas.microsoft.com/office/powerpoint/2010/main" val="26710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Soudcové a soudkyně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72708" name="Picture 4" descr="Malenovsk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2094359"/>
            <a:ext cx="2057400" cy="200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0" name="Picture 6" descr="pelikanov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4429670"/>
            <a:ext cx="2057400" cy="2009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2" name="Picture 8" descr="jae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" y="4429671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8" y="2094359"/>
            <a:ext cx="1956562" cy="19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31" y="4437063"/>
            <a:ext cx="2088232" cy="203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08" y="2068959"/>
            <a:ext cx="2056308" cy="2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3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Význam SD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/>
              <a:t>Funkce: zajištění dodržování práva při výkladu a provádění Smluv </a:t>
            </a:r>
          </a:p>
          <a:p>
            <a:r>
              <a:rPr lang="cs-CZ" sz="2800" dirty="0"/>
              <a:t>Udržení homogenity celého společenství</a:t>
            </a:r>
          </a:p>
          <a:p>
            <a:r>
              <a:rPr lang="cs-CZ" sz="2800" dirty="0"/>
              <a:t>Rozhodnutí SD přispěla k rychlosti realizace společného trhu a ovlivnila především dodržování volného pohybu, práv spotřebitele, hospodářskou soutěž a nediskriminaci </a:t>
            </a:r>
          </a:p>
          <a:p>
            <a:r>
              <a:rPr lang="cs-CZ" sz="2800" dirty="0"/>
              <a:t>Aktivita: především počátek, od JEA opatrnější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00870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Význam SD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err="1"/>
              <a:t>Wincott</a:t>
            </a:r>
            <a:r>
              <a:rPr lang="cs-CZ" sz="2800" dirty="0"/>
              <a:t> – SD jeden z mnoha aktérů evropského politického procesu a ne strůjce integrace. Působení ohraničeno zakládajícími smlouvami </a:t>
            </a:r>
            <a:r>
              <a:rPr lang="cs-CZ" sz="2800" i="1" dirty="0"/>
              <a:t>(kritika)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Tichý: SD jako motor integrace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2 pojetí: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/>
              <a:t>	1</a:t>
            </a:r>
            <a:r>
              <a:rPr lang="cs-CZ" sz="2400" dirty="0"/>
              <a:t>) díky pravomoci interpretace práva ES a jeho tvorbě </a:t>
            </a:r>
            <a:r>
              <a:rPr lang="cs-CZ" sz="2400" dirty="0" smtClean="0"/>
              <a:t>	prostřednictvím </a:t>
            </a:r>
            <a:r>
              <a:rPr lang="cs-CZ" sz="2400" dirty="0"/>
              <a:t>judikátů je </a:t>
            </a:r>
            <a:r>
              <a:rPr lang="cs-CZ" sz="2400" b="1" dirty="0"/>
              <a:t>autonomním subjektem</a:t>
            </a:r>
            <a:r>
              <a:rPr lang="cs-CZ" sz="2400" dirty="0"/>
              <a:t>, </a:t>
            </a:r>
            <a:r>
              <a:rPr lang="cs-CZ" sz="2400" dirty="0" smtClean="0"/>
              <a:t>	který </a:t>
            </a:r>
            <a:r>
              <a:rPr lang="cs-CZ" sz="2400" dirty="0"/>
              <a:t>svými výstupy zavazuje všechny aktéry.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sz="2400" dirty="0" smtClean="0"/>
              <a:t>	2</a:t>
            </a:r>
            <a:r>
              <a:rPr lang="cs-CZ" sz="2400" dirty="0"/>
              <a:t>) Evropský integrační proces je pod stálou kontrolou čl. </a:t>
            </a:r>
            <a:r>
              <a:rPr lang="cs-CZ" sz="2400" dirty="0" smtClean="0"/>
              <a:t>	st</a:t>
            </a:r>
            <a:r>
              <a:rPr lang="cs-CZ" sz="2400" dirty="0"/>
              <a:t>. a SD </a:t>
            </a:r>
            <a:r>
              <a:rPr lang="cs-CZ" sz="2400" b="1" dirty="0"/>
              <a:t>pouze právním nástrojem</a:t>
            </a:r>
            <a:r>
              <a:rPr lang="cs-CZ" sz="2400" dirty="0"/>
              <a:t> k udržení principů </a:t>
            </a:r>
            <a:r>
              <a:rPr lang="cs-CZ" sz="2400" dirty="0" smtClean="0"/>
              <a:t>	dosažených </a:t>
            </a:r>
            <a:r>
              <a:rPr lang="cs-CZ" sz="2400" dirty="0"/>
              <a:t>na mezivládní úrovni. </a:t>
            </a:r>
          </a:p>
        </p:txBody>
      </p:sp>
    </p:spTree>
    <p:extLst>
      <p:ext uri="{BB962C8B-B14F-4D97-AF65-F5344CB8AC3E}">
        <p14:creationId xmlns:p14="http://schemas.microsoft.com/office/powerpoint/2010/main" val="607523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Teorie politické moci SD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Intergovernmentalismus</a:t>
            </a:r>
            <a:r>
              <a:rPr lang="cs-CZ" dirty="0"/>
              <a:t> (mezivládní přístup) - SD se snaží udržet svou legitimitu v očích čl. st., proto svou aktivitu modelují podle jejich preferencí</a:t>
            </a:r>
          </a:p>
          <a:p>
            <a:r>
              <a:rPr lang="cs-CZ" b="1" dirty="0"/>
              <a:t>Supranacionální přístup</a:t>
            </a:r>
            <a:r>
              <a:rPr lang="cs-CZ" dirty="0"/>
              <a:t> - SD skrze doktrínu přímého účinku a nadřazenosti „</a:t>
            </a:r>
            <a:r>
              <a:rPr lang="cs-CZ" dirty="0" err="1"/>
              <a:t>konstitucionalizoval</a:t>
            </a:r>
            <a:r>
              <a:rPr lang="cs-CZ" dirty="0"/>
              <a:t>“ SES </a:t>
            </a:r>
          </a:p>
        </p:txBody>
      </p:sp>
    </p:spTree>
    <p:extLst>
      <p:ext uri="{BB962C8B-B14F-4D97-AF65-F5344CB8AC3E}">
        <p14:creationId xmlns:p14="http://schemas.microsoft.com/office/powerpoint/2010/main" val="34837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Klasifikace EP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Dle hierarchie norem</a:t>
            </a:r>
            <a:endParaRPr lang="cs-CZ" dirty="0"/>
          </a:p>
          <a:p>
            <a:pPr lvl="1"/>
            <a:r>
              <a:rPr lang="cs-CZ" dirty="0"/>
              <a:t>„ústava“ </a:t>
            </a:r>
            <a:r>
              <a:rPr lang="cs-CZ" dirty="0" smtClean="0"/>
              <a:t>Unie</a:t>
            </a:r>
            <a:endParaRPr lang="cs-CZ" dirty="0"/>
          </a:p>
          <a:p>
            <a:pPr lvl="1"/>
            <a:r>
              <a:rPr lang="cs-CZ" dirty="0"/>
              <a:t>ostatní předpisy</a:t>
            </a:r>
            <a:endParaRPr lang="cs-CZ" b="1" dirty="0"/>
          </a:p>
          <a:p>
            <a:r>
              <a:rPr lang="cs-CZ" b="1" dirty="0"/>
              <a:t>Z hlediska obsahového</a:t>
            </a:r>
            <a:endParaRPr lang="cs-CZ" dirty="0"/>
          </a:p>
          <a:p>
            <a:pPr lvl="1"/>
            <a:r>
              <a:rPr lang="cs-CZ" dirty="0"/>
              <a:t>právo institucionální</a:t>
            </a:r>
          </a:p>
          <a:p>
            <a:pPr lvl="1"/>
            <a:r>
              <a:rPr lang="cs-CZ" dirty="0"/>
              <a:t>právo materiální</a:t>
            </a:r>
          </a:p>
        </p:txBody>
      </p:sp>
    </p:spTree>
    <p:extLst>
      <p:ext uri="{BB962C8B-B14F-4D97-AF65-F5344CB8AC3E}">
        <p14:creationId xmlns:p14="http://schemas.microsoft.com/office/powerpoint/2010/main" val="1801009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Kritika SD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Kritika SD</a:t>
            </a:r>
            <a:r>
              <a:rPr lang="cs-CZ"/>
              <a:t>: Rasmussen – SD se příliš nechá vést politikou, proto soudcovský aktivismus zavání uzurpací moci (vs. Cappelletti: kritika postrádá historickou dimenzi, SD se chová jako ústavní soud, dbá na principy). </a:t>
            </a:r>
          </a:p>
          <a:p>
            <a:r>
              <a:rPr lang="cs-CZ"/>
              <a:t>Neill – SD = nebezpečná instituce, prosazující své vize a elitářství </a:t>
            </a:r>
          </a:p>
        </p:txBody>
      </p:sp>
    </p:spTree>
    <p:extLst>
      <p:ext uri="{BB962C8B-B14F-4D97-AF65-F5344CB8AC3E}">
        <p14:creationId xmlns:p14="http://schemas.microsoft.com/office/powerpoint/2010/main" val="3855053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Zastánci SD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Rozhodovací autonomie SD </a:t>
            </a:r>
          </a:p>
          <a:p>
            <a:r>
              <a:rPr lang="cs-CZ" sz="2800" dirty="0"/>
              <a:t>Evropský právní systém připomíná národní, SD má legitimitu i autoritu. </a:t>
            </a:r>
          </a:p>
          <a:p>
            <a:r>
              <a:rPr lang="cs-CZ" sz="2800" dirty="0"/>
              <a:t>SD – nezávislý politický aktér, který může rozvíjet demokracii skrze dání více příležitostí jednotlivci. </a:t>
            </a:r>
          </a:p>
        </p:txBody>
      </p:sp>
      <p:pic>
        <p:nvPicPr>
          <p:cNvPr id="12293" name="Picture 5" descr="icono_Cu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4581525"/>
            <a:ext cx="1343025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676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Precedenční systém?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Kontinentální x </a:t>
            </a:r>
            <a:r>
              <a:rPr lang="cs-CZ" sz="2800" dirty="0" err="1"/>
              <a:t>anglo</a:t>
            </a:r>
            <a:r>
              <a:rPr lang="cs-CZ" sz="2800" dirty="0"/>
              <a:t>-americký systém</a:t>
            </a:r>
          </a:p>
          <a:p>
            <a:pPr>
              <a:lnSpc>
                <a:spcPct val="90000"/>
              </a:lnSpc>
            </a:pPr>
            <a:r>
              <a:rPr lang="cs-CZ" sz="2800" b="1" dirty="0" err="1"/>
              <a:t>Craig</a:t>
            </a:r>
            <a:r>
              <a:rPr lang="cs-CZ" sz="2800" b="1" dirty="0"/>
              <a:t> a de </a:t>
            </a:r>
            <a:r>
              <a:rPr lang="cs-CZ" sz="2800" b="1" dirty="0" err="1"/>
              <a:t>Búrca</a:t>
            </a:r>
            <a:r>
              <a:rPr lang="cs-CZ" sz="2800" dirty="0"/>
              <a:t> – SD vytvořil precedenční systém, když umožnil národním soudům, aby založily své rozsudky na předběžných rozhodnutích SD</a:t>
            </a:r>
          </a:p>
          <a:p>
            <a:pPr>
              <a:lnSpc>
                <a:spcPct val="90000"/>
              </a:lnSpc>
            </a:pPr>
            <a:r>
              <a:rPr lang="cs-CZ" sz="2800" b="1" dirty="0" err="1"/>
              <a:t>Conant</a:t>
            </a:r>
            <a:r>
              <a:rPr lang="cs-CZ" sz="2800" dirty="0"/>
              <a:t> – soudy nejsou těmito precedenty vázány. 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Ale jak se soudy seznamují s evropským právem, ubývá kontroverzí a utváří se vztah „důvěry“ mezi soudci na různých úrovních. </a:t>
            </a:r>
          </a:p>
        </p:txBody>
      </p:sp>
    </p:spTree>
    <p:extLst>
      <p:ext uri="{BB962C8B-B14F-4D97-AF65-F5344CB8AC3E}">
        <p14:creationId xmlns:p14="http://schemas.microsoft.com/office/powerpoint/2010/main" val="2926479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Porušení práva </a:t>
            </a:r>
            <a:r>
              <a:rPr lang="cs-CZ" b="1" dirty="0" smtClean="0">
                <a:solidFill>
                  <a:schemeClr val="tx2"/>
                </a:solidFill>
              </a:rPr>
              <a:t>EU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Členskými </a:t>
            </a:r>
            <a:r>
              <a:rPr lang="cs-CZ" dirty="0"/>
              <a:t>státy</a:t>
            </a:r>
          </a:p>
          <a:p>
            <a:r>
              <a:rPr lang="cs-CZ" dirty="0" smtClean="0"/>
              <a:t>Orgány EU</a:t>
            </a:r>
            <a:endParaRPr lang="cs-CZ" dirty="0"/>
          </a:p>
          <a:p>
            <a:r>
              <a:rPr lang="cs-CZ" dirty="0" smtClean="0"/>
              <a:t>Jednotlivci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847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Organizace Soudu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Soudci – způsob výběru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Kabinety soudců </a:t>
            </a:r>
            <a:r>
              <a:rPr lang="cs-CZ" sz="2400" dirty="0" smtClean="0"/>
              <a:t>+ právní </a:t>
            </a:r>
            <a:r>
              <a:rPr lang="cs-CZ" sz="2400" dirty="0"/>
              <a:t>asistenti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Sekretariát soudců 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2400" dirty="0" smtClean="0"/>
              <a:t>Stážisté </a:t>
            </a:r>
            <a:r>
              <a:rPr lang="cs-CZ" sz="2400" dirty="0"/>
              <a:t>kabinetu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Kancelář tajemníka SD – udržování spisů, rejstřík, korespondence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Oddělení vyhledávání a dokumentace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Tiskové a informační oddělení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Knihovna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Překladatelé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Tlumočníci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Stážisté soudu</a:t>
            </a:r>
          </a:p>
        </p:txBody>
      </p:sp>
    </p:spTree>
    <p:extLst>
      <p:ext uri="{BB962C8B-B14F-4D97-AF65-F5344CB8AC3E}">
        <p14:creationId xmlns:p14="http://schemas.microsoft.com/office/powerpoint/2010/main" val="8102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Literatura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1400"/>
              <a:t>ARNULL, A. </a:t>
            </a:r>
            <a:r>
              <a:rPr lang="cs-CZ" sz="1400" i="1"/>
              <a:t>The European Court of Justice</a:t>
            </a:r>
            <a:r>
              <a:rPr lang="cs-CZ" sz="1400"/>
              <a:t>. Oxford: OUP.</a:t>
            </a:r>
          </a:p>
          <a:p>
            <a:pPr>
              <a:lnSpc>
                <a:spcPct val="80000"/>
              </a:lnSpc>
            </a:pPr>
            <a:r>
              <a:rPr lang="cs-CZ" sz="1400"/>
              <a:t>DAVIES, Gareth. </a:t>
            </a:r>
            <a:r>
              <a:rPr lang="cs-CZ" sz="1400" i="1"/>
              <a:t>The Division of Powers between the European Court of Justice and National Courts.</a:t>
            </a:r>
            <a:r>
              <a:rPr lang="cs-CZ" sz="1400"/>
              <a:t> Constitutionalism Web-Papers, ConWEB No. 3/2004, http://les1.man.ac.uk/conweb/.</a:t>
            </a:r>
          </a:p>
          <a:p>
            <a:pPr>
              <a:lnSpc>
                <a:spcPct val="80000"/>
              </a:lnSpc>
            </a:pPr>
            <a:r>
              <a:rPr lang="cs-CZ" sz="1400"/>
              <a:t>De BÚRCA – WEILER (eds.): </a:t>
            </a:r>
            <a:r>
              <a:rPr lang="cs-CZ" sz="1400" i="1"/>
              <a:t>The European Court of Justice</a:t>
            </a:r>
            <a:r>
              <a:rPr lang="cs-CZ" sz="1400"/>
              <a:t>. Oxford: OUP.</a:t>
            </a:r>
          </a:p>
          <a:p>
            <a:pPr>
              <a:lnSpc>
                <a:spcPct val="80000"/>
              </a:lnSpc>
            </a:pPr>
            <a:r>
              <a:rPr lang="cs-CZ" sz="1400"/>
              <a:t>EVROPSKÝ SOUDNÍ DVŮR. 2006. </a:t>
            </a:r>
            <a:r>
              <a:rPr lang="cs-CZ" sz="1400" i="1"/>
              <a:t>Výroční zpráva 2007</a:t>
            </a:r>
            <a:r>
              <a:rPr lang="cs-CZ" sz="1400"/>
              <a:t>. curia.eu.int.</a:t>
            </a:r>
          </a:p>
          <a:p>
            <a:pPr>
              <a:lnSpc>
                <a:spcPct val="80000"/>
              </a:lnSpc>
            </a:pPr>
            <a:r>
              <a:rPr lang="cs-CZ" sz="1400"/>
              <a:t>FIALA, Petr – PITROVÁ, Markéta. 2003. </a:t>
            </a:r>
            <a:r>
              <a:rPr lang="cs-CZ" sz="1400" i="1"/>
              <a:t>Evropská unie.</a:t>
            </a:r>
            <a:r>
              <a:rPr lang="cs-CZ" sz="1400"/>
              <a:t> Brno: CDK. 337-372.</a:t>
            </a:r>
          </a:p>
          <a:p>
            <a:pPr>
              <a:lnSpc>
                <a:spcPct val="80000"/>
              </a:lnSpc>
            </a:pPr>
            <a:r>
              <a:rPr lang="cs-CZ" sz="1400"/>
              <a:t>LENAERTS, Koen. </a:t>
            </a:r>
            <a:r>
              <a:rPr lang="cs-CZ" sz="1400" i="1"/>
              <a:t>The Future Organisation of the European Courts.</a:t>
            </a:r>
            <a:r>
              <a:rPr lang="cs-CZ" sz="1400"/>
              <a:t> Research Papers In Law, 2/2005, www.coleurop.be.</a:t>
            </a:r>
          </a:p>
          <a:p>
            <a:pPr>
              <a:lnSpc>
                <a:spcPct val="80000"/>
              </a:lnSpc>
            </a:pPr>
            <a:r>
              <a:rPr lang="cs-CZ" sz="1400"/>
              <a:t>LUEDTKE, Adam. Law, Politics and the European Court of Justice: Broadening the Debate. </a:t>
            </a:r>
            <a:r>
              <a:rPr lang="cs-CZ" sz="1400" i="1"/>
              <a:t>Journal of European Public Policy</a:t>
            </a:r>
            <a:r>
              <a:rPr lang="cs-CZ" sz="1400"/>
              <a:t>, 11: 6, December 2004, 1128-1137.</a:t>
            </a:r>
          </a:p>
          <a:p>
            <a:pPr>
              <a:lnSpc>
                <a:spcPct val="80000"/>
              </a:lnSpc>
            </a:pPr>
            <a:r>
              <a:rPr lang="cs-CZ" sz="1400"/>
              <a:t>PASSER, Jan M. </a:t>
            </a:r>
            <a:r>
              <a:rPr lang="cs-CZ" sz="1400" i="1"/>
              <a:t>Soudní dvůr Evropských společenství – několik poznámek k organizaci. </a:t>
            </a:r>
            <a:r>
              <a:rPr lang="cs-CZ" sz="1400"/>
              <a:t>www.evropska-unie.cz.</a:t>
            </a:r>
          </a:p>
          <a:p>
            <a:pPr>
              <a:lnSpc>
                <a:spcPct val="80000"/>
              </a:lnSpc>
            </a:pPr>
            <a:r>
              <a:rPr lang="cs-CZ" sz="1400"/>
              <a:t>STONE SWEET, A. </a:t>
            </a:r>
            <a:r>
              <a:rPr lang="cs-CZ" sz="1400" i="1"/>
              <a:t>Judicial Construction of Europe. </a:t>
            </a:r>
            <a:r>
              <a:rPr lang="cs-CZ" sz="1400"/>
              <a:t>Oxford: OUP.</a:t>
            </a:r>
            <a:endParaRPr lang="cs-CZ" sz="1400" i="1"/>
          </a:p>
          <a:p>
            <a:pPr>
              <a:lnSpc>
                <a:spcPct val="80000"/>
              </a:lnSpc>
            </a:pPr>
            <a:r>
              <a:rPr lang="cs-CZ" sz="1400"/>
              <a:t>ŠLOSARČÍK, Ivo. 2005. Evropa soudců a Evropa politiků. Vliv ESD na vývoj evropské integrace. </a:t>
            </a:r>
            <a:r>
              <a:rPr lang="cs-CZ" sz="1400" i="1"/>
              <a:t>Mezinárodní vztahy,</a:t>
            </a:r>
            <a:r>
              <a:rPr lang="cs-CZ" sz="1400"/>
              <a:t> č. 1, s. 22-47.</a:t>
            </a:r>
          </a:p>
          <a:p>
            <a:pPr>
              <a:lnSpc>
                <a:spcPct val="80000"/>
              </a:lnSpc>
            </a:pPr>
            <a:r>
              <a:rPr lang="cs-CZ" sz="1400"/>
              <a:t>TÝČ, Vladimír. 2006. </a:t>
            </a:r>
            <a:r>
              <a:rPr lang="cs-CZ" sz="1400" i="1"/>
              <a:t>Základy práva Evropské unie.</a:t>
            </a:r>
            <a:r>
              <a:rPr lang="cs-CZ" sz="1400"/>
              <a:t> 5. vydání. Praha: Linde.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1400"/>
              <a:t>a další a další…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400" i="1"/>
          </a:p>
          <a:p>
            <a:pPr>
              <a:lnSpc>
                <a:spcPct val="80000"/>
              </a:lnSpc>
            </a:pPr>
            <a:r>
              <a:rPr lang="cs-CZ" sz="1400" i="1"/>
              <a:t>Rozhodnutí předsedy Soudního dvora, které uvádí, že Soud pro veřejnou službu Evropské unie byl zřízen. </a:t>
            </a:r>
            <a:r>
              <a:rPr lang="cs-CZ" sz="1400"/>
              <a:t>Úřední věstník Evropské unie, L 325/1-2, 12. 12. 2005.</a:t>
            </a:r>
            <a:endParaRPr lang="cs-CZ" sz="1400" i="1"/>
          </a:p>
          <a:p>
            <a:pPr>
              <a:lnSpc>
                <a:spcPct val="80000"/>
              </a:lnSpc>
            </a:pPr>
            <a:r>
              <a:rPr lang="cs-CZ" sz="1400" i="1"/>
              <a:t>Rozhodnutí Rady ze dne 2. listopadu 2004 o zřízení Soudu pro veřejnou službu Evropské unie (2004/752/ES, Euratom). </a:t>
            </a:r>
            <a:r>
              <a:rPr lang="cs-CZ" sz="1400"/>
              <a:t>Úřední věstník Evropské unie, L 333/7-11, 9. 11. 2004.</a:t>
            </a:r>
            <a:endParaRPr lang="cs-CZ" sz="1400" i="1"/>
          </a:p>
          <a:p>
            <a:pPr>
              <a:lnSpc>
                <a:spcPct val="80000"/>
              </a:lnSpc>
            </a:pPr>
            <a:r>
              <a:rPr lang="cs-CZ" sz="1400" i="1"/>
              <a:t>Smlouva o založení Evropského společenství. </a:t>
            </a:r>
            <a:r>
              <a:rPr lang="cs-CZ" sz="1400"/>
              <a:t>Aktualizované znění.</a:t>
            </a:r>
          </a:p>
        </p:txBody>
      </p:sp>
    </p:spTree>
    <p:extLst>
      <p:ext uri="{BB962C8B-B14F-4D97-AF65-F5344CB8AC3E}">
        <p14:creationId xmlns:p14="http://schemas.microsoft.com/office/powerpoint/2010/main" val="271674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curia.europa.eu/jcms/upload/docs/image/jpeg/2012-11/1952-1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39"/>
            <a:ext cx="4746903" cy="645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33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curia.europa.eu/jcms/upload/docs/image/jpeg/2012-11/1952-2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ovéPole 4"/>
          <p:cNvSpPr txBox="1">
            <a:spLocks noChangeArrowheads="1"/>
          </p:cNvSpPr>
          <p:nvPr/>
        </p:nvSpPr>
        <p:spPr bwMode="auto">
          <a:xfrm>
            <a:off x="4716463" y="6524625"/>
            <a:ext cx="43195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000">
                <a:latin typeface="Calibri" pitchFamily="34" charset="0"/>
              </a:rPr>
              <a:t>http://curia.europa.eu/jcms/upload/docs/image/jpeg/2012-11/1952-2high.jpg</a:t>
            </a:r>
          </a:p>
        </p:txBody>
      </p:sp>
    </p:spTree>
    <p:extLst>
      <p:ext uri="{BB962C8B-B14F-4D97-AF65-F5344CB8AC3E}">
        <p14:creationId xmlns:p14="http://schemas.microsoft.com/office/powerpoint/2010/main" val="34968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5986462" cy="1143000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Soudní dvůr</a:t>
            </a:r>
          </a:p>
        </p:txBody>
      </p:sp>
      <p:pic>
        <p:nvPicPr>
          <p:cNvPr id="40969" name="Picture 9" descr="eu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2941638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0" name="Picture 10" descr="EC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700213"/>
            <a:ext cx="332740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2" name="Picture 12" descr="_750135_court3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437063"/>
            <a:ext cx="3289300" cy="197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4" name="Picture 14" descr="http://www.e-architect.co.uk/luxembourg/jpgs/court_justice_european_community_dp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65625"/>
            <a:ext cx="5472113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7" name="Picture 17" descr="File:European Court of Justice in LUxembourg Towers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2613025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06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Vývoj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Soud ESUO </a:t>
            </a:r>
          </a:p>
          <a:p>
            <a:r>
              <a:rPr lang="cs-CZ" dirty="0"/>
              <a:t>SD dle SEHS a SEURATOM</a:t>
            </a:r>
          </a:p>
          <a:p>
            <a:r>
              <a:rPr lang="cs-CZ" dirty="0"/>
              <a:t>Změny v JEA a SEU a Amsterdamu </a:t>
            </a:r>
          </a:p>
          <a:p>
            <a:r>
              <a:rPr lang="cs-CZ" dirty="0"/>
              <a:t>Reforma Nice (přesun pravomocí na SPI, umožnění vzniku speciálních tribunálů)</a:t>
            </a:r>
          </a:p>
          <a:p>
            <a:r>
              <a:rPr lang="cs-CZ" dirty="0"/>
              <a:t>Rok 2004</a:t>
            </a:r>
          </a:p>
          <a:p>
            <a:r>
              <a:rPr lang="cs-CZ" dirty="0" smtClean="0"/>
              <a:t>Lisabon</a:t>
            </a:r>
            <a:endParaRPr lang="cs-CZ" dirty="0"/>
          </a:p>
          <a:p>
            <a:r>
              <a:rPr lang="cs-CZ" dirty="0" smtClean="0"/>
              <a:t>Post-Lisabon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2498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613</Words>
  <Application>Microsoft Office PowerPoint</Application>
  <PresentationFormat>Předvádění na obrazovce (4:3)</PresentationFormat>
  <Paragraphs>154</Paragraphs>
  <Slides>55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55</vt:i4>
      </vt:variant>
    </vt:vector>
  </HeadingPairs>
  <TitlesOfParts>
    <vt:vector size="60" baseType="lpstr">
      <vt:lpstr>Arial</vt:lpstr>
      <vt:lpstr>Calibri</vt:lpstr>
      <vt:lpstr>Wingdings</vt:lpstr>
      <vt:lpstr>Motiv systému Office</vt:lpstr>
      <vt:lpstr>Výchozí návrh</vt:lpstr>
      <vt:lpstr>Prezentace aplikace PowerPoint</vt:lpstr>
      <vt:lpstr>EVS 141 Klíčové rozsudky SD EU  Soudní dvůr EU</vt:lpstr>
      <vt:lpstr>Evropské právo</vt:lpstr>
      <vt:lpstr>Příklad – Lisabonská smlouva</vt:lpstr>
      <vt:lpstr>Klasifikace EP</vt:lpstr>
      <vt:lpstr>Prezentace aplikace PowerPoint</vt:lpstr>
      <vt:lpstr>Prezentace aplikace PowerPoint</vt:lpstr>
      <vt:lpstr>Soudní dvůr</vt:lpstr>
      <vt:lpstr>Vývoj</vt:lpstr>
      <vt:lpstr>Terminologie</vt:lpstr>
      <vt:lpstr>Struktura SD</vt:lpstr>
      <vt:lpstr>Hlavní náplň činnosti SD</vt:lpstr>
      <vt:lpstr>Annual Report 2016 – CJ</vt:lpstr>
      <vt:lpstr>Annual Report 2016 – General Court</vt:lpstr>
      <vt:lpstr>Annual Report 2016 – CST</vt:lpstr>
      <vt:lpstr>CJ (Annual Report 2016)</vt:lpstr>
      <vt:lpstr>Prezentace aplikace PowerPoint</vt:lpstr>
      <vt:lpstr>Prezentace aplikace PowerPoint</vt:lpstr>
      <vt:lpstr>Prezentace aplikace PowerPoint</vt:lpstr>
      <vt:lpstr>Prezentace aplikace PowerPoint</vt:lpstr>
      <vt:lpstr>General Court (Annual Report 2016)</vt:lpstr>
      <vt:lpstr>Prezentace aplikace PowerPoint</vt:lpstr>
      <vt:lpstr>Prezentace aplikace PowerPoint</vt:lpstr>
      <vt:lpstr>Prezentace aplikace PowerPoint</vt:lpstr>
      <vt:lpstr>Prezentace aplikace PowerPoint</vt:lpstr>
      <vt:lpstr>CST (Annual Report 2016)</vt:lpstr>
      <vt:lpstr>Prezentace aplikace PowerPoint</vt:lpstr>
      <vt:lpstr>Prezentace aplikace PowerPoint</vt:lpstr>
      <vt:lpstr>Prezentace aplikace PowerPoint</vt:lpstr>
      <vt:lpstr>Prezentace aplikace PowerPoint</vt:lpstr>
      <vt:lpstr>Transposition of EU directives</vt:lpstr>
      <vt:lpstr>Prezentace aplikace PowerPoint</vt:lpstr>
      <vt:lpstr>Prezentace aplikace PowerPoint</vt:lpstr>
      <vt:lpstr>Prezentace aplikace PowerPoint</vt:lpstr>
      <vt:lpstr>Prezentace aplikace PowerPoint</vt:lpstr>
      <vt:lpstr>Dodržování práva 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Jaký vliv mají státy na SD?</vt:lpstr>
      <vt:lpstr>Soudcové a soudkyně</vt:lpstr>
      <vt:lpstr>Význam SD</vt:lpstr>
      <vt:lpstr>Význam SD </vt:lpstr>
      <vt:lpstr>Teorie politické moci SD</vt:lpstr>
      <vt:lpstr>Kritika SD</vt:lpstr>
      <vt:lpstr>Zastánci SD</vt:lpstr>
      <vt:lpstr>Precedenční systém?</vt:lpstr>
      <vt:lpstr>Porušení práva EU </vt:lpstr>
      <vt:lpstr>Organizace Soudu</vt:lpstr>
      <vt:lpstr>Literatura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EVS 134 Klíčové rozsudky SD EU  Soudní dvůr EU</dc:title>
  <dc:creator>Hubert Smekal</dc:creator>
  <cp:lastModifiedBy>Hubert Smekal</cp:lastModifiedBy>
  <cp:revision>19</cp:revision>
  <dcterms:created xsi:type="dcterms:W3CDTF">2013-02-25T09:17:38Z</dcterms:created>
  <dcterms:modified xsi:type="dcterms:W3CDTF">2018-02-19T08:18:06Z</dcterms:modified>
</cp:coreProperties>
</file>