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59" r:id="rId4"/>
    <p:sldId id="261" r:id="rId5"/>
    <p:sldId id="292" r:id="rId6"/>
    <p:sldId id="293" r:id="rId7"/>
    <p:sldId id="266" r:id="rId8"/>
    <p:sldId id="267" r:id="rId9"/>
    <p:sldId id="291" r:id="rId10"/>
    <p:sldId id="268" r:id="rId11"/>
    <p:sldId id="269" r:id="rId12"/>
    <p:sldId id="290" r:id="rId13"/>
    <p:sldId id="270" r:id="rId14"/>
    <p:sldId id="265" r:id="rId15"/>
    <p:sldId id="287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8E760-94C7-4148-972B-F58D285E8EF5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8BDB6-51E7-475B-B451-E44682FC82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3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9B6E-63BA-4E8A-9ABE-92585525E0EC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4BAAC-B085-4525-8680-594E8F82D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00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FBFEF-9FD9-4E01-A9BA-16C016A7FE6E}" type="slidenum">
              <a:rPr lang="cs-CZ"/>
              <a:pPr/>
              <a:t>1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96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7E134-76B5-4AB4-9C3D-DA27B8728206}" type="slidenum">
              <a:rPr lang="cs-CZ"/>
              <a:pPr/>
              <a:t>14</a:t>
            </a:fld>
            <a:endParaRPr 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3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231EF-332B-4267-94E7-C1BDD5909D84}" type="slidenum">
              <a:rPr lang="cs-CZ"/>
              <a:pPr/>
              <a:t>16</a:t>
            </a:fld>
            <a:endParaRPr lang="cs-CZ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712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AB84F-3096-4D8F-965B-92D18AF115A0}" type="slidenum">
              <a:rPr lang="cs-CZ"/>
              <a:pPr/>
              <a:t>17</a:t>
            </a:fld>
            <a:endParaRPr lang="cs-CZ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015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A7F0AC-2805-4A35-BE23-F45C10343AB8}" type="slidenum">
              <a:rPr lang="cs-CZ"/>
              <a:pPr/>
              <a:t>18</a:t>
            </a:fld>
            <a:endParaRPr lang="cs-CZ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5D0B84-1F4B-4393-9774-5BDC40168292}" type="slidenum">
              <a:rPr lang="cs-CZ"/>
              <a:pPr/>
              <a:t>19</a:t>
            </a:fld>
            <a:endParaRPr lang="cs-CZ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847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C8E088-64F8-4282-B619-0E590FF69597}" type="slidenum">
              <a:rPr lang="cs-CZ"/>
              <a:pPr/>
              <a:t>20</a:t>
            </a:fld>
            <a:endParaRPr lang="cs-CZ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573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71C34-7B00-4C5E-BE5E-A3A5FA1B857A}" type="slidenum">
              <a:rPr lang="cs-CZ"/>
              <a:pPr/>
              <a:t>21</a:t>
            </a:fld>
            <a:endParaRPr lang="cs-CZ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623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83EF0-D921-4B75-98C2-0CEB074B84A4}" type="slidenum">
              <a:rPr lang="cs-CZ"/>
              <a:pPr/>
              <a:t>22</a:t>
            </a:fld>
            <a:endParaRPr lang="cs-CZ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710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A7DA98-3ED3-470E-9687-2DB86CCDCC1F}" type="slidenum">
              <a:rPr lang="cs-CZ"/>
              <a:pPr/>
              <a:t>23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7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CAD85B-9FF3-497B-AE21-3B8C968C2DA8}" type="slidenum">
              <a:rPr lang="cs-CZ"/>
              <a:pPr/>
              <a:t>24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08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D2461-EF62-4B44-B6CB-D3AB36630D3E}" type="slidenum">
              <a:rPr lang="cs-CZ"/>
              <a:pPr/>
              <a:t>2</a:t>
            </a:fld>
            <a:endParaRPr lang="cs-CZ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393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81250-259E-41AF-9C9B-B6CF13F7B7CE}" type="slidenum">
              <a:rPr lang="cs-CZ"/>
              <a:pPr/>
              <a:t>25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093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2B967-8783-40F5-8A43-AEB81532AFCE}" type="slidenum">
              <a:rPr lang="cs-CZ"/>
              <a:pPr/>
              <a:t>26</a:t>
            </a:fld>
            <a:endParaRPr 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249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9CC28-CDD7-4412-B755-3FC2927B134D}" type="slidenum">
              <a:rPr lang="cs-CZ"/>
              <a:pPr/>
              <a:t>27</a:t>
            </a:fld>
            <a:endParaRPr lang="cs-CZ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96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ED3EE-63E8-4BBA-87D0-E963636BDB5B}" type="slidenum">
              <a:rPr lang="cs-CZ"/>
              <a:pPr/>
              <a:t>3</a:t>
            </a:fld>
            <a:endParaRPr lang="cs-CZ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2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27F5D-E2D9-4D21-9BDA-A3B869310D81}" type="slidenum">
              <a:rPr lang="cs-CZ"/>
              <a:pPr/>
              <a:t>4</a:t>
            </a:fld>
            <a:endParaRPr lang="cs-CZ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56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53D73-6128-4D02-9A1E-AFFDF2050400}" type="slidenum">
              <a:rPr lang="cs-CZ"/>
              <a:pPr/>
              <a:t>7</a:t>
            </a:fld>
            <a:endParaRPr lang="cs-CZ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540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90E73-D9D3-4066-99C9-822BC40C0F2E}" type="slidenum">
              <a:rPr lang="cs-CZ"/>
              <a:pPr/>
              <a:t>8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40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FF9AF-9B20-4B9C-A8D6-58BDB84E493C}" type="slidenum">
              <a:rPr lang="cs-CZ"/>
              <a:pPr/>
              <a:t>10</a:t>
            </a:fld>
            <a:endParaRPr lang="cs-CZ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62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EA23F4-AF1A-47D0-82B4-FD657E334BFA}" type="slidenum">
              <a:rPr lang="cs-CZ"/>
              <a:pPr/>
              <a:t>11</a:t>
            </a:fld>
            <a:endParaRPr 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638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27BA35-3265-484E-8C84-E8343E6E8589}" type="slidenum">
              <a:rPr lang="cs-CZ"/>
              <a:pPr/>
              <a:t>13</a:t>
            </a:fld>
            <a:endParaRPr lang="cs-CZ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11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37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09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4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20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03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00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86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44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2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25DF-ACEE-44E2-926E-829C8894B323}" type="datetimeFigureOut">
              <a:rPr lang="cs-CZ" smtClean="0"/>
              <a:t>05.03.2018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647B-9643-4192-952A-A826041B6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0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uria.europa.eu/jcms/upload/docs/application/pdf/2016-08/rapport_annuel_2015_activite_judiciaire_en_web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1371600"/>
          </a:xfrm>
        </p:spPr>
        <p:txBody>
          <a:bodyPr/>
          <a:lstStyle/>
          <a:p>
            <a:r>
              <a:rPr lang="cs-CZ" sz="6000" b="1" dirty="0">
                <a:solidFill>
                  <a:schemeClr val="accent1"/>
                </a:solidFill>
              </a:rPr>
              <a:t>Prejudiciální řízení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SDEU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5. března 2018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Hubert Smekal</a:t>
            </a:r>
          </a:p>
        </p:txBody>
      </p:sp>
    </p:spTree>
    <p:extLst>
      <p:ext uri="{BB962C8B-B14F-4D97-AF65-F5344CB8AC3E}">
        <p14:creationId xmlns:p14="http://schemas.microsoft.com/office/powerpoint/2010/main" val="16762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Možnosti pro jednotlivce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8229600" cy="2333625"/>
          </a:xfrm>
        </p:spPr>
        <p:txBody>
          <a:bodyPr/>
          <a:lstStyle/>
          <a:p>
            <a:r>
              <a:rPr lang="cs-CZ" dirty="0" smtClean="0"/>
              <a:t>Napadnout </a:t>
            </a:r>
            <a:r>
              <a:rPr lang="cs-CZ" dirty="0"/>
              <a:t>platnost komunitárního aktu</a:t>
            </a:r>
          </a:p>
          <a:p>
            <a:r>
              <a:rPr lang="cs-CZ" dirty="0" smtClean="0"/>
              <a:t>Napadnout </a:t>
            </a:r>
            <a:r>
              <a:rPr lang="cs-CZ" dirty="0"/>
              <a:t>vnitrostátní akt pro nesoulad s komunitárním právem </a:t>
            </a:r>
          </a:p>
        </p:txBody>
      </p:sp>
    </p:spTree>
    <p:extLst>
      <p:ext uri="{BB962C8B-B14F-4D97-AF65-F5344CB8AC3E}">
        <p14:creationId xmlns:p14="http://schemas.microsoft.com/office/powerpoint/2010/main" val="21927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Institucionální záležitosti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773487"/>
          </a:xfrm>
        </p:spPr>
        <p:txBody>
          <a:bodyPr/>
          <a:lstStyle/>
          <a:p>
            <a:r>
              <a:rPr lang="cs-CZ" dirty="0"/>
              <a:t>Kdo projednává předběžné otázky (</a:t>
            </a:r>
            <a:r>
              <a:rPr lang="cs-CZ" b="1" dirty="0"/>
              <a:t>SD</a:t>
            </a:r>
            <a:r>
              <a:rPr lang="cs-CZ" dirty="0"/>
              <a:t>, </a:t>
            </a:r>
            <a:r>
              <a:rPr lang="cs-CZ" dirty="0" err="1" smtClean="0"/>
              <a:t>Trib</a:t>
            </a:r>
            <a:r>
              <a:rPr lang="cs-CZ" dirty="0" smtClean="0"/>
              <a:t>.)</a:t>
            </a:r>
            <a:endParaRPr lang="cs-CZ" dirty="0"/>
          </a:p>
          <a:p>
            <a:r>
              <a:rPr lang="cs-CZ" dirty="0"/>
              <a:t>Vztah SD – národní soudy</a:t>
            </a:r>
          </a:p>
          <a:p>
            <a:pPr lvl="1"/>
            <a:r>
              <a:rPr lang="cs-CZ" dirty="0"/>
              <a:t>Referenční (nikoliv odvolací!)</a:t>
            </a:r>
          </a:p>
          <a:p>
            <a:pPr lvl="1"/>
            <a:r>
              <a:rPr lang="cs-CZ" dirty="0"/>
              <a:t>Původní koncepce: vztah horizontální a bilaterální</a:t>
            </a:r>
          </a:p>
          <a:p>
            <a:pPr lvl="1"/>
            <a:r>
              <a:rPr lang="cs-CZ" dirty="0"/>
              <a:t>Současná koncepce: vztah vertikální a multilaterální</a:t>
            </a:r>
          </a:p>
          <a:p>
            <a:r>
              <a:rPr lang="cs-CZ" dirty="0"/>
              <a:t>Aktivita nižších soudů</a:t>
            </a:r>
          </a:p>
        </p:txBody>
      </p:sp>
    </p:spTree>
    <p:extLst>
      <p:ext uri="{BB962C8B-B14F-4D97-AF65-F5344CB8AC3E}">
        <p14:creationId xmlns:p14="http://schemas.microsoft.com/office/powerpoint/2010/main" val="14213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814" y="1052736"/>
            <a:ext cx="8817825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39544" y="63813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Stone </a:t>
            </a:r>
            <a:r>
              <a:rPr lang="cs-CZ" dirty="0" err="1" smtClean="0"/>
              <a:t>Sweet</a:t>
            </a:r>
            <a:r>
              <a:rPr lang="cs-CZ" dirty="0" smtClean="0"/>
              <a:t> – </a:t>
            </a:r>
            <a:r>
              <a:rPr lang="cs-CZ" dirty="0" err="1" smtClean="0"/>
              <a:t>Brunell</a:t>
            </a:r>
            <a:r>
              <a:rPr lang="cs-CZ" dirty="0"/>
              <a:t> </a:t>
            </a:r>
            <a:r>
              <a:rPr lang="cs-CZ" dirty="0" smtClean="0"/>
              <a:t>(1998) </a:t>
            </a:r>
            <a:r>
              <a:rPr lang="cs-CZ" i="1" dirty="0" smtClean="0"/>
              <a:t>JEPP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773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Důsledky předběžného řízení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413125"/>
          </a:xfrm>
        </p:spPr>
        <p:txBody>
          <a:bodyPr/>
          <a:lstStyle/>
          <a:p>
            <a:pPr marL="609600" indent="-609600"/>
            <a:r>
              <a:rPr lang="cs-CZ" dirty="0"/>
              <a:t>P</a:t>
            </a:r>
            <a:r>
              <a:rPr lang="cs-CZ" dirty="0" smtClean="0"/>
              <a:t>osílení </a:t>
            </a:r>
            <a:r>
              <a:rPr lang="cs-CZ" dirty="0"/>
              <a:t>pravomocí a efektivity regulace na evropské úrovni na úkor pravomocí členských států (přednost, přímý účinek)</a:t>
            </a:r>
          </a:p>
          <a:p>
            <a:pPr marL="609600" indent="-609600"/>
            <a:r>
              <a:rPr lang="cs-CZ" dirty="0" smtClean="0"/>
              <a:t>Na </a:t>
            </a:r>
            <a:r>
              <a:rPr lang="cs-CZ" dirty="0"/>
              <a:t>evropské úrovni posílení soudní moci na úkor moci výkonné a zákonodárné</a:t>
            </a:r>
          </a:p>
          <a:p>
            <a:pPr marL="609600" indent="-609600">
              <a:lnSpc>
                <a:spcPct val="80000"/>
              </a:lnSpc>
            </a:pPr>
            <a:r>
              <a:rPr lang="cs-CZ" dirty="0" smtClean="0"/>
              <a:t>Vnitrostátně</a:t>
            </a:r>
            <a:r>
              <a:rPr lang="cs-CZ" dirty="0"/>
              <a:t>: posílení nižších soudů</a:t>
            </a:r>
          </a:p>
        </p:txBody>
      </p:sp>
    </p:spTree>
    <p:extLst>
      <p:ext uri="{BB962C8B-B14F-4D97-AF65-F5344CB8AC3E}">
        <p14:creationId xmlns:p14="http://schemas.microsoft.com/office/powerpoint/2010/main" val="11479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27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38"/>
            <a:ext cx="9144000" cy="6361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067175" y="6453188"/>
            <a:ext cx="4537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err="1"/>
              <a:t>Carrubba</a:t>
            </a:r>
            <a:r>
              <a:rPr lang="cs-CZ" dirty="0"/>
              <a:t> – </a:t>
            </a:r>
            <a:r>
              <a:rPr lang="cs-CZ" dirty="0" err="1"/>
              <a:t>Murrah</a:t>
            </a:r>
            <a:r>
              <a:rPr lang="cs-CZ" dirty="0"/>
              <a:t> 2005: 402</a:t>
            </a:r>
          </a:p>
        </p:txBody>
      </p:sp>
    </p:spTree>
    <p:extLst>
      <p:ext uri="{BB962C8B-B14F-4D97-AF65-F5344CB8AC3E}">
        <p14:creationId xmlns:p14="http://schemas.microsoft.com/office/powerpoint/2010/main" val="8166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835525" cy="633412"/>
          </a:xfrm>
        </p:spPr>
        <p:txBody>
          <a:bodyPr/>
          <a:lstStyle/>
          <a:p>
            <a:r>
              <a:rPr lang="cs-CZ" sz="1600" dirty="0" smtClean="0"/>
              <a:t>Stone </a:t>
            </a:r>
            <a:r>
              <a:rPr lang="cs-CZ" sz="1600" dirty="0" err="1" smtClean="0"/>
              <a:t>Sweet</a:t>
            </a:r>
            <a:r>
              <a:rPr lang="cs-CZ" sz="1600" dirty="0" smtClean="0"/>
              <a:t> – </a:t>
            </a:r>
            <a:r>
              <a:rPr lang="cs-CZ" sz="1600" dirty="0" err="1" smtClean="0"/>
              <a:t>Brunell</a:t>
            </a:r>
            <a:r>
              <a:rPr lang="cs-CZ" sz="1600" dirty="0" smtClean="0"/>
              <a:t> (1998). </a:t>
            </a:r>
            <a:r>
              <a:rPr lang="cs-CZ" sz="1600" i="1" dirty="0" smtClean="0"/>
              <a:t>APSR</a:t>
            </a:r>
            <a:r>
              <a:rPr lang="cs-CZ" sz="1600" dirty="0" smtClean="0"/>
              <a:t>.</a:t>
            </a: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922338"/>
            <a:ext cx="7993063" cy="5830887"/>
          </a:xfrm>
          <a:noFill/>
        </p:spPr>
      </p:pic>
    </p:spTree>
    <p:extLst>
      <p:ext uri="{BB962C8B-B14F-4D97-AF65-F5344CB8AC3E}">
        <p14:creationId xmlns:p14="http://schemas.microsoft.com/office/powerpoint/2010/main" val="195072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Typy řízení o předběžné otázce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268662"/>
          </a:xfrm>
        </p:spPr>
        <p:txBody>
          <a:bodyPr/>
          <a:lstStyle/>
          <a:p>
            <a:r>
              <a:rPr lang="cs-CZ" sz="3600" b="1" dirty="0"/>
              <a:t>1. pilíř</a:t>
            </a:r>
          </a:p>
          <a:p>
            <a:r>
              <a:rPr lang="cs-CZ" sz="3600" dirty="0"/>
              <a:t>Bývalý </a:t>
            </a:r>
            <a:r>
              <a:rPr lang="cs-CZ" sz="3600" dirty="0" err="1"/>
              <a:t>bývalý</a:t>
            </a:r>
            <a:r>
              <a:rPr lang="cs-CZ" sz="3600" dirty="0"/>
              <a:t> třetí pilíř </a:t>
            </a:r>
          </a:p>
          <a:p>
            <a:r>
              <a:rPr lang="cs-CZ" sz="3600" dirty="0"/>
              <a:t>Bývalý třetí </a:t>
            </a:r>
            <a:r>
              <a:rPr lang="cs-CZ" sz="3600" dirty="0" smtClean="0"/>
              <a:t>pilíř</a:t>
            </a:r>
          </a:p>
          <a:p>
            <a:r>
              <a:rPr lang="cs-CZ" sz="3600" dirty="0" smtClean="0"/>
              <a:t>Naléhavé řízení o předběžné otázce</a:t>
            </a:r>
          </a:p>
        </p:txBody>
      </p:sp>
    </p:spTree>
    <p:extLst>
      <p:ext uri="{BB962C8B-B14F-4D97-AF65-F5344CB8AC3E}">
        <p14:creationId xmlns:p14="http://schemas.microsoft.com/office/powerpoint/2010/main" val="246163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O čem se rozhoduje?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229600" cy="3124200"/>
          </a:xfrm>
        </p:spPr>
        <p:txBody>
          <a:bodyPr/>
          <a:lstStyle/>
          <a:p>
            <a:r>
              <a:rPr lang="cs-CZ" dirty="0"/>
              <a:t>O výkladu smluv</a:t>
            </a:r>
          </a:p>
          <a:p>
            <a:r>
              <a:rPr lang="cs-CZ" dirty="0"/>
              <a:t>O platnosti a výkladu aktů</a:t>
            </a:r>
          </a:p>
        </p:txBody>
      </p:sp>
    </p:spTree>
    <p:extLst>
      <p:ext uri="{BB962C8B-B14F-4D97-AF65-F5344CB8AC3E}">
        <p14:creationId xmlns:p14="http://schemas.microsoft.com/office/powerpoint/2010/main" val="29167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Kdo může klást otázky?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r>
              <a:rPr lang="cs-CZ" sz="2800" b="1" dirty="0" err="1"/>
              <a:t>Vaasenská</a:t>
            </a:r>
            <a:r>
              <a:rPr lang="cs-CZ" sz="2800" b="1" dirty="0"/>
              <a:t> kritéria</a:t>
            </a:r>
          </a:p>
          <a:p>
            <a:pPr lvl="1"/>
            <a:r>
              <a:rPr lang="cs-CZ" sz="2400" dirty="0"/>
              <a:t>Zákonný základ</a:t>
            </a:r>
          </a:p>
          <a:p>
            <a:pPr lvl="1"/>
            <a:r>
              <a:rPr lang="cs-CZ" sz="2400" dirty="0"/>
              <a:t>Nezávislost a nestrannost</a:t>
            </a:r>
          </a:p>
          <a:p>
            <a:pPr lvl="1"/>
            <a:r>
              <a:rPr lang="cs-CZ" sz="2400" dirty="0"/>
              <a:t>Trvalost</a:t>
            </a:r>
          </a:p>
          <a:p>
            <a:pPr lvl="1"/>
            <a:r>
              <a:rPr lang="cs-CZ" sz="2400" dirty="0"/>
              <a:t>Jurisdikce založená zákonem</a:t>
            </a:r>
          </a:p>
          <a:p>
            <a:pPr lvl="1"/>
            <a:r>
              <a:rPr lang="cs-CZ" sz="2400" dirty="0"/>
              <a:t>Řídí se při rozhodování zákonnými předpisy</a:t>
            </a:r>
          </a:p>
          <a:p>
            <a:pPr lvl="1"/>
            <a:r>
              <a:rPr lang="cs-CZ" sz="2400" dirty="0"/>
              <a:t>Sporné řízení</a:t>
            </a:r>
          </a:p>
          <a:p>
            <a:r>
              <a:rPr lang="cs-CZ" sz="2800" dirty="0"/>
              <a:t>246/80 </a:t>
            </a:r>
            <a:r>
              <a:rPr lang="cs-CZ" sz="2800" i="1" dirty="0" err="1"/>
              <a:t>Broekmeulen</a:t>
            </a:r>
            <a:r>
              <a:rPr lang="cs-CZ" sz="2800" dirty="0"/>
              <a:t> – Nizozemec s kvalifikací z Belgie, chtějící vykonávat lékařskou praxi v Nizozemí.</a:t>
            </a:r>
          </a:p>
        </p:txBody>
      </p:sp>
    </p:spTree>
    <p:extLst>
      <p:ext uri="{BB962C8B-B14F-4D97-AF65-F5344CB8AC3E}">
        <p14:creationId xmlns:p14="http://schemas.microsoft.com/office/powerpoint/2010/main" val="421066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Kdo může klást otázky?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ANO</a:t>
            </a:r>
            <a:r>
              <a:rPr lang="cs-CZ" dirty="0"/>
              <a:t>: soudy, disciplinární orgány profesních komor, orgány zdravotních pojišťoven</a:t>
            </a:r>
          </a:p>
          <a:p>
            <a:r>
              <a:rPr lang="cs-CZ" b="1" dirty="0"/>
              <a:t>NE</a:t>
            </a:r>
            <a:r>
              <a:rPr lang="cs-CZ" dirty="0"/>
              <a:t>: soudy, když jednají jako správní orgán (obch. rejstřík, katastr); soukromý rozhodce; jiný mezinárodní soud</a:t>
            </a:r>
          </a:p>
        </p:txBody>
      </p:sp>
    </p:spTree>
    <p:extLst>
      <p:ext uri="{BB962C8B-B14F-4D97-AF65-F5344CB8AC3E}">
        <p14:creationId xmlns:p14="http://schemas.microsoft.com/office/powerpoint/2010/main" val="19467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Řízení o předběžné otázce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Hlavní úkol </a:t>
            </a:r>
            <a:r>
              <a:rPr lang="cs-CZ" dirty="0" smtClean="0"/>
              <a:t>SD</a:t>
            </a:r>
            <a:r>
              <a:rPr lang="cs-CZ" dirty="0"/>
              <a:t>: zajištění dodržování práva při výkladu a provádění smluv </a:t>
            </a:r>
            <a:endParaRPr lang="cs-CZ" dirty="0" smtClean="0"/>
          </a:p>
          <a:p>
            <a:r>
              <a:rPr lang="cs-CZ" dirty="0" smtClean="0"/>
              <a:t>Jedním </a:t>
            </a:r>
            <a:r>
              <a:rPr lang="cs-CZ" dirty="0"/>
              <a:t>z nástrojů: řízení o předběžné otázce</a:t>
            </a:r>
          </a:p>
          <a:p>
            <a:r>
              <a:rPr lang="cs-CZ" dirty="0"/>
              <a:t>Dává soudům členských států </a:t>
            </a:r>
          </a:p>
          <a:p>
            <a:pPr lvl="1"/>
            <a:r>
              <a:rPr lang="cs-CZ" dirty="0"/>
              <a:t>závazné vodítko pro výklad a aplikaci norem práva Společenství v konkrétní věci </a:t>
            </a:r>
          </a:p>
          <a:p>
            <a:pPr lvl="1"/>
            <a:r>
              <a:rPr lang="cs-CZ" dirty="0"/>
              <a:t>nezávazné vodítko pro další budoucí stejné nebo podobné </a:t>
            </a:r>
            <a:r>
              <a:rPr lang="cs-CZ" dirty="0" smtClean="0"/>
              <a:t>případy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17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Povinnost obrátit se na Soud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Srovnání odstavce 2 a 3 čl. 267</a:t>
            </a:r>
          </a:p>
          <a:p>
            <a:pPr>
              <a:lnSpc>
                <a:spcPct val="90000"/>
              </a:lnSpc>
            </a:pPr>
            <a:r>
              <a:rPr lang="cs-CZ" dirty="0"/>
              <a:t>Případ </a:t>
            </a:r>
            <a:r>
              <a:rPr lang="cs-CZ" i="1" dirty="0" err="1"/>
              <a:t>Peterbroeck</a:t>
            </a:r>
            <a:r>
              <a:rPr lang="cs-CZ" i="1" dirty="0"/>
              <a:t> – </a:t>
            </a:r>
            <a:r>
              <a:rPr lang="cs-CZ" dirty="0"/>
              <a:t>ECJ: národní procesní pravidlo, které brání národnímu soudu vznést dle svého uvážení dotaz, týkající se kompatibility národního a evropského práva, odporuje komunitárnímu právu.</a:t>
            </a:r>
          </a:p>
          <a:p>
            <a:pPr>
              <a:lnSpc>
                <a:spcPct val="90000"/>
              </a:lnSpc>
            </a:pPr>
            <a:r>
              <a:rPr lang="cs-CZ" dirty="0"/>
              <a:t>Teorie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Abstrakční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Konkrétní</a:t>
            </a:r>
          </a:p>
        </p:txBody>
      </p:sp>
    </p:spTree>
    <p:extLst>
      <p:ext uri="{BB962C8B-B14F-4D97-AF65-F5344CB8AC3E}">
        <p14:creationId xmlns:p14="http://schemas.microsoft.com/office/powerpoint/2010/main" val="36139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Kdy není soud povinen se tázat?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>
                <a:solidFill>
                  <a:schemeClr val="accent1"/>
                </a:solidFill>
              </a:rPr>
              <a:t>Viz případ CILFIT</a:t>
            </a:r>
          </a:p>
          <a:p>
            <a:r>
              <a:rPr lang="cs-CZ" dirty="0"/>
              <a:t>Historie</a:t>
            </a:r>
          </a:p>
          <a:p>
            <a:pPr lvl="1"/>
            <a:r>
              <a:rPr lang="cs-CZ" dirty="0"/>
              <a:t>Shovívavost</a:t>
            </a:r>
          </a:p>
          <a:p>
            <a:pPr lvl="1"/>
            <a:r>
              <a:rPr lang="cs-CZ" dirty="0"/>
              <a:t>Kontrola vhodnosti</a:t>
            </a:r>
          </a:p>
          <a:p>
            <a:r>
              <a:rPr lang="cs-CZ" b="1" dirty="0"/>
              <a:t>Doktrína </a:t>
            </a:r>
            <a:r>
              <a:rPr lang="cs-CZ" b="1" dirty="0" err="1"/>
              <a:t>acte</a:t>
            </a:r>
            <a:r>
              <a:rPr lang="cs-CZ" b="1" dirty="0"/>
              <a:t> </a:t>
            </a:r>
            <a:r>
              <a:rPr lang="cs-CZ" b="1" dirty="0" err="1"/>
              <a:t>éclairé</a:t>
            </a:r>
            <a:r>
              <a:rPr lang="cs-CZ" b="1" dirty="0"/>
              <a:t> </a:t>
            </a:r>
          </a:p>
          <a:p>
            <a:r>
              <a:rPr lang="cs-CZ" b="1" dirty="0"/>
              <a:t>Doktrína </a:t>
            </a:r>
            <a:r>
              <a:rPr lang="cs-CZ" b="1" dirty="0" err="1"/>
              <a:t>acte</a:t>
            </a:r>
            <a:r>
              <a:rPr lang="cs-CZ" b="1" dirty="0"/>
              <a:t> </a:t>
            </a:r>
            <a:r>
              <a:rPr lang="cs-CZ" b="1" dirty="0" err="1"/>
              <a:t>clair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86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Kdy SD odmítne dotaz?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197225"/>
          </a:xfrm>
        </p:spPr>
        <p:txBody>
          <a:bodyPr/>
          <a:lstStyle/>
          <a:p>
            <a:r>
              <a:rPr lang="cs-CZ" dirty="0"/>
              <a:t>Hypotetický charakter dotazu </a:t>
            </a:r>
          </a:p>
          <a:p>
            <a:r>
              <a:rPr lang="cs-CZ" dirty="0"/>
              <a:t>Vznesené dotazy nejsou relevantní </a:t>
            </a:r>
          </a:p>
          <a:p>
            <a:r>
              <a:rPr lang="cs-CZ" dirty="0"/>
              <a:t>Dotazy nejsou formulovány </a:t>
            </a:r>
            <a:r>
              <a:rPr lang="cs-CZ" dirty="0" smtClean="0"/>
              <a:t>dostatečně jasně </a:t>
            </a:r>
            <a:endParaRPr lang="cs-CZ" dirty="0"/>
          </a:p>
          <a:p>
            <a:r>
              <a:rPr lang="cs-CZ" dirty="0"/>
              <a:t>Fakta nejsou dostatečně jasná, aby </a:t>
            </a:r>
            <a:r>
              <a:rPr lang="cs-CZ" dirty="0" smtClean="0"/>
              <a:t>SD mohl interpretovat relevantní </a:t>
            </a:r>
            <a:r>
              <a:rPr lang="cs-CZ" dirty="0"/>
              <a:t>právní předpisy </a:t>
            </a:r>
          </a:p>
        </p:txBody>
      </p:sp>
    </p:spTree>
    <p:extLst>
      <p:ext uri="{BB962C8B-B14F-4D97-AF65-F5344CB8AC3E}">
        <p14:creationId xmlns:p14="http://schemas.microsoft.com/office/powerpoint/2010/main" val="10496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Interpretace versus aplikace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3773487"/>
          </a:xfrm>
        </p:spPr>
        <p:txBody>
          <a:bodyPr/>
          <a:lstStyle/>
          <a:p>
            <a:r>
              <a:rPr lang="cs-CZ" dirty="0"/>
              <a:t>SD – interpretace</a:t>
            </a:r>
          </a:p>
          <a:p>
            <a:r>
              <a:rPr lang="cs-CZ" dirty="0"/>
              <a:t>Národní soudy – aplikace</a:t>
            </a:r>
          </a:p>
          <a:p>
            <a:pPr>
              <a:lnSpc>
                <a:spcPct val="300000"/>
              </a:lnSpc>
            </a:pPr>
            <a:r>
              <a:rPr lang="cs-CZ" dirty="0"/>
              <a:t>Detailní dotazy = detailní odpověď</a:t>
            </a:r>
          </a:p>
          <a:p>
            <a:r>
              <a:rPr lang="cs-CZ" dirty="0"/>
              <a:t>Snaha o kontrolu = detailní odpověď</a:t>
            </a:r>
          </a:p>
        </p:txBody>
      </p:sp>
    </p:spTree>
    <p:extLst>
      <p:ext uri="{BB962C8B-B14F-4D97-AF65-F5344CB8AC3E}">
        <p14:creationId xmlns:p14="http://schemas.microsoft.com/office/powerpoint/2010/main" val="428583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Provinění soudů ve vztahu </a:t>
            </a:r>
            <a:r>
              <a:rPr lang="cs-CZ" sz="4000" b="1" dirty="0" smtClean="0">
                <a:solidFill>
                  <a:schemeClr val="accent1"/>
                </a:solidFill>
              </a:rPr>
              <a:t/>
            </a:r>
            <a:br>
              <a:rPr lang="cs-CZ" sz="4000" b="1" dirty="0" smtClean="0">
                <a:solidFill>
                  <a:schemeClr val="accent1"/>
                </a:solidFill>
              </a:rPr>
            </a:br>
            <a:r>
              <a:rPr lang="cs-CZ" sz="4000" b="1" dirty="0" smtClean="0">
                <a:solidFill>
                  <a:schemeClr val="accent1"/>
                </a:solidFill>
              </a:rPr>
              <a:t>k</a:t>
            </a:r>
            <a:r>
              <a:rPr lang="cs-CZ" sz="4000" b="1" dirty="0">
                <a:solidFill>
                  <a:schemeClr val="accent1"/>
                </a:solidFill>
              </a:rPr>
              <a:t> předběžné otázce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sz="2800" dirty="0"/>
              <a:t>S</a:t>
            </a:r>
            <a:r>
              <a:rPr lang="cs-CZ" sz="2800" dirty="0" smtClean="0"/>
              <a:t>oudy </a:t>
            </a:r>
            <a:r>
              <a:rPr lang="cs-CZ" sz="2800" dirty="0"/>
              <a:t>s povinností referovat otázku nepoloží nebo položí nesprávným způsobem</a:t>
            </a:r>
          </a:p>
          <a:p>
            <a:pPr marL="609600" indent="-609600"/>
            <a:r>
              <a:rPr lang="cs-CZ" sz="2800" dirty="0" smtClean="0"/>
              <a:t>Položí </a:t>
            </a:r>
            <a:r>
              <a:rPr lang="cs-CZ" sz="2800" dirty="0"/>
              <a:t>předběžnou otázku, ale nerespektují odpověď ESD</a:t>
            </a:r>
          </a:p>
          <a:p>
            <a:pPr marL="609600" indent="-609600"/>
            <a:r>
              <a:rPr lang="cs-CZ" sz="2800" b="1" dirty="0"/>
              <a:t>Důsledky </a:t>
            </a:r>
            <a:endParaRPr lang="cs-CZ" sz="2800" dirty="0"/>
          </a:p>
          <a:p>
            <a:pPr marL="990600" lvl="1" indent="-533400"/>
            <a:r>
              <a:rPr lang="cs-CZ" sz="2400" dirty="0"/>
              <a:t>ústavní stížnost (nepoložení otázky)</a:t>
            </a:r>
          </a:p>
          <a:p>
            <a:pPr marL="990600" lvl="1" indent="-533400"/>
            <a:r>
              <a:rPr lang="cs-CZ" sz="2400" dirty="0"/>
              <a:t>Komise žaluje členský stát pro porušení povinnosti (čl. 258)</a:t>
            </a:r>
          </a:p>
          <a:p>
            <a:pPr marL="990600" lvl="1" indent="-533400"/>
            <a:r>
              <a:rPr lang="cs-CZ" sz="2400" dirty="0"/>
              <a:t>Žaloba na náhradu škody proti členskému státu – státy nesou odpovědnost za chyby svých soudů</a:t>
            </a:r>
          </a:p>
        </p:txBody>
      </p:sp>
    </p:spTree>
    <p:extLst>
      <p:ext uri="{BB962C8B-B14F-4D97-AF65-F5344CB8AC3E}">
        <p14:creationId xmlns:p14="http://schemas.microsoft.com/office/powerpoint/2010/main" val="2586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accent1"/>
                </a:solidFill>
              </a:rPr>
              <a:t>Reforma prejudiciálního řízení - návrhy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916363"/>
          </a:xfrm>
        </p:spPr>
        <p:txBody>
          <a:bodyPr>
            <a:normAutofit/>
          </a:bodyPr>
          <a:lstStyle/>
          <a:p>
            <a:r>
              <a:rPr lang="cs-CZ" sz="2800" dirty="0"/>
              <a:t>Dotazy pouze od soudů, od nichž není odvolání</a:t>
            </a:r>
          </a:p>
          <a:p>
            <a:r>
              <a:rPr lang="cs-CZ" sz="2800" dirty="0"/>
              <a:t>Filtrační mechanismus</a:t>
            </a:r>
          </a:p>
          <a:p>
            <a:r>
              <a:rPr lang="cs-CZ" sz="2800" dirty="0"/>
              <a:t>Národní soud navrhne odpověď</a:t>
            </a:r>
          </a:p>
          <a:p>
            <a:r>
              <a:rPr lang="cs-CZ" sz="2800" dirty="0"/>
              <a:t>Krok k apelačnímu systému</a:t>
            </a:r>
          </a:p>
          <a:p>
            <a:r>
              <a:rPr lang="cs-CZ" sz="2800" dirty="0"/>
              <a:t>Vytvoření decentralizovaných soudních orgánů</a:t>
            </a:r>
          </a:p>
          <a:p>
            <a:r>
              <a:rPr lang="cs-CZ" sz="2800" dirty="0"/>
              <a:t>Větší zapojení </a:t>
            </a:r>
            <a:r>
              <a:rPr lang="cs-CZ" sz="2800" dirty="0" smtClean="0"/>
              <a:t>Tribunálu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33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CRAIG Paul, De BÚRCA </a:t>
            </a:r>
            <a:r>
              <a:rPr lang="cs-CZ" sz="1800" dirty="0" err="1"/>
              <a:t>Gráinne</a:t>
            </a:r>
            <a:r>
              <a:rPr lang="cs-CZ" sz="1800" dirty="0"/>
              <a:t>. </a:t>
            </a:r>
            <a:r>
              <a:rPr lang="cs-CZ" sz="1800" i="1" dirty="0"/>
              <a:t>„EU </a:t>
            </a:r>
            <a:r>
              <a:rPr lang="cs-CZ" sz="1800" i="1" dirty="0" err="1"/>
              <a:t>Law</a:t>
            </a:r>
            <a:r>
              <a:rPr lang="cs-CZ" sz="1800" i="1" dirty="0"/>
              <a:t>: Text, </a:t>
            </a:r>
            <a:r>
              <a:rPr lang="cs-CZ" sz="1800" i="1" dirty="0" err="1"/>
              <a:t>Cases</a:t>
            </a:r>
            <a:r>
              <a:rPr lang="cs-CZ" sz="1800" i="1" dirty="0"/>
              <a:t> And </a:t>
            </a:r>
            <a:r>
              <a:rPr lang="cs-CZ" sz="1800" i="1" dirty="0" err="1"/>
              <a:t>Materials</a:t>
            </a:r>
            <a:r>
              <a:rPr lang="cs-CZ" sz="1800" i="1" dirty="0"/>
              <a:t>“</a:t>
            </a:r>
            <a:r>
              <a:rPr lang="cs-CZ" sz="1800" dirty="0"/>
              <a:t>. 3rd </a:t>
            </a:r>
            <a:r>
              <a:rPr lang="cs-CZ" sz="1800" dirty="0" err="1"/>
              <a:t>ed</a:t>
            </a:r>
            <a:r>
              <a:rPr lang="cs-CZ" sz="1800" dirty="0"/>
              <a:t>., Oxford: Oxford University Press, 2003, pp. 432-481.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DAVIES, </a:t>
            </a:r>
            <a:r>
              <a:rPr lang="cs-CZ" sz="1800" dirty="0" err="1"/>
              <a:t>Gareth</a:t>
            </a:r>
            <a:r>
              <a:rPr lang="cs-CZ" sz="1800" dirty="0"/>
              <a:t>.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Division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Powers</a:t>
            </a:r>
            <a:r>
              <a:rPr lang="cs-CZ" sz="1800" i="1" dirty="0"/>
              <a:t> </a:t>
            </a:r>
            <a:r>
              <a:rPr lang="cs-CZ" sz="1800" i="1" dirty="0" err="1"/>
              <a:t>between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err="1"/>
              <a:t>Court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Justice and </a:t>
            </a:r>
            <a:r>
              <a:rPr lang="cs-CZ" sz="1800" i="1" dirty="0" err="1"/>
              <a:t>National</a:t>
            </a:r>
            <a:r>
              <a:rPr lang="cs-CZ" sz="1800" i="1" dirty="0"/>
              <a:t> </a:t>
            </a:r>
            <a:r>
              <a:rPr lang="cs-CZ" sz="1800" i="1" dirty="0" err="1"/>
              <a:t>Courts</a:t>
            </a:r>
            <a:r>
              <a:rPr lang="cs-CZ" sz="1800" i="1" dirty="0"/>
              <a:t>.</a:t>
            </a:r>
            <a:r>
              <a:rPr lang="cs-CZ" sz="1800" dirty="0"/>
              <a:t> </a:t>
            </a:r>
            <a:r>
              <a:rPr lang="cs-CZ" sz="1800" dirty="0" err="1"/>
              <a:t>Constitutionalism</a:t>
            </a:r>
            <a:r>
              <a:rPr lang="cs-CZ" sz="1800" dirty="0"/>
              <a:t> Web-</a:t>
            </a:r>
            <a:r>
              <a:rPr lang="cs-CZ" sz="1800" dirty="0" err="1"/>
              <a:t>Papers</a:t>
            </a:r>
            <a:r>
              <a:rPr lang="cs-CZ" sz="1800" dirty="0"/>
              <a:t>, </a:t>
            </a:r>
            <a:r>
              <a:rPr lang="cs-CZ" sz="1800" dirty="0" err="1"/>
              <a:t>ConWEB</a:t>
            </a:r>
            <a:r>
              <a:rPr lang="cs-CZ" sz="1800" dirty="0"/>
              <a:t> No. 3/2004, http://les1.man.ac.uk/</a:t>
            </a:r>
            <a:r>
              <a:rPr lang="cs-CZ" sz="1800" dirty="0" err="1"/>
              <a:t>conweb</a:t>
            </a:r>
            <a:r>
              <a:rPr lang="cs-CZ" sz="1800" dirty="0"/>
              <a:t>/.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FOLTÝN, Valentin. </a:t>
            </a:r>
            <a:r>
              <a:rPr lang="cs-CZ" sz="1800" i="1" dirty="0"/>
              <a:t>„Uplatnění institutu prejudiciálního řízení v podmínkách právního řádu ČR po vstupu ČR do Evropské unie". </a:t>
            </a:r>
            <a:r>
              <a:rPr lang="cs-CZ" sz="1800" dirty="0"/>
              <a:t>http://www.emp-jurisprudence.com/data/</a:t>
            </a:r>
            <a:r>
              <a:rPr lang="cs-CZ" sz="1800" dirty="0" err="1"/>
              <a:t>emp</a:t>
            </a:r>
            <a:r>
              <a:rPr lang="cs-CZ" sz="1800" dirty="0"/>
              <a:t>/emp5_2003/Foltyn_uplatneni_institutu.html.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NYIKOS, </a:t>
            </a:r>
            <a:r>
              <a:rPr lang="cs-CZ" sz="1800" dirty="0" err="1"/>
              <a:t>Stacy</a:t>
            </a:r>
            <a:r>
              <a:rPr lang="cs-CZ" sz="1800" dirty="0"/>
              <a:t> A. </a:t>
            </a:r>
            <a:r>
              <a:rPr lang="cs-CZ" sz="1800" i="1" dirty="0"/>
              <a:t>„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Preliminary</a:t>
            </a:r>
            <a:r>
              <a:rPr lang="cs-CZ" sz="1800" i="1" dirty="0"/>
              <a:t> Reference </a:t>
            </a:r>
            <a:r>
              <a:rPr lang="cs-CZ" sz="1800" i="1" dirty="0" err="1"/>
              <a:t>Process</a:t>
            </a:r>
            <a:r>
              <a:rPr lang="cs-CZ" sz="1800" i="1" dirty="0"/>
              <a:t>“</a:t>
            </a:r>
            <a:r>
              <a:rPr lang="cs-CZ" sz="1800" dirty="0"/>
              <a:t>. </a:t>
            </a:r>
            <a:r>
              <a:rPr lang="cs-CZ" sz="1800" dirty="0" err="1"/>
              <a:t>European</a:t>
            </a:r>
            <a:r>
              <a:rPr lang="cs-CZ" sz="1800" dirty="0"/>
              <a:t> Union </a:t>
            </a:r>
            <a:r>
              <a:rPr lang="cs-CZ" sz="1800" dirty="0" err="1"/>
              <a:t>Politics</a:t>
            </a:r>
            <a:r>
              <a:rPr lang="cs-CZ" sz="1800" dirty="0"/>
              <a:t>, Vol. 4 (4), 2003, pp. 397-419.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ŠLOSARČÍK, Ivo. 2005. Evropa soudců a Evropa politiků. Vliv ESD na vývoj evropské integrace. </a:t>
            </a:r>
            <a:r>
              <a:rPr lang="cs-CZ" sz="1800" i="1" dirty="0"/>
              <a:t>Mezinárodní vztahy,</a:t>
            </a:r>
            <a:r>
              <a:rPr lang="cs-CZ" sz="1800" dirty="0"/>
              <a:t> č. 1, s. 22-47.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ŠLOSARČÍK, Ivo. </a:t>
            </a:r>
            <a:r>
              <a:rPr lang="cs-CZ" sz="1800" i="1" dirty="0"/>
              <a:t>Evropský soudní dvůr a předběžná otázka podle čl. 234 SES</a:t>
            </a:r>
            <a:r>
              <a:rPr lang="cs-CZ" sz="1800" dirty="0"/>
              <a:t>. www.europeum.org.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TICHÝ, Luboš. </a:t>
            </a:r>
            <a:r>
              <a:rPr lang="cs-CZ" sz="1800" i="1" dirty="0"/>
              <a:t>„Dokumenty ke studiu evropského práva“</a:t>
            </a:r>
            <a:r>
              <a:rPr lang="cs-CZ" sz="1800" dirty="0"/>
              <a:t>. 2. vydání, Praha: Linde, 2002, pp. 353-365.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TÝČ, Vladimír. </a:t>
            </a:r>
            <a:r>
              <a:rPr lang="cs-CZ" sz="1800" i="1" dirty="0"/>
              <a:t>„Základy práva Evropské unie pro ekonomy“</a:t>
            </a:r>
            <a:r>
              <a:rPr lang="cs-CZ" sz="1800" dirty="0"/>
              <a:t>. 3. vydání, Praha: Linde, 2001, pp. 119-128. </a:t>
            </a:r>
          </a:p>
          <a:p>
            <a:pPr>
              <a:lnSpc>
                <a:spcPct val="80000"/>
              </a:lnSpc>
            </a:pPr>
            <a:endParaRPr lang="cs-CZ" sz="18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0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/>
              <a:t>ENCHELMAIER. Stefan. 2003. </a:t>
            </a:r>
            <a:r>
              <a:rPr lang="cs-CZ" sz="2200" dirty="0" err="1"/>
              <a:t>Supremacy</a:t>
            </a:r>
            <a:r>
              <a:rPr lang="cs-CZ" sz="2200" dirty="0"/>
              <a:t> and Direct </a:t>
            </a:r>
            <a:r>
              <a:rPr lang="cs-CZ" sz="2200" dirty="0" err="1"/>
              <a:t>Effect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European</a:t>
            </a:r>
            <a:r>
              <a:rPr lang="cs-CZ" sz="2200" dirty="0"/>
              <a:t> </a:t>
            </a:r>
            <a:r>
              <a:rPr lang="cs-CZ" sz="2200" dirty="0" err="1"/>
              <a:t>Community</a:t>
            </a:r>
            <a:r>
              <a:rPr lang="cs-CZ" sz="2200" dirty="0"/>
              <a:t> </a:t>
            </a:r>
            <a:r>
              <a:rPr lang="cs-CZ" sz="2200" dirty="0" err="1"/>
              <a:t>Law</a:t>
            </a:r>
            <a:r>
              <a:rPr lang="cs-CZ" sz="2200" dirty="0"/>
              <a:t> </a:t>
            </a:r>
            <a:r>
              <a:rPr lang="cs-CZ" sz="2200" dirty="0" err="1"/>
              <a:t>Reconsidered</a:t>
            </a:r>
            <a:r>
              <a:rPr lang="cs-CZ" sz="2200" dirty="0"/>
              <a:t>,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Use and Abuse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Political</a:t>
            </a:r>
            <a:r>
              <a:rPr lang="cs-CZ" sz="2200" dirty="0"/>
              <a:t> Science </a:t>
            </a:r>
            <a:r>
              <a:rPr lang="cs-CZ" sz="2200" dirty="0" err="1"/>
              <a:t>for</a:t>
            </a:r>
            <a:r>
              <a:rPr lang="cs-CZ" sz="2200" dirty="0"/>
              <a:t> Jurisprudence. </a:t>
            </a:r>
            <a:r>
              <a:rPr lang="cs-CZ" sz="2200" i="1" dirty="0"/>
              <a:t>Oxford </a:t>
            </a:r>
            <a:r>
              <a:rPr lang="cs-CZ" sz="2200" i="1" dirty="0" err="1"/>
              <a:t>Journal</a:t>
            </a:r>
            <a:r>
              <a:rPr lang="cs-CZ" sz="2200" i="1" dirty="0"/>
              <a:t> </a:t>
            </a:r>
            <a:r>
              <a:rPr lang="cs-CZ" sz="2200" i="1" dirty="0" err="1"/>
              <a:t>of</a:t>
            </a:r>
            <a:r>
              <a:rPr lang="cs-CZ" sz="2200" i="1" dirty="0"/>
              <a:t> </a:t>
            </a:r>
            <a:r>
              <a:rPr lang="cs-CZ" sz="2200" i="1" dirty="0" err="1"/>
              <a:t>Legal</a:t>
            </a:r>
            <a:r>
              <a:rPr lang="cs-CZ" sz="2200" i="1" dirty="0"/>
              <a:t> </a:t>
            </a:r>
            <a:r>
              <a:rPr lang="cs-CZ" sz="2200" i="1" dirty="0" err="1"/>
              <a:t>Studies</a:t>
            </a:r>
            <a:r>
              <a:rPr lang="cs-CZ" sz="2200" dirty="0"/>
              <a:t>, Vol. 23, No. 2, pp. 281-299.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HAKENBERG, </a:t>
            </a:r>
            <a:r>
              <a:rPr lang="cs-CZ" sz="2200" dirty="0" err="1"/>
              <a:t>Waltraud</a:t>
            </a:r>
            <a:r>
              <a:rPr lang="cs-CZ" sz="2200" dirty="0"/>
              <a:t>. 2005. </a:t>
            </a:r>
            <a:r>
              <a:rPr lang="cs-CZ" sz="2200" i="1" dirty="0"/>
              <a:t>Základy evropského práva.</a:t>
            </a:r>
            <a:r>
              <a:rPr lang="cs-CZ" sz="2200" dirty="0"/>
              <a:t> 2. aktualizované vydání, Praha: CH BECK, s. 75-85.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PÍTROVÁ, Lenka – POMAHAČ, Richard. 2000, 2001, 2005, 2006. </a:t>
            </a:r>
            <a:r>
              <a:rPr lang="cs-CZ" sz="2200" i="1" dirty="0"/>
              <a:t>Průvodce judikaturou ESD – I. až IV. díl</a:t>
            </a:r>
            <a:r>
              <a:rPr lang="cs-CZ" sz="2200" dirty="0"/>
              <a:t>. Praha: Linde.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SVOBODA, Pavel. 2004. </a:t>
            </a:r>
            <a:r>
              <a:rPr lang="cs-CZ" sz="2200" i="1" dirty="0"/>
              <a:t>Úvod do evropského práva. </a:t>
            </a:r>
            <a:r>
              <a:rPr lang="cs-CZ" sz="2200" dirty="0"/>
              <a:t>Praha: CH BECK.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TICHÝ, Luboš. 2002. </a:t>
            </a:r>
            <a:r>
              <a:rPr lang="cs-CZ" sz="2200" i="1" dirty="0"/>
              <a:t>Dokumenty ke studiu práva ES</a:t>
            </a:r>
            <a:r>
              <a:rPr lang="cs-CZ" sz="2200" dirty="0"/>
              <a:t>. Praha: Linde.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TICHÝ, Luboš. 2006. Evropské právo. 3. vydání, Praha: CH BECK.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TOVEY, </a:t>
            </a:r>
            <a:r>
              <a:rPr lang="cs-CZ" sz="2200" dirty="0" err="1"/>
              <a:t>Gwyn</a:t>
            </a:r>
            <a:r>
              <a:rPr lang="cs-CZ" sz="2200" dirty="0"/>
              <a:t>. </a:t>
            </a:r>
            <a:r>
              <a:rPr lang="cs-CZ" sz="2400" i="1" dirty="0"/>
              <a:t>General </a:t>
            </a:r>
            <a:r>
              <a:rPr lang="cs-CZ" sz="2400" i="1" dirty="0" err="1"/>
              <a:t>Principles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EC </a:t>
            </a:r>
            <a:r>
              <a:rPr lang="cs-CZ" sz="2400" i="1" dirty="0" err="1"/>
              <a:t>Law</a:t>
            </a:r>
            <a:r>
              <a:rPr lang="cs-CZ" sz="2400" i="1" dirty="0"/>
              <a:t>.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TÝČ, Vladimír. 2006. </a:t>
            </a:r>
            <a:r>
              <a:rPr lang="cs-CZ" sz="2200" i="1" dirty="0"/>
              <a:t>Základy práva Evropské unie pro ekonomy</a:t>
            </a:r>
            <a:r>
              <a:rPr lang="cs-CZ" sz="2200" dirty="0"/>
              <a:t>. 5. vydání, Praha: Linde.</a:t>
            </a:r>
          </a:p>
        </p:txBody>
      </p:sp>
    </p:spTree>
    <p:extLst>
      <p:ext uri="{BB962C8B-B14F-4D97-AF65-F5344CB8AC3E}">
        <p14:creationId xmlns:p14="http://schemas.microsoft.com/office/powerpoint/2010/main" val="235599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accent1"/>
                </a:solidFill>
              </a:rPr>
              <a:t>Význam řízení o předběžné otázce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413125"/>
          </a:xfrm>
        </p:spPr>
        <p:txBody>
          <a:bodyPr>
            <a:normAutofit lnSpcReduction="10000"/>
          </a:bodyPr>
          <a:lstStyle/>
          <a:p>
            <a:r>
              <a:rPr lang="cs-CZ" sz="3400" dirty="0"/>
              <a:t>Klíčové postavení ve vývoji evropského práva</a:t>
            </a:r>
          </a:p>
          <a:p>
            <a:r>
              <a:rPr lang="cs-CZ" sz="3400" dirty="0"/>
              <a:t>Díky němu se vyvinuly:</a:t>
            </a:r>
          </a:p>
          <a:p>
            <a:pPr lvl="1"/>
            <a:r>
              <a:rPr lang="cs-CZ" sz="3200" dirty="0"/>
              <a:t>zásada aplikační přednosti </a:t>
            </a:r>
          </a:p>
          <a:p>
            <a:pPr lvl="1"/>
            <a:r>
              <a:rPr lang="cs-CZ" sz="3200" dirty="0"/>
              <a:t>zásada přímého účinku</a:t>
            </a:r>
          </a:p>
          <a:p>
            <a:pPr lvl="1"/>
            <a:r>
              <a:rPr lang="cs-CZ" sz="3200" dirty="0"/>
              <a:t>zásadní pro vnitřní trh, lidská práva</a:t>
            </a:r>
          </a:p>
        </p:txBody>
      </p:sp>
    </p:spTree>
    <p:extLst>
      <p:ext uri="{BB962C8B-B14F-4D97-AF65-F5344CB8AC3E}">
        <p14:creationId xmlns:p14="http://schemas.microsoft.com/office/powerpoint/2010/main" val="15158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06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813"/>
            <a:ext cx="9144000" cy="63611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067175" y="6453188"/>
            <a:ext cx="4537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/>
              <a:t>Stone </a:t>
            </a:r>
            <a:r>
              <a:rPr lang="cs-CZ" dirty="0" err="1"/>
              <a:t>Sweet</a:t>
            </a:r>
            <a:r>
              <a:rPr lang="cs-CZ" dirty="0"/>
              <a:t> – </a:t>
            </a:r>
            <a:r>
              <a:rPr lang="cs-CZ" dirty="0" err="1"/>
              <a:t>Brunnell</a:t>
            </a:r>
            <a:r>
              <a:rPr lang="cs-CZ" dirty="0"/>
              <a:t> 1998: 74.</a:t>
            </a:r>
          </a:p>
        </p:txBody>
      </p:sp>
    </p:spTree>
    <p:extLst>
      <p:ext uri="{BB962C8B-B14F-4D97-AF65-F5344CB8AC3E}">
        <p14:creationId xmlns:p14="http://schemas.microsoft.com/office/powerpoint/2010/main" val="34525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smtClean="0">
                <a:solidFill>
                  <a:schemeClr val="accent1"/>
                </a:solidFill>
                <a:hlinkClick r:id="rId2"/>
              </a:rPr>
              <a:t>Annual Report 2015 </a:t>
            </a:r>
            <a:r>
              <a:rPr lang="cs-CZ" altLang="cs-CZ" b="1" smtClean="0">
                <a:solidFill>
                  <a:schemeClr val="accent1"/>
                </a:solidFill>
              </a:rPr>
              <a:t>– CJ</a:t>
            </a:r>
          </a:p>
        </p:txBody>
      </p:sp>
      <p:pic>
        <p:nvPicPr>
          <p:cNvPr id="143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1217613"/>
            <a:ext cx="5761037" cy="5570537"/>
          </a:xfrm>
        </p:spPr>
      </p:pic>
    </p:spTree>
    <p:extLst>
      <p:ext uri="{BB962C8B-B14F-4D97-AF65-F5344CB8AC3E}">
        <p14:creationId xmlns:p14="http://schemas.microsoft.com/office/powerpoint/2010/main" val="359133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813"/>
            <a:ext cx="5903913" cy="675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52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Vysvětlení mechanismu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773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Vnitrostátní spor, otázka evropského práva → přerušení řízení a vznesení dotazu na SD</a:t>
            </a:r>
          </a:p>
          <a:p>
            <a:pPr>
              <a:lnSpc>
                <a:spcPct val="90000"/>
              </a:lnSpc>
            </a:pPr>
            <a:r>
              <a:rPr lang="cs-CZ" dirty="0"/>
              <a:t>ESD vyloží evropské právo (zodpoví otázky, ale nerozhoduje vnitrostátní spor!)</a:t>
            </a:r>
          </a:p>
          <a:p>
            <a:pPr>
              <a:lnSpc>
                <a:spcPct val="90000"/>
              </a:lnSpc>
            </a:pPr>
            <a:r>
              <a:rPr lang="cs-CZ" dirty="0"/>
              <a:t>Vnitrostátní spor pokračuje před vnitrostátním soudem</a:t>
            </a:r>
          </a:p>
          <a:p>
            <a:pPr>
              <a:lnSpc>
                <a:spcPct val="90000"/>
              </a:lnSpc>
            </a:pPr>
            <a:r>
              <a:rPr lang="cs-CZ" dirty="0"/>
              <a:t>POVAHA: dialog (resp. procesní kooperace)</a:t>
            </a:r>
          </a:p>
        </p:txBody>
      </p:sp>
    </p:spTree>
    <p:extLst>
      <p:ext uri="{BB962C8B-B14F-4D97-AF65-F5344CB8AC3E}">
        <p14:creationId xmlns:p14="http://schemas.microsoft.com/office/powerpoint/2010/main" val="29268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413" y="0"/>
            <a:ext cx="4581525" cy="6453188"/>
          </a:xfrm>
          <a:noFill/>
          <a:ln/>
        </p:spPr>
      </p:pic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827088" y="6489978"/>
            <a:ext cx="82008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dirty="0"/>
              <a:t>TÝČ, Vladimír. </a:t>
            </a:r>
            <a:r>
              <a:rPr lang="cs-CZ" i="1" dirty="0"/>
              <a:t>Základy práva Evropské unie pro ekonomy. </a:t>
            </a:r>
            <a:r>
              <a:rPr lang="cs-CZ" dirty="0"/>
              <a:t>4. vydání, Linde, Praha 2004.</a:t>
            </a:r>
          </a:p>
        </p:txBody>
      </p:sp>
    </p:spTree>
    <p:extLst>
      <p:ext uri="{BB962C8B-B14F-4D97-AF65-F5344CB8AC3E}">
        <p14:creationId xmlns:p14="http://schemas.microsoft.com/office/powerpoint/2010/main" val="14602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i="1" dirty="0" smtClean="0">
                <a:solidFill>
                  <a:schemeClr val="tx2"/>
                </a:solidFill>
              </a:rPr>
              <a:t>Článek 267 SFEU</a:t>
            </a:r>
            <a:r>
              <a:rPr lang="cs-CZ" dirty="0" smtClean="0">
                <a:solidFill>
                  <a:schemeClr val="tx2"/>
                </a:solidFill>
              </a:rPr>
              <a:t/>
            </a:r>
            <a:br>
              <a:rPr lang="cs-CZ" dirty="0" smtClean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Soudní </a:t>
            </a:r>
            <a:r>
              <a:rPr lang="cs-CZ" dirty="0"/>
              <a:t>dvůr Evropské unie má pravomoc rozhodovat o předběžných otázkách týkajících se: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a)	výkladu Smluv,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b)	platnosti a výkladu aktů přijatých orgány, institucemi nebo jinými subjekty Unie.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Vyvstane-li taková otázka před soudem členského státu, může tento soud, považuje-li rozhodnutí o této otázce za nezbytné k vynesení svého rozsudku, požádat Soudní dvůr Evropské unie o rozhodnutí o této otázce.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Vyvstane-li taková otázka při jednání před soudem členského státu, jehož rozhodnutí nelze napadnout opravnými prostředky podle vnitrostátního práva, je tento soud povinen obrátit se na Soudní dvůr Evropské unie.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Vyvstane-li taková otázka při jednání před soudem členského státu, které se týká osoby ve vazbě, rozhodne Soudní dvůr Evropské unie v co nejkratší lhůtě.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546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974</Words>
  <Application>Microsoft Office PowerPoint</Application>
  <PresentationFormat>Předvádění na obrazovce (4:3)</PresentationFormat>
  <Paragraphs>150</Paragraphs>
  <Slides>27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Garamond</vt:lpstr>
      <vt:lpstr>Motiv systému Office</vt:lpstr>
      <vt:lpstr>Prejudiciální řízení</vt:lpstr>
      <vt:lpstr>Řízení o předběžné otázce</vt:lpstr>
      <vt:lpstr>Význam řízení o předběžné otázce</vt:lpstr>
      <vt:lpstr>Prezentace aplikace PowerPoint</vt:lpstr>
      <vt:lpstr>Annual Report 2015 – CJ</vt:lpstr>
      <vt:lpstr>Prezentace aplikace PowerPoint</vt:lpstr>
      <vt:lpstr>Vysvětlení mechanismu </vt:lpstr>
      <vt:lpstr>Prezentace aplikace PowerPoint</vt:lpstr>
      <vt:lpstr>Článek 267 SFEU </vt:lpstr>
      <vt:lpstr>Možnosti pro jednotlivce</vt:lpstr>
      <vt:lpstr>Institucionální záležitosti</vt:lpstr>
      <vt:lpstr>Prezentace aplikace PowerPoint</vt:lpstr>
      <vt:lpstr>Důsledky předběžného řízení</vt:lpstr>
      <vt:lpstr>Prezentace aplikace PowerPoint</vt:lpstr>
      <vt:lpstr>Stone Sweet – Brunell (1998). APSR.</vt:lpstr>
      <vt:lpstr>Typy řízení o předběžné otázce</vt:lpstr>
      <vt:lpstr>O čem se rozhoduje?</vt:lpstr>
      <vt:lpstr>Kdo může klást otázky?</vt:lpstr>
      <vt:lpstr>Kdo může klást otázky?</vt:lpstr>
      <vt:lpstr>Povinnost obrátit se na Soud</vt:lpstr>
      <vt:lpstr>Kdy není soud povinen se tázat?</vt:lpstr>
      <vt:lpstr>Kdy SD odmítne dotaz?</vt:lpstr>
      <vt:lpstr>Interpretace versus aplikace</vt:lpstr>
      <vt:lpstr>Provinění soudů ve vztahu  k předběžné otázce</vt:lpstr>
      <vt:lpstr>Reforma prejudiciálního řízení - návrhy</vt:lpstr>
      <vt:lpstr>Literatura</vt:lpstr>
      <vt:lpstr>Literatura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Prejudiciální řízení</dc:title>
  <dc:creator>Hubert Smekal</dc:creator>
  <cp:lastModifiedBy>Hubert Smekal</cp:lastModifiedBy>
  <cp:revision>15</cp:revision>
  <dcterms:created xsi:type="dcterms:W3CDTF">2012-03-05T09:15:20Z</dcterms:created>
  <dcterms:modified xsi:type="dcterms:W3CDTF">2018-03-05T08:40:15Z</dcterms:modified>
</cp:coreProperties>
</file>