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9" r:id="rId3"/>
    <p:sldId id="263" r:id="rId4"/>
    <p:sldId id="264" r:id="rId5"/>
    <p:sldId id="265" r:id="rId6"/>
    <p:sldId id="266" r:id="rId7"/>
    <p:sldId id="258" r:id="rId8"/>
    <p:sldId id="267" r:id="rId9"/>
    <p:sldId id="259" r:id="rId10"/>
    <p:sldId id="260" r:id="rId11"/>
    <p:sldId id="261" r:id="rId12"/>
    <p:sldId id="262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F1C52-6745-49AE-9B68-572A8EE8C53D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A472F-A051-468C-8B48-04763BD09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45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CC3E29-6B1A-43A9-A80D-CDD80BED31E5}" type="slidenum">
              <a:rPr lang="cs-CZ"/>
              <a:pPr/>
              <a:t>1</a:t>
            </a:fld>
            <a:endParaRPr lang="cs-CZ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233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52723-DF99-4724-B183-666DDF7DC6A6}" type="slidenum">
              <a:rPr lang="cs-CZ"/>
              <a:pPr/>
              <a:t>11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199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DC6F7-FAF7-4F12-965E-31948442DD6C}" type="slidenum">
              <a:rPr lang="cs-CZ"/>
              <a:pPr/>
              <a:t>12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102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28087-361C-49BB-BDE3-9C2555ABB64D}" type="slidenum">
              <a:rPr lang="cs-CZ"/>
              <a:pPr/>
              <a:t>3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306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C2A6A-D20E-43C3-8FE2-62181275FEA6}" type="slidenum">
              <a:rPr lang="cs-CZ"/>
              <a:pPr/>
              <a:t>4</a:t>
            </a:fld>
            <a:endParaRPr 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918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6EA44-9904-43AB-915E-5024631F4309}" type="slidenum">
              <a:rPr lang="cs-CZ"/>
              <a:pPr/>
              <a:t>5</a:t>
            </a:fld>
            <a:endParaRPr lang="cs-CZ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083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31A75C-81C2-46C2-BA32-DC099966CF3E}" type="slidenum">
              <a:rPr lang="cs-CZ"/>
              <a:pPr/>
              <a:t>6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90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EE5CC-59A7-462D-8F05-599E950C085A}" type="slidenum">
              <a:rPr lang="cs-CZ"/>
              <a:pPr/>
              <a:t>7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268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9A43A-0EDB-49A2-8BBA-D0DFCCCC7A97}" type="slidenum">
              <a:rPr lang="cs-CZ"/>
              <a:pPr/>
              <a:t>8</a:t>
            </a:fld>
            <a:endParaRPr lang="cs-CZ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579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EADEE-9D58-430A-BA74-637FB84C7A1E}" type="slidenum">
              <a:rPr lang="cs-CZ"/>
              <a:pPr/>
              <a:t>9</a:t>
            </a:fld>
            <a:endParaRPr lang="cs-CZ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791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7583B3-4532-45AD-98C3-7161429A2646}" type="slidenum">
              <a:rPr lang="cs-CZ"/>
              <a:pPr/>
              <a:t>10</a:t>
            </a:fld>
            <a:endParaRPr lang="cs-CZ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011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48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15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7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6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89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25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76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46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56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68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99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8EE09-9175-4EF3-BF07-8F62D119A6D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D4451-B3CB-4E2E-8A6A-BB511FAC7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33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SD EU a </a:t>
            </a:r>
            <a:r>
              <a:rPr lang="cs-CZ" b="1" dirty="0">
                <a:solidFill>
                  <a:schemeClr val="tx2"/>
                </a:solidFill>
              </a:rPr>
              <a:t>lidská práva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5334" y="3367356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Klíčové rozsudky </a:t>
            </a:r>
            <a:r>
              <a:rPr lang="cs-CZ" dirty="0" smtClean="0">
                <a:solidFill>
                  <a:schemeClr val="tx1"/>
                </a:solidFill>
              </a:rPr>
              <a:t>SD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20. </a:t>
            </a:r>
            <a:r>
              <a:rPr lang="cs-CZ" dirty="0">
                <a:solidFill>
                  <a:schemeClr val="tx1"/>
                </a:solidFill>
              </a:rPr>
              <a:t>března </a:t>
            </a:r>
            <a:r>
              <a:rPr lang="cs-CZ" dirty="0" smtClean="0">
                <a:solidFill>
                  <a:schemeClr val="tx1"/>
                </a:solidFill>
              </a:rPr>
              <a:t>2017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Hubert Smekal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Struktura Listiny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7 hlav</a:t>
            </a:r>
          </a:p>
          <a:p>
            <a:pPr lvl="1">
              <a:buFont typeface="Wingdings" pitchFamily="2" charset="2"/>
              <a:buNone/>
            </a:pPr>
            <a:r>
              <a:rPr lang="cs-CZ" dirty="0"/>
              <a:t>1) Důstojnost</a:t>
            </a:r>
          </a:p>
          <a:p>
            <a:pPr lvl="1">
              <a:buFont typeface="Wingdings" pitchFamily="2" charset="2"/>
              <a:buNone/>
            </a:pPr>
            <a:r>
              <a:rPr lang="cs-CZ" dirty="0"/>
              <a:t>2) Svobody</a:t>
            </a:r>
          </a:p>
          <a:p>
            <a:pPr lvl="1">
              <a:buFont typeface="Wingdings" pitchFamily="2" charset="2"/>
              <a:buNone/>
            </a:pPr>
            <a:r>
              <a:rPr lang="cs-CZ" dirty="0"/>
              <a:t>3) Rovnost</a:t>
            </a:r>
          </a:p>
          <a:p>
            <a:pPr lvl="1">
              <a:buFont typeface="Wingdings" pitchFamily="2" charset="2"/>
              <a:buNone/>
            </a:pPr>
            <a:r>
              <a:rPr lang="cs-CZ" dirty="0"/>
              <a:t>4) Solidarita</a:t>
            </a:r>
          </a:p>
          <a:p>
            <a:pPr lvl="1">
              <a:buFont typeface="Wingdings" pitchFamily="2" charset="2"/>
              <a:buNone/>
            </a:pPr>
            <a:r>
              <a:rPr lang="cs-CZ" dirty="0"/>
              <a:t>5) Občanská práva</a:t>
            </a:r>
          </a:p>
          <a:p>
            <a:pPr lvl="1">
              <a:buFont typeface="Wingdings" pitchFamily="2" charset="2"/>
              <a:buNone/>
            </a:pPr>
            <a:r>
              <a:rPr lang="cs-CZ" dirty="0"/>
              <a:t>6) Spravedlnost</a:t>
            </a:r>
          </a:p>
          <a:p>
            <a:pPr lvl="1">
              <a:buFont typeface="Wingdings" pitchFamily="2" charset="2"/>
              <a:buNone/>
            </a:pPr>
            <a:r>
              <a:rPr lang="cs-CZ" dirty="0"/>
              <a:t>7) 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330493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Význam Listiny (Charty)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Vytváří i několik nových práv </a:t>
            </a:r>
            <a:r>
              <a:rPr lang="cs-CZ" sz="2400" dirty="0"/>
              <a:t>(zákaz klonování lidských bytostí, právo na dobrou správu)</a:t>
            </a:r>
          </a:p>
          <a:p>
            <a:r>
              <a:rPr lang="cs-CZ" dirty="0"/>
              <a:t>Komise se interním rozhodnutím z března 2001 zavázala k přezkumu kompatibility legislativních návrhů s Chartou</a:t>
            </a:r>
          </a:p>
          <a:p>
            <a:r>
              <a:rPr lang="cs-CZ" dirty="0"/>
              <a:t>Na Chartu několikrát odkázal evropský ombudsman, SPI, GA, takže se Charta postupně stává součástí „ústavní praxe“ EU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 LS právně závazná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3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ea typeface="DotumChe" pitchFamily="49" charset="-127"/>
              </a:rPr>
              <a:t>Další dokumenty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9300"/>
            <a:ext cx="8229600" cy="3692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1977 Společná Deklarace Parlamentu, Rady a Komise</a:t>
            </a:r>
          </a:p>
          <a:p>
            <a:pPr>
              <a:lnSpc>
                <a:spcPct val="90000"/>
              </a:lnSpc>
            </a:pPr>
            <a:r>
              <a:rPr lang="cs-CZ" dirty="0"/>
              <a:t>Různé deklarace a vyjádření</a:t>
            </a:r>
          </a:p>
          <a:p>
            <a:pPr>
              <a:lnSpc>
                <a:spcPct val="90000"/>
              </a:lnSpc>
            </a:pPr>
            <a:r>
              <a:rPr lang="cs-CZ" dirty="0"/>
              <a:t>Zprávy o stavu LP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ve světě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 Evropské unii</a:t>
            </a:r>
          </a:p>
          <a:p>
            <a:pPr>
              <a:lnSpc>
                <a:spcPct val="90000"/>
              </a:lnSpc>
            </a:pPr>
            <a:r>
              <a:rPr lang="cs-CZ" dirty="0"/>
              <a:t>EU </a:t>
            </a:r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Agency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62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Česká </a:t>
            </a:r>
            <a:r>
              <a:rPr lang="cs-CZ" b="1" dirty="0" smtClean="0">
                <a:solidFill>
                  <a:schemeClr val="tx2"/>
                </a:solidFill>
              </a:rPr>
              <a:t>„výjimka“ </a:t>
            </a:r>
            <a:r>
              <a:rPr lang="cs-CZ" b="1" dirty="0">
                <a:solidFill>
                  <a:schemeClr val="tx2"/>
                </a:solidFill>
              </a:rPr>
              <a:t>z Listiny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Budoucnost?</a:t>
            </a:r>
          </a:p>
          <a:p>
            <a:r>
              <a:rPr lang="cs-CZ" dirty="0"/>
              <a:t>Co obsahuje?</a:t>
            </a:r>
          </a:p>
          <a:p>
            <a:r>
              <a:rPr lang="cs-CZ" dirty="0"/>
              <a:t>A jaký to má význam?</a:t>
            </a:r>
          </a:p>
        </p:txBody>
      </p:sp>
    </p:spTree>
    <p:extLst>
      <p:ext uri="{BB962C8B-B14F-4D97-AF65-F5344CB8AC3E}">
        <p14:creationId xmlns:p14="http://schemas.microsoft.com/office/powerpoint/2010/main" val="178605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Čl. 119 SEHS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4100" dirty="0" smtClean="0"/>
              <a:t>Každý členský stát zajistí v průběhu první etapy uplatnění zásady </a:t>
            </a:r>
            <a:r>
              <a:rPr lang="cs-CZ" sz="4100" b="1" u="sng" dirty="0" smtClean="0">
                <a:solidFill>
                  <a:schemeClr val="tx2"/>
                </a:solidFill>
              </a:rPr>
              <a:t>stejné odměny mužů a žen za stejnou práci</a:t>
            </a:r>
            <a:r>
              <a:rPr lang="cs-CZ" sz="4100" u="sng" dirty="0" smtClean="0"/>
              <a:t> </a:t>
            </a:r>
            <a:r>
              <a:rPr lang="cs-CZ" sz="4100" dirty="0" smtClean="0"/>
              <a:t>a bude ji nadále dodržovat.</a:t>
            </a:r>
          </a:p>
          <a:p>
            <a:pPr marL="0" indent="0">
              <a:buNone/>
            </a:pPr>
            <a:r>
              <a:rPr lang="cs-CZ" sz="2600" dirty="0" smtClean="0"/>
              <a:t>Odměnou ve smyslu tohoto článku se rozumí obvyklá základní či minimální mzda nebo plat a veškeré ostatní odměny, jež zaměstnavatel přímo nebo nepřímo, v hotovosti nebo v naturáliích vyplácí zaměstnanci v souvislosti se zaměstnáním.</a:t>
            </a:r>
          </a:p>
          <a:p>
            <a:pPr marL="0" indent="0">
              <a:buNone/>
            </a:pPr>
            <a:r>
              <a:rPr lang="cs-CZ" sz="2600" dirty="0" smtClean="0"/>
              <a:t>Rovnost odměňování mužů a žen bez diskriminace na základě pohlaví znamená:</a:t>
            </a:r>
          </a:p>
          <a:p>
            <a:pPr marL="0" indent="0">
              <a:buNone/>
            </a:pPr>
            <a:r>
              <a:rPr lang="cs-CZ" sz="2600" dirty="0" smtClean="0"/>
              <a:t>a) že se odměna za stejnou práci vypočítává při úkolové mzdě podle stejné sazby;</a:t>
            </a:r>
          </a:p>
          <a:p>
            <a:pPr marL="0" indent="0">
              <a:buNone/>
            </a:pPr>
            <a:r>
              <a:rPr lang="cs-CZ" sz="2600" dirty="0" smtClean="0"/>
              <a:t>b) že časová odměna za práci je stejná na stejném pracovním místě.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3396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Judikatura ESD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Prvotní judikatura (</a:t>
            </a:r>
            <a:r>
              <a:rPr lang="cs-CZ" i="1" dirty="0" err="1">
                <a:solidFill>
                  <a:schemeClr val="tx2"/>
                </a:solidFill>
              </a:rPr>
              <a:t>Stork</a:t>
            </a:r>
            <a:r>
              <a:rPr lang="cs-CZ" i="1" dirty="0">
                <a:solidFill>
                  <a:schemeClr val="tx2"/>
                </a:solidFill>
              </a:rPr>
              <a:t>, </a:t>
            </a:r>
            <a:r>
              <a:rPr lang="cs-CZ" i="1" dirty="0" err="1">
                <a:solidFill>
                  <a:schemeClr val="tx2"/>
                </a:solidFill>
              </a:rPr>
              <a:t>Sgarlata</a:t>
            </a:r>
            <a:r>
              <a:rPr lang="cs-CZ" dirty="0"/>
              <a:t>)</a:t>
            </a:r>
          </a:p>
          <a:p>
            <a:r>
              <a:rPr lang="cs-CZ" dirty="0"/>
              <a:t>Doktrína přímého účinku a přednosti</a:t>
            </a:r>
          </a:p>
          <a:p>
            <a:r>
              <a:rPr lang="cs-CZ" dirty="0"/>
              <a:t>Role německého ústavního soudu (viz IHG)</a:t>
            </a:r>
          </a:p>
          <a:p>
            <a:r>
              <a:rPr lang="cs-CZ" dirty="0"/>
              <a:t>Reakce: </a:t>
            </a:r>
            <a:r>
              <a:rPr lang="cs-CZ" i="1" dirty="0" err="1">
                <a:solidFill>
                  <a:schemeClr val="tx2"/>
                </a:solidFill>
              </a:rPr>
              <a:t>Stauder</a:t>
            </a:r>
            <a:r>
              <a:rPr lang="cs-CZ" i="1" dirty="0">
                <a:solidFill>
                  <a:schemeClr val="tx2"/>
                </a:solidFill>
              </a:rPr>
              <a:t> v. Ulm 29/69</a:t>
            </a:r>
            <a:r>
              <a:rPr lang="cs-CZ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cs-CZ" dirty="0"/>
              <a:t>Jak mají národní orgány vykládat evropské předpisy?</a:t>
            </a:r>
          </a:p>
          <a:p>
            <a:pPr lvl="1"/>
            <a:r>
              <a:rPr lang="cs-CZ" dirty="0"/>
              <a:t>Za co jsou považována základní práva?</a:t>
            </a:r>
          </a:p>
        </p:txBody>
      </p:sp>
    </p:spTree>
    <p:extLst>
      <p:ext uri="{BB962C8B-B14F-4D97-AF65-F5344CB8AC3E}">
        <p14:creationId xmlns:p14="http://schemas.microsoft.com/office/powerpoint/2010/main" val="24443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Judikatura ESD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2"/>
                </a:solidFill>
              </a:rPr>
              <a:t>11/70 </a:t>
            </a:r>
            <a:r>
              <a:rPr lang="cs-CZ" i="1" dirty="0" err="1">
                <a:solidFill>
                  <a:schemeClr val="tx2"/>
                </a:solidFill>
              </a:rPr>
              <a:t>Internationale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Handelsgesselschaft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- potvrzuje nový směr; platnosti komunitárního aktu nepřekáží ani rozpor s ústavou</a:t>
            </a:r>
          </a:p>
          <a:p>
            <a:r>
              <a:rPr lang="cs-CZ" i="1" dirty="0" err="1">
                <a:solidFill>
                  <a:schemeClr val="tx2"/>
                </a:solidFill>
              </a:rPr>
              <a:t>Nold</a:t>
            </a:r>
            <a:r>
              <a:rPr lang="cs-CZ" i="1" dirty="0"/>
              <a:t>, atd. </a:t>
            </a:r>
            <a:r>
              <a:rPr lang="cs-CZ" dirty="0"/>
              <a:t>- zdroje LP - ústavní tradice, mezinárodní smlouvy (zejména EÚLP)</a:t>
            </a:r>
          </a:p>
          <a:p>
            <a:pPr lvl="1"/>
            <a:r>
              <a:rPr lang="cs-CZ" dirty="0"/>
              <a:t>Z jakých zdrojů ESD čerpá oporu pro ochranu lidských práv?</a:t>
            </a:r>
          </a:p>
          <a:p>
            <a:pPr lvl="1"/>
            <a:r>
              <a:rPr lang="cs-CZ" dirty="0"/>
              <a:t>Kdy lze práva omezit a jaké jsou meze těchto omezení?</a:t>
            </a:r>
          </a:p>
        </p:txBody>
      </p:sp>
    </p:spTree>
    <p:extLst>
      <p:ext uri="{BB962C8B-B14F-4D97-AF65-F5344CB8AC3E}">
        <p14:creationId xmlns:p14="http://schemas.microsoft.com/office/powerpoint/2010/main" val="415213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Judikatura ESD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i="1" dirty="0">
                <a:solidFill>
                  <a:schemeClr val="tx2"/>
                </a:solidFill>
              </a:rPr>
              <a:t>Hauer 1979</a:t>
            </a:r>
          </a:p>
          <a:p>
            <a:pPr lvl="1"/>
            <a:r>
              <a:rPr lang="cs-CZ" sz="2400" dirty="0"/>
              <a:t>Zdroje základních práv?</a:t>
            </a:r>
          </a:p>
          <a:p>
            <a:pPr lvl="1"/>
            <a:r>
              <a:rPr lang="cs-CZ" sz="2400" dirty="0"/>
              <a:t>Jaké jsou podle ESD povolené důvody omezení výkonu vlastnického práva?</a:t>
            </a:r>
          </a:p>
          <a:p>
            <a:r>
              <a:rPr lang="cs-CZ" sz="2800" b="1" i="1" dirty="0" err="1">
                <a:solidFill>
                  <a:schemeClr val="tx2"/>
                </a:solidFill>
              </a:rPr>
              <a:t>Hoechst</a:t>
            </a:r>
            <a:r>
              <a:rPr lang="cs-CZ" sz="2800" b="1" i="1" dirty="0">
                <a:solidFill>
                  <a:schemeClr val="tx2"/>
                </a:solidFill>
              </a:rPr>
              <a:t> 1989</a:t>
            </a:r>
          </a:p>
          <a:p>
            <a:pPr lvl="1"/>
            <a:r>
              <a:rPr lang="cs-CZ" sz="2400" dirty="0"/>
              <a:t>Z jaké oblasti působení ES spor pochází?</a:t>
            </a:r>
          </a:p>
          <a:p>
            <a:pPr lvl="1"/>
            <a:r>
              <a:rPr lang="cs-CZ" sz="2400" dirty="0"/>
              <a:t>Jaké právo je podle </a:t>
            </a:r>
            <a:r>
              <a:rPr lang="cs-CZ" sz="2400" dirty="0" err="1"/>
              <a:t>Hoechsta</a:t>
            </a:r>
            <a:r>
              <a:rPr lang="cs-CZ" sz="2400" dirty="0"/>
              <a:t> porušeno?</a:t>
            </a:r>
          </a:p>
          <a:p>
            <a:pPr lvl="1"/>
            <a:r>
              <a:rPr lang="cs-CZ" sz="2400" dirty="0"/>
              <a:t>Jak to vypadalo na konci 80. let s ochranou obydlí z pohledu SD?</a:t>
            </a:r>
          </a:p>
          <a:p>
            <a:r>
              <a:rPr lang="cs-CZ" sz="2800" b="1" i="1" dirty="0" err="1">
                <a:solidFill>
                  <a:schemeClr val="tx2"/>
                </a:solidFill>
              </a:rPr>
              <a:t>Prais</a:t>
            </a:r>
            <a:r>
              <a:rPr lang="cs-CZ" sz="2800" b="1" i="1" dirty="0">
                <a:solidFill>
                  <a:schemeClr val="tx2"/>
                </a:solidFill>
              </a:rPr>
              <a:t> 1976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/>
              <a:t>– Váš názor</a:t>
            </a:r>
          </a:p>
        </p:txBody>
      </p:sp>
    </p:spTree>
    <p:extLst>
      <p:ext uri="{BB962C8B-B14F-4D97-AF65-F5344CB8AC3E}">
        <p14:creationId xmlns:p14="http://schemas.microsoft.com/office/powerpoint/2010/main" val="1279050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Kdy SD provádí LP přezkum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dirty="0" smtClean="0"/>
              <a:t>1</a:t>
            </a:r>
            <a:r>
              <a:rPr lang="cs-CZ" dirty="0"/>
              <a:t>) </a:t>
            </a:r>
            <a:r>
              <a:rPr lang="cs-CZ" dirty="0" smtClean="0"/>
              <a:t>Interpretace norem EU mířených na státy</a:t>
            </a:r>
            <a:endParaRPr lang="cs-CZ" dirty="0"/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dirty="0"/>
              <a:t>2) </a:t>
            </a:r>
            <a:r>
              <a:rPr lang="cs-CZ" dirty="0" smtClean="0"/>
              <a:t>Státní opatření implementující pravidla EU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dirty="0" smtClean="0"/>
              <a:t>3) </a:t>
            </a:r>
            <a:r>
              <a:rPr lang="cs-CZ" dirty="0"/>
              <a:t>Státní opatření </a:t>
            </a:r>
            <a:r>
              <a:rPr lang="cs-CZ" dirty="0" smtClean="0"/>
              <a:t>odchylující se od pravidel EU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2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Legislativní vývoj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r>
              <a:rPr lang="cs-CZ" sz="2800" dirty="0"/>
              <a:t>Původní tři smlouvy </a:t>
            </a:r>
          </a:p>
          <a:p>
            <a:r>
              <a:rPr lang="cs-CZ" sz="2800" dirty="0"/>
              <a:t>SEU </a:t>
            </a:r>
          </a:p>
          <a:p>
            <a:pPr lvl="1"/>
            <a:r>
              <a:rPr lang="cs-CZ" sz="2400" dirty="0"/>
              <a:t>Čl. 2</a:t>
            </a:r>
          </a:p>
          <a:p>
            <a:pPr lvl="1"/>
            <a:r>
              <a:rPr lang="cs-CZ" sz="2400" dirty="0"/>
              <a:t>čl. 6 (přihlášení se k LP, Listina, EÚLP)</a:t>
            </a:r>
          </a:p>
          <a:p>
            <a:pPr lvl="1"/>
            <a:r>
              <a:rPr lang="cs-CZ" sz="2400" b="1" dirty="0"/>
              <a:t>čl. 7 (sankce pro porušení LP)</a:t>
            </a:r>
            <a:endParaRPr lang="cs-CZ" b="1" dirty="0"/>
          </a:p>
          <a:p>
            <a:r>
              <a:rPr lang="cs-CZ" sz="2800" dirty="0"/>
              <a:t>SFEU </a:t>
            </a:r>
          </a:p>
          <a:p>
            <a:pPr lvl="1"/>
            <a:r>
              <a:rPr lang="cs-CZ" sz="2400" dirty="0"/>
              <a:t>Svobody, občanství</a:t>
            </a:r>
          </a:p>
          <a:p>
            <a:pPr lvl="1"/>
            <a:r>
              <a:rPr lang="cs-CZ" sz="2400" dirty="0"/>
              <a:t>čl. 18 (zákaz diskriminace na základě státní příslušnosti)</a:t>
            </a:r>
          </a:p>
          <a:p>
            <a:pPr lvl="1"/>
            <a:r>
              <a:rPr lang="cs-CZ" sz="2400" dirty="0"/>
              <a:t>čl. 19 (pravomoc v antidiskriminačních politikách)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6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Vztah ESD a EÚLP/ESLP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ESD - časté odkazy nejen na EÚLP, ale i na judikaturu ESLP</a:t>
            </a:r>
          </a:p>
          <a:p>
            <a:r>
              <a:rPr lang="cs-CZ" i="1" dirty="0">
                <a:solidFill>
                  <a:schemeClr val="tx2"/>
                </a:solidFill>
              </a:rPr>
              <a:t>Posudek 2/94 </a:t>
            </a:r>
            <a:r>
              <a:rPr lang="cs-CZ" dirty="0"/>
              <a:t>- ESD: ES nemá pravomoc dle SES přistoupit k EÚLP</a:t>
            </a:r>
          </a:p>
          <a:p>
            <a:r>
              <a:rPr lang="cs-CZ" dirty="0" smtClean="0"/>
              <a:t>Rozdíly </a:t>
            </a:r>
            <a:r>
              <a:rPr lang="cs-CZ" dirty="0"/>
              <a:t>v judikatuře</a:t>
            </a:r>
          </a:p>
          <a:p>
            <a:r>
              <a:rPr lang="cs-CZ" i="1" dirty="0" err="1" smtClean="0">
                <a:solidFill>
                  <a:schemeClr val="tx2"/>
                </a:solidFill>
              </a:rPr>
              <a:t>Matthews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(ESLP)</a:t>
            </a:r>
            <a:endParaRPr lang="cs-CZ" i="1" dirty="0">
              <a:solidFill>
                <a:schemeClr val="tx2"/>
              </a:solidFill>
            </a:endParaRPr>
          </a:p>
          <a:p>
            <a:r>
              <a:rPr lang="cs-CZ" i="1" dirty="0" err="1">
                <a:solidFill>
                  <a:schemeClr val="tx2"/>
                </a:solidFill>
              </a:rPr>
              <a:t>Bosphorus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Hava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(ESLP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  <a:endParaRPr lang="cs-CZ" i="1" dirty="0" smtClean="0">
              <a:solidFill>
                <a:schemeClr val="tx2"/>
              </a:solidFill>
            </a:endParaRPr>
          </a:p>
          <a:p>
            <a:r>
              <a:rPr lang="cs-CZ" i="1" dirty="0">
                <a:solidFill>
                  <a:schemeClr val="tx2"/>
                </a:solidFill>
              </a:rPr>
              <a:t>Posudek </a:t>
            </a:r>
            <a:r>
              <a:rPr lang="cs-CZ" i="1" dirty="0" smtClean="0">
                <a:solidFill>
                  <a:schemeClr val="tx2"/>
                </a:solidFill>
              </a:rPr>
              <a:t>2/13 </a:t>
            </a:r>
            <a:r>
              <a:rPr lang="cs-CZ" dirty="0" smtClean="0">
                <a:solidFill>
                  <a:schemeClr val="tx2"/>
                </a:solidFill>
              </a:rPr>
              <a:t>(SD)</a:t>
            </a:r>
            <a:endParaRPr lang="cs-CZ" dirty="0" smtClean="0">
              <a:solidFill>
                <a:schemeClr val="tx2"/>
              </a:solidFill>
            </a:endParaRPr>
          </a:p>
          <a:p>
            <a:endParaRPr lang="cs-CZ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3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Listina základních práv EU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Přijata na zasedání Evropské rady v Nice v prosinci 2000</a:t>
            </a:r>
          </a:p>
          <a:p>
            <a:r>
              <a:rPr lang="cs-CZ" dirty="0" smtClean="0"/>
              <a:t>Tvůrce</a:t>
            </a:r>
            <a:r>
              <a:rPr lang="cs-CZ" dirty="0"/>
              <a:t>: Konvent – model pro tvorbu „evropské ústavy“</a:t>
            </a:r>
          </a:p>
          <a:p>
            <a:r>
              <a:rPr lang="cs-CZ" dirty="0"/>
              <a:t>Shrnuje a zviditelňuje LP v EU</a:t>
            </a:r>
          </a:p>
          <a:p>
            <a:r>
              <a:rPr lang="cs-CZ" dirty="0" smtClean="0"/>
              <a:t>Do </a:t>
            </a:r>
            <a:r>
              <a:rPr lang="cs-CZ" dirty="0"/>
              <a:t>LS nebyla právně závazná (pozice VB)</a:t>
            </a:r>
          </a:p>
          <a:p>
            <a:r>
              <a:rPr lang="cs-CZ" dirty="0"/>
              <a:t>Začleněna do návrhu „evropské ústavy“</a:t>
            </a:r>
          </a:p>
          <a:p>
            <a:r>
              <a:rPr lang="cs-CZ" dirty="0"/>
              <a:t>Odkaz v </a:t>
            </a:r>
            <a:r>
              <a:rPr lang="cs-CZ" dirty="0" smtClean="0"/>
              <a:t>Lisabonu</a:t>
            </a:r>
          </a:p>
        </p:txBody>
      </p:sp>
    </p:spTree>
    <p:extLst>
      <p:ext uri="{BB962C8B-B14F-4D97-AF65-F5344CB8AC3E}">
        <p14:creationId xmlns:p14="http://schemas.microsoft.com/office/powerpoint/2010/main" val="213454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509</Words>
  <Application>Microsoft Office PowerPoint</Application>
  <PresentationFormat>Předvádění na obrazovce (4:3)</PresentationFormat>
  <Paragraphs>95</Paragraphs>
  <Slides>13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SD EU a lidská práva</vt:lpstr>
      <vt:lpstr>Čl. 119 SEHS</vt:lpstr>
      <vt:lpstr>Judikatura ESD</vt:lpstr>
      <vt:lpstr>Judikatura ESD</vt:lpstr>
      <vt:lpstr>Judikatura ESD</vt:lpstr>
      <vt:lpstr>Kdy SD provádí LP přezkum</vt:lpstr>
      <vt:lpstr>Legislativní vývoj</vt:lpstr>
      <vt:lpstr>Vztah ESD a EÚLP/ESLP</vt:lpstr>
      <vt:lpstr>Listina základních práv EU</vt:lpstr>
      <vt:lpstr>Struktura Listiny</vt:lpstr>
      <vt:lpstr>Význam Listiny (Charty)</vt:lpstr>
      <vt:lpstr>Další dokumenty</vt:lpstr>
      <vt:lpstr>Česká „výjimka“ z Listiny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Evropská unie a lidská práva</dc:title>
  <dc:creator>Hubert Smekal</dc:creator>
  <cp:lastModifiedBy>Hubert Smekal</cp:lastModifiedBy>
  <cp:revision>19</cp:revision>
  <dcterms:created xsi:type="dcterms:W3CDTF">2012-03-18T19:49:33Z</dcterms:created>
  <dcterms:modified xsi:type="dcterms:W3CDTF">2017-03-20T10:18:21Z</dcterms:modified>
</cp:coreProperties>
</file>