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8" r:id="rId10"/>
    <p:sldId id="265" r:id="rId11"/>
    <p:sldId id="269" r:id="rId12"/>
    <p:sldId id="270" r:id="rId13"/>
    <p:sldId id="266" r:id="rId14"/>
    <p:sldId id="267"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9174D-BBAD-45C7-AB56-38C9432F3B2B}" type="datetimeFigureOut">
              <a:rPr lang="cs-CZ" smtClean="0"/>
              <a:t>19.03.2018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0BB542-E4A4-4F4E-BA8D-0C15B737FBE3}" type="slidenum">
              <a:rPr lang="cs-CZ" smtClean="0"/>
              <a:t>‹#›</a:t>
            </a:fld>
            <a:endParaRPr lang="cs-CZ"/>
          </a:p>
        </p:txBody>
      </p:sp>
    </p:spTree>
    <p:extLst>
      <p:ext uri="{BB962C8B-B14F-4D97-AF65-F5344CB8AC3E}">
        <p14:creationId xmlns:p14="http://schemas.microsoft.com/office/powerpoint/2010/main" val="94999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A0F309-33BA-451A-B448-4006F0A4E7C8}" type="slidenum">
              <a:rPr lang="cs-CZ"/>
              <a:pPr/>
              <a:t>1</a:t>
            </a:fld>
            <a:endParaRPr lang="cs-CZ"/>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4FE5E1-48BC-44F7-9E2E-64B25150DC42}" type="slidenum">
              <a:rPr lang="cs-CZ"/>
              <a:pPr/>
              <a:t>13</a:t>
            </a:fld>
            <a:endParaRPr lang="cs-CZ"/>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8E8A41-E47C-48B9-ABDD-00C50FA3EADF}" type="slidenum">
              <a:rPr lang="cs-CZ"/>
              <a:pPr/>
              <a:t>14</a:t>
            </a:fld>
            <a:endParaRPr lang="cs-CZ"/>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88FA10-4CED-4F52-8479-FFABA7641E41}" type="slidenum">
              <a:rPr lang="cs-CZ"/>
              <a:pPr/>
              <a:t>2</a:t>
            </a:fld>
            <a:endParaRPr lang="cs-CZ"/>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4B35D-26A4-4E9B-B82C-FF16D2CAAC8C}" type="slidenum">
              <a:rPr lang="cs-CZ"/>
              <a:pPr/>
              <a:t>3</a:t>
            </a:fld>
            <a:endParaRPr lang="cs-CZ"/>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A63651-35D9-48C6-BF78-0F7ED944F2CA}" type="slidenum">
              <a:rPr lang="cs-CZ"/>
              <a:pPr/>
              <a:t>4</a:t>
            </a:fld>
            <a:endParaRPr lang="cs-CZ"/>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440D51-60EA-4952-BE98-1C0BDF263E49}" type="slidenum">
              <a:rPr lang="cs-CZ"/>
              <a:pPr/>
              <a:t>5</a:t>
            </a:fld>
            <a:endParaRPr lang="cs-CZ"/>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8EDC2-EC9D-4A7C-9442-80F57F186070}" type="slidenum">
              <a:rPr lang="cs-CZ"/>
              <a:pPr/>
              <a:t>6</a:t>
            </a:fld>
            <a:endParaRPr lang="cs-CZ"/>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9A18A3-3C39-463F-8728-D2CB86AA4ADC}" type="slidenum">
              <a:rPr lang="cs-CZ"/>
              <a:pPr/>
              <a:t>7</a:t>
            </a:fld>
            <a:endParaRPr lang="cs-CZ"/>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A01044-E668-4B89-BD83-E1C03F799C2B}" type="slidenum">
              <a:rPr lang="cs-CZ"/>
              <a:pPr/>
              <a:t>8</a:t>
            </a:fld>
            <a:endParaRPr lang="cs-CZ"/>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A7AABA-1E1F-4A97-A8F1-5038486455BB}" type="slidenum">
              <a:rPr lang="cs-CZ"/>
              <a:pPr/>
              <a:t>10</a:t>
            </a:fld>
            <a:endParaRPr lang="cs-CZ"/>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328938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3610010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180353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78563"/>
            <a:ext cx="2133600" cy="457200"/>
          </a:xfrm>
        </p:spPr>
        <p:txBody>
          <a:bodyPr/>
          <a:lstStyle>
            <a:lvl1pPr>
              <a:defRPr/>
            </a:lvl1pPr>
          </a:lstStyle>
          <a:p>
            <a:endParaRPr lang="cs-CZ"/>
          </a:p>
        </p:txBody>
      </p:sp>
      <p:sp>
        <p:nvSpPr>
          <p:cNvPr id="6" name="Zástupný symbol pro zápatí 5"/>
          <p:cNvSpPr>
            <a:spLocks noGrp="1"/>
          </p:cNvSpPr>
          <p:nvPr>
            <p:ph type="ftr" sz="quarter" idx="11"/>
          </p:nvPr>
        </p:nvSpPr>
        <p:spPr>
          <a:xfrm>
            <a:off x="3124200" y="6278563"/>
            <a:ext cx="2895600" cy="45720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553200" y="6278563"/>
            <a:ext cx="2133600" cy="457200"/>
          </a:xfrm>
        </p:spPr>
        <p:txBody>
          <a:bodyPr/>
          <a:lstStyle>
            <a:lvl1pPr>
              <a:defRPr/>
            </a:lvl1pPr>
          </a:lstStyle>
          <a:p>
            <a:fld id="{B56119FC-3B97-4C87-9BC9-2BD2735FE980}" type="slidenum">
              <a:rPr lang="cs-CZ"/>
              <a:pPr/>
              <a:t>‹#›</a:t>
            </a:fld>
            <a:endParaRPr lang="cs-CZ"/>
          </a:p>
        </p:txBody>
      </p:sp>
    </p:spTree>
    <p:extLst>
      <p:ext uri="{BB962C8B-B14F-4D97-AF65-F5344CB8AC3E}">
        <p14:creationId xmlns:p14="http://schemas.microsoft.com/office/powerpoint/2010/main" val="1021110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1600200"/>
            <a:ext cx="4038600" cy="21891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8200" y="3941763"/>
            <a:ext cx="4038600" cy="21891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p:cNvSpPr>
            <a:spLocks noGrp="1"/>
          </p:cNvSpPr>
          <p:nvPr>
            <p:ph type="dt" sz="half" idx="10"/>
          </p:nvPr>
        </p:nvSpPr>
        <p:spPr>
          <a:xfrm>
            <a:off x="457200" y="6278563"/>
            <a:ext cx="2133600" cy="457200"/>
          </a:xfrm>
        </p:spPr>
        <p:txBody>
          <a:bodyPr/>
          <a:lstStyle>
            <a:lvl1pPr>
              <a:defRPr/>
            </a:lvl1pPr>
          </a:lstStyle>
          <a:p>
            <a:endParaRPr lang="cs-CZ"/>
          </a:p>
        </p:txBody>
      </p:sp>
      <p:sp>
        <p:nvSpPr>
          <p:cNvPr id="7" name="Zástupný symbol pro zápatí 6"/>
          <p:cNvSpPr>
            <a:spLocks noGrp="1"/>
          </p:cNvSpPr>
          <p:nvPr>
            <p:ph type="ftr" sz="quarter" idx="11"/>
          </p:nvPr>
        </p:nvSpPr>
        <p:spPr>
          <a:xfrm>
            <a:off x="3124200" y="6278563"/>
            <a:ext cx="2895600" cy="457200"/>
          </a:xfrm>
        </p:spPr>
        <p:txBody>
          <a:bodyPr/>
          <a:lstStyle>
            <a:lvl1pPr>
              <a:defRPr/>
            </a:lvl1pPr>
          </a:lstStyle>
          <a:p>
            <a:endParaRPr lang="cs-CZ"/>
          </a:p>
        </p:txBody>
      </p:sp>
      <p:sp>
        <p:nvSpPr>
          <p:cNvPr id="8" name="Zástupný symbol pro číslo snímku 7"/>
          <p:cNvSpPr>
            <a:spLocks noGrp="1"/>
          </p:cNvSpPr>
          <p:nvPr>
            <p:ph type="sldNum" sz="quarter" idx="12"/>
          </p:nvPr>
        </p:nvSpPr>
        <p:spPr>
          <a:xfrm>
            <a:off x="6553200" y="6278563"/>
            <a:ext cx="2133600" cy="457200"/>
          </a:xfrm>
        </p:spPr>
        <p:txBody>
          <a:bodyPr/>
          <a:lstStyle>
            <a:lvl1pPr>
              <a:defRPr/>
            </a:lvl1pPr>
          </a:lstStyle>
          <a:p>
            <a:fld id="{DF609213-1843-440D-BD79-8ED64940A213}" type="slidenum">
              <a:rPr lang="cs-CZ"/>
              <a:pPr/>
              <a:t>‹#›</a:t>
            </a:fld>
            <a:endParaRPr lang="cs-CZ"/>
          </a:p>
        </p:txBody>
      </p:sp>
    </p:spTree>
    <p:extLst>
      <p:ext uri="{BB962C8B-B14F-4D97-AF65-F5344CB8AC3E}">
        <p14:creationId xmlns:p14="http://schemas.microsoft.com/office/powerpoint/2010/main" val="3184223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2329486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250752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68B3617-F095-43AE-9EBB-5EADE28DF633}" type="datetimeFigureOut">
              <a:rPr lang="cs-CZ" smtClean="0"/>
              <a:t>19.03.2018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224508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68B3617-F095-43AE-9EBB-5EADE28DF633}" type="datetimeFigureOut">
              <a:rPr lang="cs-CZ" smtClean="0"/>
              <a:t>19.03.2018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319457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68B3617-F095-43AE-9EBB-5EADE28DF633}" type="datetimeFigureOut">
              <a:rPr lang="cs-CZ" smtClean="0"/>
              <a:t>19.03.2018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1581570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68B3617-F095-43AE-9EBB-5EADE28DF633}" type="datetimeFigureOut">
              <a:rPr lang="cs-CZ" smtClean="0"/>
              <a:t>19.03.2018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2539894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68B3617-F095-43AE-9EBB-5EADE28DF633}" type="datetimeFigureOut">
              <a:rPr lang="cs-CZ" smtClean="0"/>
              <a:t>19.03.2018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205065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68B3617-F095-43AE-9EBB-5EADE28DF633}" type="datetimeFigureOut">
              <a:rPr lang="cs-CZ" smtClean="0"/>
              <a:t>19.03.2018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1D1679-BF03-4183-9143-E9EAE1511185}" type="slidenum">
              <a:rPr lang="cs-CZ" smtClean="0"/>
              <a:t>‹#›</a:t>
            </a:fld>
            <a:endParaRPr lang="cs-CZ"/>
          </a:p>
        </p:txBody>
      </p:sp>
    </p:spTree>
    <p:extLst>
      <p:ext uri="{BB962C8B-B14F-4D97-AF65-F5344CB8AC3E}">
        <p14:creationId xmlns:p14="http://schemas.microsoft.com/office/powerpoint/2010/main" val="427184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B3617-F095-43AE-9EBB-5EADE28DF633}" type="datetimeFigureOut">
              <a:rPr lang="cs-CZ" smtClean="0"/>
              <a:t>19.03.2018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D1679-BF03-4183-9143-E9EAE1511185}" type="slidenum">
              <a:rPr lang="cs-CZ" smtClean="0"/>
              <a:t>‹#›</a:t>
            </a:fld>
            <a:endParaRPr lang="cs-CZ"/>
          </a:p>
        </p:txBody>
      </p:sp>
    </p:spTree>
    <p:extLst>
      <p:ext uri="{BB962C8B-B14F-4D97-AF65-F5344CB8AC3E}">
        <p14:creationId xmlns:p14="http://schemas.microsoft.com/office/powerpoint/2010/main" val="3781327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cs-CZ" sz="6000" b="1" dirty="0" smtClean="0">
                <a:solidFill>
                  <a:schemeClr val="accent1"/>
                </a:solidFill>
              </a:rPr>
              <a:t>Europeizace práva</a:t>
            </a:r>
            <a:endParaRPr lang="cs-CZ" sz="6000" b="1" dirty="0">
              <a:solidFill>
                <a:schemeClr val="accent1"/>
              </a:solidFill>
            </a:endParaRPr>
          </a:p>
        </p:txBody>
      </p:sp>
      <p:sp>
        <p:nvSpPr>
          <p:cNvPr id="2051" name="Rectangle 3"/>
          <p:cNvSpPr>
            <a:spLocks noGrp="1" noChangeArrowheads="1"/>
          </p:cNvSpPr>
          <p:nvPr>
            <p:ph type="subTitle" idx="1"/>
          </p:nvPr>
        </p:nvSpPr>
        <p:spPr/>
        <p:txBody>
          <a:bodyPr/>
          <a:lstStyle/>
          <a:p>
            <a:r>
              <a:rPr lang="cs-CZ" dirty="0">
                <a:solidFill>
                  <a:schemeClr val="tx1"/>
                </a:solidFill>
              </a:rPr>
              <a:t>Klíčové rozsudky </a:t>
            </a:r>
            <a:r>
              <a:rPr lang="cs-CZ" dirty="0" smtClean="0">
                <a:solidFill>
                  <a:schemeClr val="tx1"/>
                </a:solidFill>
              </a:rPr>
              <a:t>SD EU</a:t>
            </a:r>
            <a:endParaRPr lang="cs-CZ" dirty="0">
              <a:solidFill>
                <a:schemeClr val="tx1"/>
              </a:solidFill>
            </a:endParaRPr>
          </a:p>
          <a:p>
            <a:r>
              <a:rPr lang="cs-CZ" dirty="0" smtClean="0">
                <a:solidFill>
                  <a:schemeClr val="tx1"/>
                </a:solidFill>
              </a:rPr>
              <a:t>26. </a:t>
            </a:r>
            <a:r>
              <a:rPr lang="cs-CZ" dirty="0" smtClean="0">
                <a:solidFill>
                  <a:schemeClr val="tx1"/>
                </a:solidFill>
              </a:rPr>
              <a:t>března </a:t>
            </a:r>
            <a:r>
              <a:rPr lang="cs-CZ" dirty="0" smtClean="0">
                <a:solidFill>
                  <a:schemeClr val="tx1"/>
                </a:solidFill>
              </a:rPr>
              <a:t>2018</a:t>
            </a:r>
            <a:endParaRPr lang="cs-CZ" dirty="0">
              <a:solidFill>
                <a:schemeClr val="tx1"/>
              </a:solidFill>
            </a:endParaRPr>
          </a:p>
        </p:txBody>
      </p:sp>
    </p:spTree>
    <p:extLst>
      <p:ext uri="{BB962C8B-B14F-4D97-AF65-F5344CB8AC3E}">
        <p14:creationId xmlns:p14="http://schemas.microsoft.com/office/powerpoint/2010/main" val="3424469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sz="4000" b="1" dirty="0">
                <a:solidFill>
                  <a:schemeClr val="accent1"/>
                </a:solidFill>
              </a:rPr>
              <a:t>Přednost pohledem členských států</a:t>
            </a:r>
          </a:p>
        </p:txBody>
      </p:sp>
      <p:sp>
        <p:nvSpPr>
          <p:cNvPr id="20483" name="Rectangle 3"/>
          <p:cNvSpPr>
            <a:spLocks noGrp="1" noChangeArrowheads="1"/>
          </p:cNvSpPr>
          <p:nvPr>
            <p:ph type="body" idx="1"/>
          </p:nvPr>
        </p:nvSpPr>
        <p:spPr/>
        <p:txBody>
          <a:bodyPr/>
          <a:lstStyle/>
          <a:p>
            <a:pPr>
              <a:lnSpc>
                <a:spcPct val="90000"/>
              </a:lnSpc>
            </a:pPr>
            <a:r>
              <a:rPr lang="cs-CZ" b="1" i="1" dirty="0"/>
              <a:t>1994 rozsudek Maastricht</a:t>
            </a:r>
            <a:r>
              <a:rPr lang="cs-CZ" dirty="0"/>
              <a:t> - ÚS se nevzdá svého práva rozhodovat o slučitelnosti komunitárního práva se základy německé ústavy a bude kontrolovat rozsah komunitárních kompetencí.</a:t>
            </a:r>
          </a:p>
          <a:p>
            <a:pPr>
              <a:lnSpc>
                <a:spcPct val="90000"/>
              </a:lnSpc>
            </a:pPr>
            <a:r>
              <a:rPr lang="cs-CZ" b="1" i="1" dirty="0"/>
              <a:t>Banánové nařízení</a:t>
            </a:r>
            <a:r>
              <a:rPr lang="cs-CZ" dirty="0"/>
              <a:t> - kooperativní vztah obou soudů. Evropská úroveň ochrany LP je srovnatelná s německou.</a:t>
            </a:r>
          </a:p>
          <a:p>
            <a:pPr>
              <a:lnSpc>
                <a:spcPct val="90000"/>
              </a:lnSpc>
            </a:pPr>
            <a:r>
              <a:rPr lang="cs-CZ" b="1" i="1" dirty="0"/>
              <a:t>Lisabon</a:t>
            </a:r>
          </a:p>
        </p:txBody>
      </p:sp>
    </p:spTree>
    <p:extLst>
      <p:ext uri="{BB962C8B-B14F-4D97-AF65-F5344CB8AC3E}">
        <p14:creationId xmlns:p14="http://schemas.microsoft.com/office/powerpoint/2010/main" val="35340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1"/>
                </a:solidFill>
              </a:rPr>
              <a:t>Čl. 23.1 Základního zákona</a:t>
            </a:r>
            <a:endParaRPr lang="cs-CZ" b="1" dirty="0">
              <a:solidFill>
                <a:schemeClr val="accent1"/>
              </a:solidFill>
            </a:endParaRPr>
          </a:p>
        </p:txBody>
      </p:sp>
      <p:sp>
        <p:nvSpPr>
          <p:cNvPr id="3" name="Zástupný symbol pro obsah 2"/>
          <p:cNvSpPr>
            <a:spLocks noGrp="1"/>
          </p:cNvSpPr>
          <p:nvPr>
            <p:ph idx="1"/>
          </p:nvPr>
        </p:nvSpPr>
        <p:spPr/>
        <p:txBody>
          <a:bodyPr>
            <a:normAutofit fontScale="77500" lnSpcReduction="20000"/>
          </a:bodyPr>
          <a:lstStyle/>
          <a:p>
            <a:pPr marL="0" indent="0">
              <a:buNone/>
            </a:pPr>
            <a:r>
              <a:rPr lang="en-US" dirty="0" smtClean="0"/>
              <a:t>With a view to establishing a united Europe, the Federal Republic of Germany shall participate in the development of the European Union that is committed to democratic, social and federal principles, to the rule of law, and to the principle of subsidiarity, and that guarantees a level of protection of basic rights essentially comparable to that afforded by this Basic Law. To this end the Federation may transfer sovereign powers by a law with the consent of the </a:t>
            </a:r>
            <a:r>
              <a:rPr lang="en-US" dirty="0" err="1" smtClean="0"/>
              <a:t>Bundesrat</a:t>
            </a:r>
            <a:r>
              <a:rPr lang="en-US" dirty="0" smtClean="0"/>
              <a:t>. The establishment of the European Union, as well as changes in its treaty foundations and comparable regulations that amend or supplement this Basic Law, or make such amendments or supplements possible, shall be subject to paragraphs (2) and (3) of Article 79.</a:t>
            </a:r>
            <a:endParaRPr lang="cs-CZ" dirty="0"/>
          </a:p>
        </p:txBody>
      </p:sp>
    </p:spTree>
    <p:extLst>
      <p:ext uri="{BB962C8B-B14F-4D97-AF65-F5344CB8AC3E}">
        <p14:creationId xmlns:p14="http://schemas.microsoft.com/office/powerpoint/2010/main" val="95283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1"/>
                </a:solidFill>
              </a:rPr>
              <a:t>Německý Lisabon</a:t>
            </a:r>
            <a:endParaRPr lang="cs-CZ" b="1" dirty="0">
              <a:solidFill>
                <a:schemeClr val="accent1"/>
              </a:solidFill>
            </a:endParaRPr>
          </a:p>
        </p:txBody>
      </p:sp>
      <p:sp>
        <p:nvSpPr>
          <p:cNvPr id="3" name="Zástupný symbol pro obsah 2"/>
          <p:cNvSpPr>
            <a:spLocks noGrp="1"/>
          </p:cNvSpPr>
          <p:nvPr>
            <p:ph idx="1"/>
          </p:nvPr>
        </p:nvSpPr>
        <p:spPr/>
        <p:txBody>
          <a:bodyPr>
            <a:normAutofit fontScale="85000" lnSpcReduction="10000"/>
          </a:bodyPr>
          <a:lstStyle/>
          <a:p>
            <a:pPr marL="0" indent="0">
              <a:buNone/>
            </a:pPr>
            <a:r>
              <a:rPr lang="en-GB" dirty="0" smtClean="0"/>
              <a:t>As long as, consequently, no uniform European people, as the subject of legitimisation, can express its majority will in a politically effective manner that takes due account of equality in the context of the foundation of a European federal state, the peoples of the European Union, which are constituted in their Member States, remain the decisive holders of public authority, including Union authority. In Germany, accession to a European federal state would require the creation of a new constitution, which would go along with the declared waiver of the sovereign statehood safeguarded by the Basic Law. </a:t>
            </a:r>
            <a:endParaRPr lang="en-GB" dirty="0"/>
          </a:p>
        </p:txBody>
      </p:sp>
    </p:spTree>
    <p:extLst>
      <p:ext uri="{BB962C8B-B14F-4D97-AF65-F5344CB8AC3E}">
        <p14:creationId xmlns:p14="http://schemas.microsoft.com/office/powerpoint/2010/main" val="439906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0"/>
            <a:ext cx="8229600" cy="1143000"/>
          </a:xfrm>
        </p:spPr>
        <p:txBody>
          <a:bodyPr/>
          <a:lstStyle/>
          <a:p>
            <a:r>
              <a:rPr lang="cs-CZ" b="1" dirty="0">
                <a:solidFill>
                  <a:schemeClr val="accent1"/>
                </a:solidFill>
              </a:rPr>
              <a:t>Kauza </a:t>
            </a:r>
            <a:r>
              <a:rPr lang="cs-CZ" b="1" dirty="0" err="1">
                <a:solidFill>
                  <a:schemeClr val="accent1"/>
                </a:solidFill>
              </a:rPr>
              <a:t>eurozatykač</a:t>
            </a:r>
            <a:endParaRPr lang="cs-CZ" b="1" dirty="0">
              <a:solidFill>
                <a:schemeClr val="accent1"/>
              </a:solidFill>
            </a:endParaRPr>
          </a:p>
        </p:txBody>
      </p:sp>
      <p:sp>
        <p:nvSpPr>
          <p:cNvPr id="35843" name="Rectangle 3"/>
          <p:cNvSpPr>
            <a:spLocks noGrp="1" noChangeArrowheads="1"/>
          </p:cNvSpPr>
          <p:nvPr>
            <p:ph type="body" sz="half" idx="1"/>
          </p:nvPr>
        </p:nvSpPr>
        <p:spPr>
          <a:xfrm>
            <a:off x="468313" y="981075"/>
            <a:ext cx="4038600" cy="4530725"/>
          </a:xfrm>
        </p:spPr>
        <p:txBody>
          <a:bodyPr/>
          <a:lstStyle/>
          <a:p>
            <a:r>
              <a:rPr lang="cs-CZ" sz="3600" dirty="0"/>
              <a:t>Německo</a:t>
            </a:r>
          </a:p>
          <a:p>
            <a:r>
              <a:rPr lang="cs-CZ" sz="3600" dirty="0"/>
              <a:t>Polsko</a:t>
            </a:r>
          </a:p>
          <a:p>
            <a:r>
              <a:rPr lang="cs-CZ" sz="3600" dirty="0"/>
              <a:t>ČR</a:t>
            </a:r>
          </a:p>
        </p:txBody>
      </p:sp>
      <p:pic>
        <p:nvPicPr>
          <p:cNvPr id="35845" name="Picture 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0" y="3006725"/>
            <a:ext cx="9144000" cy="3851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71320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0"/>
            <a:ext cx="8229600" cy="1143000"/>
          </a:xfrm>
        </p:spPr>
        <p:txBody>
          <a:bodyPr/>
          <a:lstStyle/>
          <a:p>
            <a:r>
              <a:rPr lang="cs-CZ" b="1" dirty="0">
                <a:solidFill>
                  <a:schemeClr val="accent1"/>
                </a:solidFill>
              </a:rPr>
              <a:t>ČR a evropské právo</a:t>
            </a:r>
          </a:p>
        </p:txBody>
      </p:sp>
      <p:sp>
        <p:nvSpPr>
          <p:cNvPr id="37891" name="Rectangle 3"/>
          <p:cNvSpPr>
            <a:spLocks noGrp="1" noChangeArrowheads="1"/>
          </p:cNvSpPr>
          <p:nvPr>
            <p:ph type="body" sz="half" idx="1"/>
          </p:nvPr>
        </p:nvSpPr>
        <p:spPr>
          <a:xfrm>
            <a:off x="250825" y="981075"/>
            <a:ext cx="8435975" cy="4530725"/>
          </a:xfrm>
        </p:spPr>
        <p:txBody>
          <a:bodyPr>
            <a:normAutofit/>
          </a:bodyPr>
          <a:lstStyle/>
          <a:p>
            <a:r>
              <a:rPr lang="cs-CZ" sz="2800" dirty="0"/>
              <a:t>Cukerné kvóty – podmíněné propůjčení části pravomocí</a:t>
            </a:r>
          </a:p>
          <a:p>
            <a:r>
              <a:rPr lang="cs-CZ" sz="2800" dirty="0" err="1"/>
              <a:t>Eurozatykač</a:t>
            </a:r>
            <a:endParaRPr lang="cs-CZ" sz="2800" dirty="0"/>
          </a:p>
          <a:p>
            <a:r>
              <a:rPr lang="cs-CZ" sz="2800" dirty="0"/>
              <a:t>Lisabonská </a:t>
            </a:r>
            <a:r>
              <a:rPr lang="cs-CZ" sz="2800" dirty="0" smtClean="0"/>
              <a:t>smlouva</a:t>
            </a:r>
          </a:p>
          <a:p>
            <a:r>
              <a:rPr lang="cs-CZ" sz="2800" dirty="0" smtClean="0"/>
              <a:t>Slovenské důchody</a:t>
            </a:r>
          </a:p>
          <a:p>
            <a:r>
              <a:rPr lang="cs-CZ" sz="2800" dirty="0" smtClean="0"/>
              <a:t>Volby do EP</a:t>
            </a:r>
            <a:endParaRPr lang="cs-CZ" sz="2800" dirty="0"/>
          </a:p>
        </p:txBody>
      </p:sp>
      <p:pic>
        <p:nvPicPr>
          <p:cNvPr id="37893" name="Picture 5"/>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3924300" y="3217863"/>
            <a:ext cx="5219700" cy="3640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896" name="Picture 8"/>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0" y="4244975"/>
            <a:ext cx="3708400" cy="2632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0868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5400" b="1" dirty="0">
                <a:solidFill>
                  <a:schemeClr val="accent1"/>
                </a:solidFill>
              </a:rPr>
              <a:t>Přednost</a:t>
            </a:r>
          </a:p>
        </p:txBody>
      </p:sp>
      <p:sp>
        <p:nvSpPr>
          <p:cNvPr id="15363" name="Rectangle 3"/>
          <p:cNvSpPr>
            <a:spLocks noGrp="1" noChangeArrowheads="1"/>
          </p:cNvSpPr>
          <p:nvPr>
            <p:ph type="body" idx="1"/>
          </p:nvPr>
        </p:nvSpPr>
        <p:spPr>
          <a:xfrm>
            <a:off x="468313" y="2205038"/>
            <a:ext cx="8229600" cy="1828800"/>
          </a:xfrm>
        </p:spPr>
        <p:txBody>
          <a:bodyPr/>
          <a:lstStyle/>
          <a:p>
            <a:r>
              <a:rPr lang="cs-CZ" sz="4000" dirty="0"/>
              <a:t>Pohledem Soudního dvora</a:t>
            </a:r>
          </a:p>
          <a:p>
            <a:r>
              <a:rPr lang="cs-CZ" sz="4000" dirty="0"/>
              <a:t>Pohledem členských států</a:t>
            </a:r>
          </a:p>
        </p:txBody>
      </p:sp>
    </p:spTree>
    <p:extLst>
      <p:ext uri="{BB962C8B-B14F-4D97-AF65-F5344CB8AC3E}">
        <p14:creationId xmlns:p14="http://schemas.microsoft.com/office/powerpoint/2010/main" val="934832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b="1" dirty="0">
                <a:solidFill>
                  <a:schemeClr val="accent1"/>
                </a:solidFill>
              </a:rPr>
              <a:t>Přednost pohledem ESD</a:t>
            </a:r>
          </a:p>
        </p:txBody>
      </p:sp>
      <p:sp>
        <p:nvSpPr>
          <p:cNvPr id="16387" name="Rectangle 3"/>
          <p:cNvSpPr>
            <a:spLocks noGrp="1" noChangeArrowheads="1"/>
          </p:cNvSpPr>
          <p:nvPr>
            <p:ph type="body" idx="1"/>
          </p:nvPr>
        </p:nvSpPr>
        <p:spPr/>
        <p:txBody>
          <a:bodyPr/>
          <a:lstStyle/>
          <a:p>
            <a:pPr>
              <a:lnSpc>
                <a:spcPct val="90000"/>
              </a:lnSpc>
            </a:pPr>
            <a:r>
              <a:rPr lang="cs-CZ" b="1" i="1" dirty="0"/>
              <a:t>26/62 van </a:t>
            </a:r>
            <a:r>
              <a:rPr lang="cs-CZ" b="1" i="1" dirty="0" err="1"/>
              <a:t>Gend</a:t>
            </a:r>
            <a:r>
              <a:rPr lang="cs-CZ" b="1" i="1" dirty="0"/>
              <a:t> en </a:t>
            </a:r>
            <a:r>
              <a:rPr lang="cs-CZ" b="1" i="1" dirty="0" err="1"/>
              <a:t>Loos</a:t>
            </a:r>
            <a:r>
              <a:rPr lang="cs-CZ" dirty="0"/>
              <a:t> - Společenství vytváří nový právní řád mezinárodního práva </a:t>
            </a:r>
          </a:p>
          <a:p>
            <a:pPr>
              <a:lnSpc>
                <a:spcPct val="90000"/>
              </a:lnSpc>
            </a:pPr>
            <a:r>
              <a:rPr lang="cs-CZ" b="1" i="1" dirty="0"/>
              <a:t>6/64 </a:t>
            </a:r>
            <a:r>
              <a:rPr lang="cs-CZ" b="1" i="1" dirty="0" err="1"/>
              <a:t>Costa</a:t>
            </a:r>
            <a:r>
              <a:rPr lang="cs-CZ" b="1" i="1" dirty="0"/>
              <a:t> v. ENEL</a:t>
            </a:r>
            <a:r>
              <a:rPr lang="cs-CZ" dirty="0"/>
              <a:t> - evropské právo musí mít přednost před nekompatibilním národním právem </a:t>
            </a:r>
          </a:p>
          <a:p>
            <a:pPr>
              <a:lnSpc>
                <a:spcPct val="90000"/>
              </a:lnSpc>
            </a:pPr>
            <a:r>
              <a:rPr lang="cs-CZ" b="1" i="1" dirty="0"/>
              <a:t>11/70 </a:t>
            </a:r>
            <a:r>
              <a:rPr lang="cs-CZ" b="1" i="1" dirty="0" err="1"/>
              <a:t>Internationale</a:t>
            </a:r>
            <a:r>
              <a:rPr lang="cs-CZ" b="1" i="1" dirty="0"/>
              <a:t> </a:t>
            </a:r>
            <a:r>
              <a:rPr lang="cs-CZ" b="1" i="1" dirty="0" err="1"/>
              <a:t>Handelsgesellschaft</a:t>
            </a:r>
            <a:r>
              <a:rPr lang="cs-CZ" dirty="0"/>
              <a:t> - právní síla konfliktního národního práva nehraje při střetu s přímo účinným komunitárním právem roli </a:t>
            </a:r>
          </a:p>
        </p:txBody>
      </p:sp>
    </p:spTree>
    <p:extLst>
      <p:ext uri="{BB962C8B-B14F-4D97-AF65-F5344CB8AC3E}">
        <p14:creationId xmlns:p14="http://schemas.microsoft.com/office/powerpoint/2010/main" val="80461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b="1" dirty="0">
                <a:solidFill>
                  <a:schemeClr val="accent1"/>
                </a:solidFill>
                <a:latin typeface="+mn-lt"/>
              </a:rPr>
              <a:t>Přednost pohledem ESD</a:t>
            </a:r>
          </a:p>
        </p:txBody>
      </p:sp>
      <p:sp>
        <p:nvSpPr>
          <p:cNvPr id="17411" name="Rectangle 3"/>
          <p:cNvSpPr>
            <a:spLocks noGrp="1" noChangeArrowheads="1"/>
          </p:cNvSpPr>
          <p:nvPr>
            <p:ph type="body" idx="1"/>
          </p:nvPr>
        </p:nvSpPr>
        <p:spPr/>
        <p:txBody>
          <a:bodyPr/>
          <a:lstStyle/>
          <a:p>
            <a:r>
              <a:rPr lang="cs-CZ" dirty="0"/>
              <a:t> </a:t>
            </a:r>
            <a:r>
              <a:rPr lang="cs-CZ" b="1" i="1" dirty="0"/>
              <a:t>106/77 </a:t>
            </a:r>
            <a:r>
              <a:rPr lang="cs-CZ" b="1" i="1" dirty="0" err="1"/>
              <a:t>Simmenthal</a:t>
            </a:r>
            <a:r>
              <a:rPr lang="cs-CZ" dirty="0"/>
              <a:t> - kolidující národní právo je automaticky neaplikovatelné, vylučuje se platné přijetí národního práva, které by bylo v rozporu s evropským. Národní soud nemusí čekat na rozhodnutí ÚS a má aplikovat evropské právo. </a:t>
            </a:r>
          </a:p>
          <a:p>
            <a:r>
              <a:rPr lang="cs-CZ" b="1" i="1" dirty="0"/>
              <a:t>IN.CO.GE 90</a:t>
            </a:r>
            <a:r>
              <a:rPr lang="cs-CZ" dirty="0"/>
              <a:t> – proti názoru Komise, která chtěla neplatnost </a:t>
            </a:r>
          </a:p>
        </p:txBody>
      </p:sp>
    </p:spTree>
    <p:extLst>
      <p:ext uri="{BB962C8B-B14F-4D97-AF65-F5344CB8AC3E}">
        <p14:creationId xmlns:p14="http://schemas.microsoft.com/office/powerpoint/2010/main" val="201731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sz="5400" b="1" dirty="0">
                <a:solidFill>
                  <a:schemeClr val="accent1"/>
                </a:solidFill>
              </a:rPr>
              <a:t>Oblasti sporů</a:t>
            </a:r>
          </a:p>
        </p:txBody>
      </p:sp>
      <p:sp>
        <p:nvSpPr>
          <p:cNvPr id="18435" name="Rectangle 3"/>
          <p:cNvSpPr>
            <a:spLocks noGrp="1" noChangeArrowheads="1"/>
          </p:cNvSpPr>
          <p:nvPr>
            <p:ph type="body" idx="1"/>
          </p:nvPr>
        </p:nvSpPr>
        <p:spPr>
          <a:xfrm>
            <a:off x="468313" y="1484313"/>
            <a:ext cx="8229600" cy="1541462"/>
          </a:xfrm>
        </p:spPr>
        <p:txBody>
          <a:bodyPr/>
          <a:lstStyle/>
          <a:p>
            <a:pPr>
              <a:lnSpc>
                <a:spcPct val="90000"/>
              </a:lnSpc>
            </a:pPr>
            <a:r>
              <a:rPr lang="cs-CZ" sz="4400" dirty="0"/>
              <a:t>Lidská práva</a:t>
            </a:r>
          </a:p>
          <a:p>
            <a:pPr>
              <a:lnSpc>
                <a:spcPct val="90000"/>
              </a:lnSpc>
            </a:pPr>
            <a:r>
              <a:rPr lang="cs-CZ" sz="4400" dirty="0"/>
              <a:t>Kompetence</a:t>
            </a:r>
          </a:p>
        </p:txBody>
      </p:sp>
      <p:pic>
        <p:nvPicPr>
          <p:cNvPr id="18437" name="Picture 5" descr="The Constitutional Court is Germany's highest cou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14688"/>
            <a:ext cx="9144000" cy="361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797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sz="4000" b="1" dirty="0">
                <a:solidFill>
                  <a:schemeClr val="accent1"/>
                </a:solidFill>
              </a:rPr>
              <a:t>Přednost pohledem členských států</a:t>
            </a:r>
          </a:p>
        </p:txBody>
      </p:sp>
      <p:sp>
        <p:nvSpPr>
          <p:cNvPr id="19459" name="Rectangle 3"/>
          <p:cNvSpPr>
            <a:spLocks noGrp="1" noChangeArrowheads="1"/>
          </p:cNvSpPr>
          <p:nvPr>
            <p:ph type="body" idx="1"/>
          </p:nvPr>
        </p:nvSpPr>
        <p:spPr/>
        <p:txBody>
          <a:bodyPr>
            <a:normAutofit lnSpcReduction="10000"/>
          </a:bodyPr>
          <a:lstStyle/>
          <a:p>
            <a:r>
              <a:rPr lang="cs-CZ" b="1" i="1" dirty="0"/>
              <a:t>1974 </a:t>
            </a:r>
            <a:r>
              <a:rPr lang="cs-CZ" b="1" i="1" dirty="0" err="1"/>
              <a:t>Solange</a:t>
            </a:r>
            <a:r>
              <a:rPr lang="cs-CZ" b="1" i="1" dirty="0"/>
              <a:t> I</a:t>
            </a:r>
            <a:r>
              <a:rPr lang="cs-CZ" dirty="0"/>
              <a:t> - ÚS nebrání přednosti práva Společenství, pokud poskytne dostatečné záruky základním právům. </a:t>
            </a:r>
          </a:p>
          <a:p>
            <a:r>
              <a:rPr lang="cs-CZ" b="1" i="1" dirty="0"/>
              <a:t>1986 </a:t>
            </a:r>
            <a:r>
              <a:rPr lang="cs-CZ" b="1" i="1" dirty="0" err="1"/>
              <a:t>Solange</a:t>
            </a:r>
            <a:r>
              <a:rPr lang="cs-CZ" b="1" i="1" dirty="0"/>
              <a:t> II</a:t>
            </a:r>
            <a:r>
              <a:rPr lang="cs-CZ" dirty="0"/>
              <a:t> - pokud ES a zvláště judikatura ESD zajistí efektivní ochranu LP a pokud ochrání podstatný obsah LP, nebude ÚS nadále posuzovat použitelnost sekundární legislativy ES a nebude ji poměřovat LP zaručenými ústavou </a:t>
            </a:r>
          </a:p>
        </p:txBody>
      </p:sp>
    </p:spTree>
    <p:extLst>
      <p:ext uri="{BB962C8B-B14F-4D97-AF65-F5344CB8AC3E}">
        <p14:creationId xmlns:p14="http://schemas.microsoft.com/office/powerpoint/2010/main" val="138142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b="1" dirty="0">
                <a:solidFill>
                  <a:schemeClr val="accent1"/>
                </a:solidFill>
              </a:rPr>
              <a:t>Otázky k </a:t>
            </a:r>
            <a:r>
              <a:rPr lang="cs-CZ" b="1" i="1" dirty="0" err="1">
                <a:solidFill>
                  <a:schemeClr val="accent1"/>
                </a:solidFill>
              </a:rPr>
              <a:t>Solange</a:t>
            </a:r>
            <a:r>
              <a:rPr lang="cs-CZ" b="1" i="1" dirty="0">
                <a:solidFill>
                  <a:schemeClr val="accent1"/>
                </a:solidFill>
              </a:rPr>
              <a:t> I</a:t>
            </a:r>
          </a:p>
        </p:txBody>
      </p:sp>
      <p:sp>
        <p:nvSpPr>
          <p:cNvPr id="22531" name="Rectangle 3"/>
          <p:cNvSpPr>
            <a:spLocks noGrp="1" noChangeArrowheads="1"/>
          </p:cNvSpPr>
          <p:nvPr>
            <p:ph type="body" idx="1"/>
          </p:nvPr>
        </p:nvSpPr>
        <p:spPr/>
        <p:txBody>
          <a:bodyPr>
            <a:normAutofit lnSpcReduction="10000"/>
          </a:bodyPr>
          <a:lstStyle/>
          <a:p>
            <a:pPr>
              <a:lnSpc>
                <a:spcPct val="90000"/>
              </a:lnSpc>
            </a:pPr>
            <a:r>
              <a:rPr lang="cs-CZ" dirty="0"/>
              <a:t>Může dojít ke kolizi primárního práva </a:t>
            </a:r>
            <a:r>
              <a:rPr lang="cs-CZ"/>
              <a:t>a </a:t>
            </a:r>
            <a:r>
              <a:rPr lang="cs-CZ" smtClean="0"/>
              <a:t>ústavního práva</a:t>
            </a:r>
            <a:r>
              <a:rPr lang="cs-CZ" dirty="0"/>
              <a:t>?</a:t>
            </a:r>
          </a:p>
          <a:p>
            <a:pPr>
              <a:lnSpc>
                <a:spcPct val="90000"/>
              </a:lnSpc>
            </a:pPr>
            <a:r>
              <a:rPr lang="cs-CZ" dirty="0"/>
              <a:t>Ke kolizi jakých právních řádů může dojít?</a:t>
            </a:r>
          </a:p>
          <a:p>
            <a:pPr>
              <a:lnSpc>
                <a:spcPct val="90000"/>
              </a:lnSpc>
            </a:pPr>
            <a:r>
              <a:rPr lang="cs-CZ" dirty="0"/>
              <a:t>Jaký je charakter komunitárního práva?</a:t>
            </a:r>
          </a:p>
          <a:p>
            <a:pPr>
              <a:lnSpc>
                <a:spcPct val="90000"/>
              </a:lnSpc>
            </a:pPr>
            <a:r>
              <a:rPr lang="cs-CZ" dirty="0"/>
              <a:t>Kompetence ESD a soudů členských států</a:t>
            </a:r>
          </a:p>
          <a:p>
            <a:pPr>
              <a:lnSpc>
                <a:spcPct val="90000"/>
              </a:lnSpc>
            </a:pPr>
            <a:r>
              <a:rPr lang="cs-CZ" dirty="0"/>
              <a:t>Co má ES dělat v případě konfliktu právních řádů?</a:t>
            </a:r>
          </a:p>
          <a:p>
            <a:pPr>
              <a:lnSpc>
                <a:spcPct val="90000"/>
              </a:lnSpc>
            </a:pPr>
            <a:r>
              <a:rPr lang="cs-CZ" dirty="0"/>
              <a:t>Kdy nemá být evropské právo aplikováno orgány členských států?</a:t>
            </a:r>
          </a:p>
          <a:p>
            <a:pPr>
              <a:lnSpc>
                <a:spcPct val="90000"/>
              </a:lnSpc>
            </a:pPr>
            <a:endParaRPr lang="cs-CZ" dirty="0"/>
          </a:p>
        </p:txBody>
      </p:sp>
    </p:spTree>
    <p:extLst>
      <p:ext uri="{BB962C8B-B14F-4D97-AF65-F5344CB8AC3E}">
        <p14:creationId xmlns:p14="http://schemas.microsoft.com/office/powerpoint/2010/main" val="2477983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b="1" dirty="0">
                <a:solidFill>
                  <a:schemeClr val="accent1"/>
                </a:solidFill>
              </a:rPr>
              <a:t>Otázky k </a:t>
            </a:r>
            <a:r>
              <a:rPr lang="cs-CZ" b="1" i="1" dirty="0" err="1">
                <a:solidFill>
                  <a:schemeClr val="accent1"/>
                </a:solidFill>
              </a:rPr>
              <a:t>Solange</a:t>
            </a:r>
            <a:r>
              <a:rPr lang="cs-CZ" b="1" i="1" dirty="0">
                <a:solidFill>
                  <a:schemeClr val="accent1"/>
                </a:solidFill>
              </a:rPr>
              <a:t> II</a:t>
            </a:r>
          </a:p>
        </p:txBody>
      </p:sp>
      <p:sp>
        <p:nvSpPr>
          <p:cNvPr id="23555" name="Rectangle 3"/>
          <p:cNvSpPr>
            <a:spLocks noGrp="1" noChangeArrowheads="1"/>
          </p:cNvSpPr>
          <p:nvPr>
            <p:ph type="body" idx="1"/>
          </p:nvPr>
        </p:nvSpPr>
        <p:spPr/>
        <p:txBody>
          <a:bodyPr/>
          <a:lstStyle/>
          <a:p>
            <a:r>
              <a:rPr lang="cs-CZ" dirty="0"/>
              <a:t>O jakém případu se mluví v odstavci c)?</a:t>
            </a:r>
          </a:p>
          <a:p>
            <a:r>
              <a:rPr lang="cs-CZ" dirty="0"/>
              <a:t>Jak hodnotí německý ÚS ochranu lidských práv ve Společenství?</a:t>
            </a:r>
          </a:p>
          <a:p>
            <a:r>
              <a:rPr lang="cs-CZ" dirty="0"/>
              <a:t>Jaké má ochrana základních práv v ES mezery?</a:t>
            </a:r>
          </a:p>
          <a:p>
            <a:r>
              <a:rPr lang="cs-CZ" dirty="0"/>
              <a:t>Co naopak zvyšuje důvěru německého ÚS v dostatečnost zajištění ochrany práv v ES?</a:t>
            </a:r>
          </a:p>
        </p:txBody>
      </p:sp>
    </p:spTree>
    <p:extLst>
      <p:ext uri="{BB962C8B-B14F-4D97-AF65-F5344CB8AC3E}">
        <p14:creationId xmlns:p14="http://schemas.microsoft.com/office/powerpoint/2010/main" val="3144615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b="1" dirty="0" smtClean="0">
                <a:solidFill>
                  <a:schemeClr val="accent1"/>
                </a:solidFill>
              </a:rPr>
              <a:t>Čl. 352 SFEU</a:t>
            </a:r>
            <a:endParaRPr lang="cs-CZ" b="1" dirty="0">
              <a:solidFill>
                <a:schemeClr val="accent1"/>
              </a:solidFill>
            </a:endParaRPr>
          </a:p>
        </p:txBody>
      </p:sp>
      <p:sp>
        <p:nvSpPr>
          <p:cNvPr id="7" name="Zástupný symbol pro obsah 6"/>
          <p:cNvSpPr>
            <a:spLocks noGrp="1"/>
          </p:cNvSpPr>
          <p:nvPr>
            <p:ph idx="1"/>
          </p:nvPr>
        </p:nvSpPr>
        <p:spPr/>
        <p:txBody>
          <a:bodyPr>
            <a:normAutofit fontScale="92500" lnSpcReduction="20000"/>
          </a:bodyPr>
          <a:lstStyle/>
          <a:p>
            <a:pPr marL="0" indent="0">
              <a:buNone/>
            </a:pPr>
            <a:r>
              <a:rPr lang="cs-CZ" dirty="0" smtClean="0"/>
              <a:t>Ukáže-li </a:t>
            </a:r>
            <a:r>
              <a:rPr lang="cs-CZ" dirty="0"/>
              <a:t>se, že k dosažení některého z cílů stanovených Smlouvami je nezbytná určitá činnost Unie v rámci politik vymezených Smlouvami, které však k této činnosti neposkytují nezbytné pravomoci, přijme Rada na návrh Komise jednomyslně po obdržení souhlasu Evropského parlamentu vhodná ustanovení. Pokud jsou dotyčná ustanovení přijímána Radou zvláštním legislativním postupem, rozhoduje rovněž jednomyslně, na návrh Komise a po obdržení souhlasu Evropského parlamentu.</a:t>
            </a:r>
          </a:p>
          <a:p>
            <a:endParaRPr lang="cs-CZ" dirty="0"/>
          </a:p>
        </p:txBody>
      </p:sp>
    </p:spTree>
    <p:extLst>
      <p:ext uri="{BB962C8B-B14F-4D97-AF65-F5344CB8AC3E}">
        <p14:creationId xmlns:p14="http://schemas.microsoft.com/office/powerpoint/2010/main" val="3169442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651</Words>
  <Application>Microsoft Office PowerPoint</Application>
  <PresentationFormat>Předvádění na obrazovce (4:3)</PresentationFormat>
  <Paragraphs>62</Paragraphs>
  <Slides>14</Slides>
  <Notes>11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Motiv systému Office</vt:lpstr>
      <vt:lpstr>Europeizace práva</vt:lpstr>
      <vt:lpstr>Přednost</vt:lpstr>
      <vt:lpstr>Přednost pohledem ESD</vt:lpstr>
      <vt:lpstr>Přednost pohledem ESD</vt:lpstr>
      <vt:lpstr>Oblasti sporů</vt:lpstr>
      <vt:lpstr>Přednost pohledem členských států</vt:lpstr>
      <vt:lpstr>Otázky k Solange I</vt:lpstr>
      <vt:lpstr>Otázky k Solange II</vt:lpstr>
      <vt:lpstr>Čl. 352 SFEU</vt:lpstr>
      <vt:lpstr>Přednost pohledem členských států</vt:lpstr>
      <vt:lpstr>Čl. 23.1 Základního zákona</vt:lpstr>
      <vt:lpstr>Německý Lisabon</vt:lpstr>
      <vt:lpstr>Kauza eurozatykač</vt:lpstr>
      <vt:lpstr>ČR a evropské právo</vt:lpstr>
    </vt:vector>
  </TitlesOfParts>
  <Company>CIKT 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Europeizace</dc:title>
  <dc:creator>Hubert Smekal</dc:creator>
  <cp:lastModifiedBy>Hubert Smekal</cp:lastModifiedBy>
  <cp:revision>17</cp:revision>
  <dcterms:created xsi:type="dcterms:W3CDTF">2012-03-26T07:31:49Z</dcterms:created>
  <dcterms:modified xsi:type="dcterms:W3CDTF">2018-03-19T13:22:58Z</dcterms:modified>
</cp:coreProperties>
</file>