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8" r:id="rId16"/>
    <p:sldId id="271" r:id="rId17"/>
    <p:sldId id="273" r:id="rId18"/>
    <p:sldId id="272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7AEFC-9118-4C10-AF49-449E2D348A3A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6C5D-C0F8-4DA5-9221-15B61B5EF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418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D9A9B0-28B9-46EA-A034-F65349A926C5}" type="slidenum">
              <a:rPr lang="cs-CZ"/>
              <a:pPr/>
              <a:t>1</a:t>
            </a:fld>
            <a:endParaRPr lang="cs-CZ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784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DC17E-947B-40C0-98CF-A62371509BA4}" type="slidenum">
              <a:rPr lang="cs-CZ"/>
              <a:pPr/>
              <a:t>10</a:t>
            </a:fld>
            <a:endParaRPr lang="cs-CZ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131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9D389F-BDC3-4916-A094-FF5284D31143}" type="slidenum">
              <a:rPr lang="cs-CZ"/>
              <a:pPr/>
              <a:t>11</a:t>
            </a:fld>
            <a:endParaRPr lang="cs-CZ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657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B7A03-6409-4BF9-97AF-75AD79E50C3C}" type="slidenum">
              <a:rPr lang="cs-CZ"/>
              <a:pPr/>
              <a:t>12</a:t>
            </a:fld>
            <a:endParaRPr lang="cs-CZ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453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A5A027-0269-46F3-A296-596A3B9C1F55}" type="slidenum">
              <a:rPr lang="cs-CZ"/>
              <a:pPr/>
              <a:t>13</a:t>
            </a:fld>
            <a:endParaRPr lang="cs-CZ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497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5F6AD-69C5-4A47-BE62-76C790DD97D0}" type="slidenum">
              <a:rPr lang="cs-CZ"/>
              <a:pPr/>
              <a:t>14</a:t>
            </a:fld>
            <a:endParaRPr lang="cs-CZ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573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A3BF2A-6D63-457A-AAD5-5F67B5A11335}" type="slidenum">
              <a:rPr lang="cs-CZ"/>
              <a:pPr/>
              <a:t>16</a:t>
            </a:fld>
            <a:endParaRPr lang="cs-CZ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475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FA22B5-C42A-43EF-82B9-6C4220B60F96}" type="slidenum">
              <a:rPr lang="cs-CZ"/>
              <a:pPr/>
              <a:t>17</a:t>
            </a:fld>
            <a:endParaRPr lang="cs-CZ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049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0A92F-DDC7-4F02-BCC2-3EDBD95C8674}" type="slidenum">
              <a:rPr lang="cs-CZ"/>
              <a:pPr/>
              <a:t>18</a:t>
            </a:fld>
            <a:endParaRPr lang="cs-CZ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2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C4E7D-35DD-4C73-831B-77DAD729751A}" type="slidenum">
              <a:rPr lang="cs-CZ"/>
              <a:pPr/>
              <a:t>19</a:t>
            </a:fld>
            <a:endParaRPr lang="cs-CZ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5188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E4644-FDDA-4FA6-A8EC-7B5B9B886F94}" type="slidenum">
              <a:rPr lang="cs-CZ"/>
              <a:pPr/>
              <a:t>20</a:t>
            </a:fld>
            <a:endParaRPr lang="cs-CZ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18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E210F9-761E-4CFD-A457-90C22F596CB1}" type="slidenum">
              <a:rPr lang="cs-CZ"/>
              <a:pPr/>
              <a:t>2</a:t>
            </a:fld>
            <a:endParaRPr lang="cs-CZ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1106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9FA41-0CF6-4F11-935C-D0A5CDE71E6E}" type="slidenum">
              <a:rPr lang="cs-CZ"/>
              <a:pPr/>
              <a:t>21</a:t>
            </a:fld>
            <a:endParaRPr lang="cs-CZ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5312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08D37-9F7D-4EF9-B70F-7113FF652977}" type="slidenum">
              <a:rPr lang="cs-CZ"/>
              <a:pPr/>
              <a:t>22</a:t>
            </a:fld>
            <a:endParaRPr lang="cs-CZ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752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6DC469-AE45-42AA-8565-C263D292DA45}" type="slidenum">
              <a:rPr lang="cs-CZ"/>
              <a:pPr/>
              <a:t>3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920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B716A4-4A79-4649-97EB-C3A2A0C6BB1D}" type="slidenum">
              <a:rPr lang="cs-CZ"/>
              <a:pPr/>
              <a:t>4</a:t>
            </a:fld>
            <a:endParaRPr lang="cs-CZ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351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DC2532-312C-429E-B8D2-EDEFED5802BF}" type="slidenum">
              <a:rPr lang="cs-CZ"/>
              <a:pPr/>
              <a:t>5</a:t>
            </a:fld>
            <a:endParaRPr lang="cs-CZ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972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32E60D-2447-484A-A0FD-57301A143947}" type="slidenum">
              <a:rPr lang="cs-CZ"/>
              <a:pPr/>
              <a:t>6</a:t>
            </a:fld>
            <a:endParaRPr lang="cs-CZ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586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ABB572-E2C4-400C-A102-58820D49BCD7}" type="slidenum">
              <a:rPr lang="cs-CZ"/>
              <a:pPr/>
              <a:t>7</a:t>
            </a:fld>
            <a:endParaRPr lang="cs-CZ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28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5CBB2-9852-4363-8EC2-C00E72588D35}" type="slidenum">
              <a:rPr lang="cs-CZ"/>
              <a:pPr/>
              <a:t>8</a:t>
            </a:fld>
            <a:endParaRPr lang="cs-CZ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865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2FF4B-2BC0-4B8A-8066-19FEE8854A79}" type="slidenum">
              <a:rPr lang="cs-CZ"/>
              <a:pPr/>
              <a:t>9</a:t>
            </a:fld>
            <a:endParaRPr lang="cs-CZ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79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12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5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313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927475" cy="20193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3927475" cy="20193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F9C4F06B-816F-434A-9B03-D3448870770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17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71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07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95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39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35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22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007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5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3E130-4AC7-4010-A564-42540F6DF1A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0F1BD-601C-44F3-8FB2-B4FEB8DE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1"/>
                </a:solidFill>
              </a:rPr>
              <a:t>SD a volný </a:t>
            </a:r>
            <a:r>
              <a:rPr lang="cs-CZ" sz="5400" b="1" dirty="0">
                <a:solidFill>
                  <a:schemeClr val="accent1"/>
                </a:solidFill>
              </a:rPr>
              <a:t>pohyb zboží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Klíčové rozsudky </a:t>
            </a:r>
            <a:r>
              <a:rPr lang="cs-CZ" dirty="0" smtClean="0">
                <a:solidFill>
                  <a:schemeClr val="tx1"/>
                </a:solidFill>
              </a:rPr>
              <a:t>SD EU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16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smtClean="0">
                <a:solidFill>
                  <a:schemeClr val="tx1"/>
                </a:solidFill>
              </a:rPr>
              <a:t>dubna </a:t>
            </a:r>
            <a:r>
              <a:rPr lang="cs-CZ" dirty="0" smtClean="0">
                <a:solidFill>
                  <a:schemeClr val="tx1"/>
                </a:solidFill>
              </a:rPr>
              <a:t>2018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Hubert Smekal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45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chemeClr val="accent1"/>
                </a:solidFill>
              </a:rPr>
              <a:t>Zákaz kvantitativních omezení a opatření s obdobným účinkem</a:t>
            </a:r>
          </a:p>
        </p:txBody>
      </p:sp>
      <p:sp>
        <p:nvSpPr>
          <p:cNvPr id="655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Kvantitativní omezení</a:t>
            </a:r>
            <a:r>
              <a:rPr lang="cs-CZ" dirty="0"/>
              <a:t>: kvóty, licence</a:t>
            </a:r>
          </a:p>
          <a:p>
            <a:r>
              <a:rPr lang="cs-CZ" b="1" dirty="0"/>
              <a:t>Opatření s obdobným účinkem jako kvantitativní omezení </a:t>
            </a:r>
            <a:r>
              <a:rPr lang="cs-CZ" dirty="0"/>
              <a:t>(dle směrnice): </a:t>
            </a:r>
          </a:p>
          <a:p>
            <a:pPr lvl="1"/>
            <a:r>
              <a:rPr lang="cs-CZ" dirty="0"/>
              <a:t>Opatření rozlišující domácí a dovážené zboží</a:t>
            </a:r>
          </a:p>
          <a:p>
            <a:pPr lvl="1"/>
            <a:r>
              <a:rPr lang="cs-CZ" dirty="0"/>
              <a:t>Opatření obecné povahy s omezujícími účinky na volný pohyb zboží (v nepoměru ke svému účelu + cíle možno dosáhnout jinak)</a:t>
            </a:r>
          </a:p>
        </p:txBody>
      </p:sp>
    </p:spTree>
    <p:extLst>
      <p:ext uri="{BB962C8B-B14F-4D97-AF65-F5344CB8AC3E}">
        <p14:creationId xmlns:p14="http://schemas.microsoft.com/office/powerpoint/2010/main" val="185140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Nedovolená opatření</a:t>
            </a:r>
          </a:p>
        </p:txBody>
      </p:sp>
      <p:sp>
        <p:nvSpPr>
          <p:cNvPr id="665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600" b="1" u="sng" dirty="0"/>
              <a:t>Opatření s obdobným účinkem</a:t>
            </a:r>
            <a:r>
              <a:rPr lang="cs-CZ" sz="3600" dirty="0"/>
              <a:t>: </a:t>
            </a:r>
            <a:r>
              <a:rPr lang="cs-CZ" dirty="0"/>
              <a:t>všechna obchodní pravidla přijatá státy, která jsou s to narušit obchod v rámci ES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Nestejné podmínky pro dovážené zboží </a:t>
            </a:r>
            <a:r>
              <a:rPr lang="cs-CZ" sz="2400" i="1" dirty="0"/>
              <a:t>(zdravotní kontrola jablek)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Diskriminace mezi obchodními kanály </a:t>
            </a:r>
            <a:r>
              <a:rPr lang="cs-CZ" sz="2400" i="1" dirty="0"/>
              <a:t>(</a:t>
            </a:r>
            <a:r>
              <a:rPr lang="cs-CZ" sz="2400" i="1" dirty="0" err="1"/>
              <a:t>Dassonville</a:t>
            </a:r>
            <a:r>
              <a:rPr lang="cs-CZ" sz="2400" i="1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Preferenční režim </a:t>
            </a:r>
            <a:r>
              <a:rPr lang="cs-CZ" sz="2400" i="1" dirty="0"/>
              <a:t>(Buy </a:t>
            </a:r>
            <a:r>
              <a:rPr lang="cs-CZ" sz="2400" i="1" dirty="0" err="1"/>
              <a:t>Irish</a:t>
            </a:r>
            <a:r>
              <a:rPr lang="cs-CZ" sz="24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777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 b="1" i="1" dirty="0" err="1">
                <a:solidFill>
                  <a:schemeClr val="accent1"/>
                </a:solidFill>
              </a:rPr>
              <a:t>Dassonville</a:t>
            </a:r>
            <a:endParaRPr lang="cs-CZ" b="1" i="1" dirty="0">
              <a:solidFill>
                <a:schemeClr val="accent1"/>
              </a:solidFill>
            </a:endParaRPr>
          </a:p>
        </p:txBody>
      </p:sp>
      <p:pic>
        <p:nvPicPr>
          <p:cNvPr id="73736" name="Picture 8" descr="j_walker_black_sm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2133600"/>
            <a:ext cx="835025" cy="3095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3737" name="Picture 9" descr="j_walker_blue_sm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2133600"/>
            <a:ext cx="950912" cy="345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3738" name="Picture 10" descr="j_walker_red_sm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6238" y="3141663"/>
            <a:ext cx="892175" cy="3311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3739" name="Picture 11" descr="vat69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125" y="3284538"/>
            <a:ext cx="1093788" cy="2955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68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>
                <a:solidFill>
                  <a:schemeClr val="accent1"/>
                </a:solidFill>
              </a:rPr>
              <a:t>Dassonville</a:t>
            </a:r>
            <a:endParaRPr lang="cs-CZ" b="1" i="1" dirty="0">
              <a:solidFill>
                <a:schemeClr val="accent1"/>
              </a:solidFill>
            </a:endParaRP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Definujte opatření s obdobným účinkem</a:t>
            </a:r>
          </a:p>
          <a:p>
            <a:r>
              <a:rPr lang="cs-CZ" dirty="0" err="1"/>
              <a:t>Dassonvillská</a:t>
            </a:r>
            <a:r>
              <a:rPr lang="cs-CZ" dirty="0"/>
              <a:t> definice – co opomíjí?? (viz vymezení dle směrnice)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99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>
                <a:solidFill>
                  <a:schemeClr val="accent1"/>
                </a:solidFill>
              </a:rPr>
              <a:t>Cassis</a:t>
            </a:r>
            <a:r>
              <a:rPr lang="cs-CZ" b="1" i="1" dirty="0">
                <a:solidFill>
                  <a:schemeClr val="accent1"/>
                </a:solidFill>
              </a:rPr>
              <a:t> de Dijon</a:t>
            </a:r>
          </a:p>
        </p:txBody>
      </p:sp>
      <p:pic>
        <p:nvPicPr>
          <p:cNvPr id="70661" name="Picture 5" descr="etiquette-cassis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2566988"/>
            <a:ext cx="3887788" cy="3036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0663" name="Picture 7" descr="gamme-cass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2617788"/>
            <a:ext cx="3671888" cy="2898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68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smtClean="0"/>
              <a:t>Definujte opatření s rovnocenným účinkem množstevnímu omezení. V jakém případu tak SD učinil?</a:t>
            </a:r>
          </a:p>
          <a:p>
            <a:r>
              <a:rPr lang="cs-CZ" dirty="0" smtClean="0"/>
              <a:t>Vystihněte hlavní přínos(y) případu </a:t>
            </a:r>
            <a:r>
              <a:rPr lang="cs-CZ" dirty="0" err="1" smtClean="0"/>
              <a:t>Cassis</a:t>
            </a:r>
            <a:r>
              <a:rPr lang="cs-CZ" dirty="0" smtClean="0"/>
              <a:t> de Dijon.</a:t>
            </a:r>
          </a:p>
          <a:p>
            <a:r>
              <a:rPr lang="cs-CZ" dirty="0" smtClean="0"/>
              <a:t>Jak se nazývá případ z první poloviny 90. let, v němž došlo k odklonu od předchozí judikatury? V čem tento odklon, týkající se definice </a:t>
            </a:r>
            <a:r>
              <a:rPr lang="cs-CZ" dirty="0"/>
              <a:t>opatření s rovnocenným účinkem množstevnímu </a:t>
            </a:r>
            <a:r>
              <a:rPr lang="cs-CZ" dirty="0" smtClean="0"/>
              <a:t>omezení spočívá?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645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>
                <a:solidFill>
                  <a:schemeClr val="accent1"/>
                </a:solidFill>
              </a:rPr>
              <a:t>Cassis</a:t>
            </a:r>
            <a:r>
              <a:rPr lang="cs-CZ" b="1" i="1" dirty="0">
                <a:solidFill>
                  <a:schemeClr val="accent1"/>
                </a:solidFill>
              </a:rPr>
              <a:t> de Dijon</a:t>
            </a:r>
          </a:p>
        </p:txBody>
      </p:sp>
      <p:sp>
        <p:nvSpPr>
          <p:cNvPr id="686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Kdy jsou povolené překážky pohybu? </a:t>
            </a: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Argumenty </a:t>
            </a:r>
            <a:r>
              <a:rPr lang="cs-CZ" sz="2800" dirty="0"/>
              <a:t>vlády? 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Podmínky </a:t>
            </a:r>
            <a:r>
              <a:rPr lang="cs-CZ" sz="2800" dirty="0"/>
              <a:t>pro výjimky</a:t>
            </a:r>
            <a:r>
              <a:rPr lang="cs-CZ" sz="2800" dirty="0" smtClean="0"/>
              <a:t>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4393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Výjimky čl. 36</a:t>
            </a:r>
          </a:p>
        </p:txBody>
      </p:sp>
      <p:sp>
        <p:nvSpPr>
          <p:cNvPr id="757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Důvody vypočtené +</a:t>
            </a:r>
          </a:p>
          <a:p>
            <a:r>
              <a:rPr lang="cs-CZ"/>
              <a:t>Nejedná se o prostředek svévolné diskriminace +</a:t>
            </a:r>
          </a:p>
          <a:p>
            <a:r>
              <a:rPr lang="cs-CZ"/>
              <a:t>Nejedná se o skryté omezování obchodu mezi členskými státy</a:t>
            </a:r>
          </a:p>
          <a:p>
            <a:endParaRPr lang="cs-CZ"/>
          </a:p>
          <a:p>
            <a:r>
              <a:rPr lang="cs-CZ"/>
              <a:t>Restriktivní aplikace</a:t>
            </a:r>
          </a:p>
        </p:txBody>
      </p:sp>
    </p:spTree>
    <p:extLst>
      <p:ext uri="{BB962C8B-B14F-4D97-AF65-F5344CB8AC3E}">
        <p14:creationId xmlns:p14="http://schemas.microsoft.com/office/powerpoint/2010/main" val="39539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>
                <a:solidFill>
                  <a:schemeClr val="accent1"/>
                </a:solidFill>
              </a:rPr>
              <a:t>Keck</a:t>
            </a:r>
            <a:endParaRPr lang="cs-CZ" b="1" i="1" dirty="0">
              <a:solidFill>
                <a:schemeClr val="accent1"/>
              </a:solidFill>
            </a:endParaRPr>
          </a:p>
        </p:txBody>
      </p:sp>
      <p:sp>
        <p:nvSpPr>
          <p:cNvPr id="696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Jaká byla dosavadní judikatura?</a:t>
            </a:r>
          </a:p>
          <a:p>
            <a:r>
              <a:rPr lang="cs-CZ" dirty="0"/>
              <a:t>Proč ji chce Soud přehodnotit?</a:t>
            </a:r>
          </a:p>
          <a:p>
            <a:r>
              <a:rPr lang="cs-CZ" dirty="0"/>
              <a:t>Zásada </a:t>
            </a:r>
            <a:r>
              <a:rPr lang="cs-CZ" dirty="0" err="1"/>
              <a:t>Keck</a:t>
            </a:r>
            <a:r>
              <a:rPr lang="cs-CZ" dirty="0"/>
              <a:t> </a:t>
            </a:r>
            <a:r>
              <a:rPr lang="cs-CZ" sz="2800" dirty="0"/>
              <a:t>(</a:t>
            </a:r>
            <a:r>
              <a:rPr lang="cs-CZ" sz="2800" i="1" dirty="0"/>
              <a:t>připuštění regulace, pokud platí jednotná pravidla pro všechny – marketingová strategie)</a:t>
            </a:r>
          </a:p>
          <a:p>
            <a:r>
              <a:rPr lang="cs-CZ" dirty="0"/>
              <a:t>Proč nový přístup obhajován?</a:t>
            </a:r>
          </a:p>
          <a:p>
            <a:r>
              <a:rPr lang="cs-CZ" dirty="0"/>
              <a:t>Proč kritizován?</a:t>
            </a:r>
          </a:p>
        </p:txBody>
      </p:sp>
    </p:spTree>
    <p:extLst>
      <p:ext uri="{BB962C8B-B14F-4D97-AF65-F5344CB8AC3E}">
        <p14:creationId xmlns:p14="http://schemas.microsoft.com/office/powerpoint/2010/main" val="220703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Shrnutí schématu</a:t>
            </a:r>
          </a:p>
        </p:txBody>
      </p:sp>
      <p:sp>
        <p:nvSpPr>
          <p:cNvPr id="7885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Dassonville</a:t>
            </a:r>
          </a:p>
          <a:p>
            <a:r>
              <a:rPr lang="cs-CZ"/>
              <a:t>Opatření týkající se výroby zboží (způsobu prodeje?)</a:t>
            </a:r>
          </a:p>
          <a:p>
            <a:r>
              <a:rPr lang="cs-CZ"/>
              <a:t>Čl. 36 nebo kategorické požadavky</a:t>
            </a:r>
          </a:p>
          <a:p>
            <a:r>
              <a:rPr lang="cs-CZ"/>
              <a:t>Zásada přiměřenosti</a:t>
            </a:r>
          </a:p>
        </p:txBody>
      </p:sp>
    </p:spTree>
    <p:extLst>
      <p:ext uri="{BB962C8B-B14F-4D97-AF65-F5344CB8AC3E}">
        <p14:creationId xmlns:p14="http://schemas.microsoft.com/office/powerpoint/2010/main" val="6710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4 základní svobody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Volný pohyb zboží</a:t>
            </a:r>
          </a:p>
          <a:p>
            <a:r>
              <a:rPr lang="cs-CZ" sz="3600" dirty="0"/>
              <a:t>Volný pohyb osob</a:t>
            </a:r>
          </a:p>
          <a:p>
            <a:r>
              <a:rPr lang="cs-CZ" sz="3600" dirty="0"/>
              <a:t>Volný pohyb služeb</a:t>
            </a:r>
          </a:p>
          <a:p>
            <a:r>
              <a:rPr lang="cs-CZ" sz="3600" dirty="0"/>
              <a:t>Volný pohyb kapitálu</a:t>
            </a:r>
          </a:p>
        </p:txBody>
      </p:sp>
    </p:spTree>
    <p:extLst>
      <p:ext uri="{BB962C8B-B14F-4D97-AF65-F5344CB8AC3E}">
        <p14:creationId xmlns:p14="http://schemas.microsoft.com/office/powerpoint/2010/main" val="322882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„Zmrzlina Mars“</a:t>
            </a:r>
          </a:p>
        </p:txBody>
      </p:sp>
      <p:sp>
        <p:nvSpPr>
          <p:cNvPr id="993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Co bylo jádrem sporu?</a:t>
            </a:r>
          </a:p>
          <a:p>
            <a:r>
              <a:rPr lang="cs-CZ"/>
              <a:t>Proč se Německo bránilo ochranou spotřebitele?</a:t>
            </a:r>
          </a:p>
          <a:p>
            <a:r>
              <a:rPr lang="cs-CZ"/>
              <a:t>Co zbývá za rozhodování národnímu soudu?</a:t>
            </a:r>
          </a:p>
          <a:p>
            <a:r>
              <a:rPr lang="cs-CZ"/>
              <a:t>Jaké mínění má ESD o přiměřeně obezřetném spotřebiteli?</a:t>
            </a:r>
          </a:p>
        </p:txBody>
      </p:sp>
    </p:spTree>
    <p:extLst>
      <p:ext uri="{BB962C8B-B14F-4D97-AF65-F5344CB8AC3E}">
        <p14:creationId xmlns:p14="http://schemas.microsoft.com/office/powerpoint/2010/main" val="382427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Rozdíly mezi čl. 36 a pravidlem </a:t>
            </a:r>
            <a:r>
              <a:rPr lang="cs-CZ" b="1" dirty="0" err="1">
                <a:solidFill>
                  <a:schemeClr val="accent1"/>
                </a:solidFill>
              </a:rPr>
              <a:t>Cassis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sz="1800" b="1" dirty="0">
                <a:solidFill>
                  <a:schemeClr val="accent1"/>
                </a:solidFill>
              </a:rPr>
              <a:t>(Tichý 2006)</a:t>
            </a:r>
          </a:p>
        </p:txBody>
      </p:sp>
      <p:sp>
        <p:nvSpPr>
          <p:cNvPr id="1003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4000" dirty="0"/>
              <a:t>Předmět úpravy</a:t>
            </a:r>
          </a:p>
          <a:p>
            <a:r>
              <a:rPr lang="cs-CZ" sz="4000" dirty="0"/>
              <a:t>Diskriminace</a:t>
            </a:r>
          </a:p>
          <a:p>
            <a:r>
              <a:rPr lang="cs-CZ" sz="4000" dirty="0"/>
              <a:t>Rozsah výjimek</a:t>
            </a:r>
          </a:p>
        </p:txBody>
      </p:sp>
    </p:spTree>
    <p:extLst>
      <p:ext uri="{BB962C8B-B14F-4D97-AF65-F5344CB8AC3E}">
        <p14:creationId xmlns:p14="http://schemas.microsoft.com/office/powerpoint/2010/main" val="1990920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Státní monopoly</a:t>
            </a:r>
            <a:br>
              <a:rPr lang="cs-CZ" b="1" dirty="0">
                <a:solidFill>
                  <a:schemeClr val="accent1"/>
                </a:solidFill>
              </a:rPr>
            </a:br>
            <a:r>
              <a:rPr lang="cs-CZ" b="1" dirty="0">
                <a:solidFill>
                  <a:schemeClr val="accent1"/>
                </a:solidFill>
              </a:rPr>
              <a:t>Regulace státních podpor</a:t>
            </a:r>
          </a:p>
        </p:txBody>
      </p:sp>
      <p:sp>
        <p:nvSpPr>
          <p:cNvPr id="778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Čl. </a:t>
            </a:r>
            <a:r>
              <a:rPr lang="cs-CZ" dirty="0" smtClean="0"/>
              <a:t>37 SFEU</a:t>
            </a:r>
            <a:endParaRPr lang="cs-CZ" dirty="0"/>
          </a:p>
          <a:p>
            <a:endParaRPr lang="cs-CZ" dirty="0"/>
          </a:p>
          <a:p>
            <a:r>
              <a:rPr lang="cs-CZ" dirty="0"/>
              <a:t>Podpora </a:t>
            </a:r>
            <a:r>
              <a:rPr lang="cs-CZ" dirty="0">
                <a:cs typeface="Times New Roman" pitchFamily="18" charset="0"/>
              </a:rPr>
              <a:t>→ narušení hospodářské soutěže → narušení volného pohybu</a:t>
            </a:r>
          </a:p>
          <a:p>
            <a:r>
              <a:rPr lang="cs-CZ" dirty="0">
                <a:cs typeface="Times New Roman" pitchFamily="18" charset="0"/>
              </a:rPr>
              <a:t>Slučitelné (podpory sociální povahy, proti mimořádným událostem)</a:t>
            </a:r>
          </a:p>
        </p:txBody>
      </p:sp>
    </p:spTree>
    <p:extLst>
      <p:ext uri="{BB962C8B-B14F-4D97-AF65-F5344CB8AC3E}">
        <p14:creationId xmlns:p14="http://schemas.microsoft.com/office/powerpoint/2010/main" val="335352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Stupně hospodářské integrace</a:t>
            </a:r>
          </a:p>
        </p:txBody>
      </p:sp>
      <p:sp>
        <p:nvSpPr>
          <p:cNvPr id="614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Zóna volného obchodu</a:t>
            </a:r>
          </a:p>
          <a:p>
            <a:r>
              <a:rPr lang="cs-CZ" sz="3600" dirty="0"/>
              <a:t>Celní unie</a:t>
            </a:r>
          </a:p>
          <a:p>
            <a:r>
              <a:rPr lang="cs-CZ" sz="3600" dirty="0"/>
              <a:t>Společný trh</a:t>
            </a:r>
          </a:p>
          <a:p>
            <a:r>
              <a:rPr lang="cs-CZ" sz="3600" dirty="0"/>
              <a:t>Vnitřní trh</a:t>
            </a:r>
          </a:p>
          <a:p>
            <a:r>
              <a:rPr lang="cs-CZ" sz="3600" dirty="0"/>
              <a:t>Hospodářská unie</a:t>
            </a:r>
          </a:p>
        </p:txBody>
      </p:sp>
    </p:spTree>
    <p:extLst>
      <p:ext uri="{BB962C8B-B14F-4D97-AF65-F5344CB8AC3E}">
        <p14:creationId xmlns:p14="http://schemas.microsoft.com/office/powerpoint/2010/main" val="128377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385175" cy="1431925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Stupně ekonomické integrace </a:t>
            </a:r>
            <a:r>
              <a:rPr lang="cs-CZ" sz="2000" b="1" dirty="0">
                <a:solidFill>
                  <a:schemeClr val="accent1"/>
                </a:solidFill>
              </a:rPr>
              <a:t>(El-</a:t>
            </a:r>
            <a:r>
              <a:rPr lang="cs-CZ" sz="2000" b="1" dirty="0" err="1">
                <a:solidFill>
                  <a:schemeClr val="accent1"/>
                </a:solidFill>
              </a:rPr>
              <a:t>Agraa</a:t>
            </a:r>
            <a:r>
              <a:rPr lang="cs-CZ" sz="2000" b="1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1054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905000"/>
            <a:ext cx="8964612" cy="47640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/>
              <a:t>		VO	SOP		VPVF	</a:t>
            </a:r>
            <a:r>
              <a:rPr lang="cs-CZ" b="1" dirty="0" smtClean="0"/>
              <a:t>	SMFP</a:t>
            </a:r>
            <a:r>
              <a:rPr lang="cs-CZ" b="1" dirty="0"/>
              <a:t>	1 vláda</a:t>
            </a:r>
          </a:p>
          <a:p>
            <a:pPr>
              <a:buFont typeface="Wingdings" pitchFamily="2" charset="2"/>
              <a:buNone/>
            </a:pPr>
            <a:r>
              <a:rPr lang="cs-CZ" b="1" dirty="0"/>
              <a:t>ZVO</a:t>
            </a:r>
            <a:r>
              <a:rPr lang="cs-CZ" dirty="0"/>
              <a:t>	 Ano	 Ne		 Ne		 Ne		Ne</a:t>
            </a:r>
          </a:p>
          <a:p>
            <a:pPr>
              <a:buFont typeface="Wingdings" pitchFamily="2" charset="2"/>
              <a:buNone/>
            </a:pPr>
            <a:r>
              <a:rPr lang="cs-CZ" b="1" dirty="0"/>
              <a:t>CU	 </a:t>
            </a:r>
            <a:r>
              <a:rPr lang="cs-CZ" dirty="0"/>
              <a:t>Ano	 Ano		 Ne		 Ne		 Ne</a:t>
            </a:r>
            <a:endParaRPr lang="cs-CZ" b="1" dirty="0"/>
          </a:p>
          <a:p>
            <a:pPr>
              <a:buFont typeface="Wingdings" pitchFamily="2" charset="2"/>
              <a:buNone/>
            </a:pPr>
            <a:r>
              <a:rPr lang="cs-CZ" b="1" dirty="0"/>
              <a:t>ST	 </a:t>
            </a:r>
            <a:r>
              <a:rPr lang="cs-CZ" dirty="0"/>
              <a:t>Ano	 Ano		 Ano		 Ne		 Ne</a:t>
            </a:r>
            <a:endParaRPr lang="cs-CZ" b="1" dirty="0"/>
          </a:p>
          <a:p>
            <a:pPr>
              <a:buFont typeface="Wingdings" pitchFamily="2" charset="2"/>
              <a:buNone/>
            </a:pPr>
            <a:r>
              <a:rPr lang="cs-CZ" b="1" dirty="0"/>
              <a:t>HU	 </a:t>
            </a:r>
            <a:r>
              <a:rPr lang="cs-CZ" dirty="0"/>
              <a:t>Ano	 Ano		 Ano		 Ano		 Ne</a:t>
            </a:r>
            <a:endParaRPr lang="cs-CZ" b="1" dirty="0"/>
          </a:p>
          <a:p>
            <a:pPr>
              <a:buFont typeface="Wingdings" pitchFamily="2" charset="2"/>
              <a:buNone/>
            </a:pPr>
            <a:r>
              <a:rPr lang="cs-CZ" b="1" dirty="0"/>
              <a:t>PU	 </a:t>
            </a:r>
            <a:r>
              <a:rPr lang="cs-CZ" dirty="0"/>
              <a:t>Ano	 Ano		 Ano		 Ano		 Ano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r>
              <a:rPr lang="cs-CZ" dirty="0"/>
              <a:t>Pozitivní </a:t>
            </a:r>
            <a:r>
              <a:rPr lang="cs-CZ" dirty="0" err="1"/>
              <a:t>vs</a:t>
            </a:r>
            <a:r>
              <a:rPr lang="cs-CZ" dirty="0"/>
              <a:t> negativní ekonomická integrace</a:t>
            </a:r>
          </a:p>
        </p:txBody>
      </p:sp>
    </p:spTree>
    <p:extLst>
      <p:ext uri="{BB962C8B-B14F-4D97-AF65-F5344CB8AC3E}">
        <p14:creationId xmlns:p14="http://schemas.microsoft.com/office/powerpoint/2010/main" val="212286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Volný pohyb zboží - pojmy</a:t>
            </a:r>
          </a:p>
        </p:txBody>
      </p:sp>
      <p:sp>
        <p:nvSpPr>
          <p:cNvPr id="624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Předpoklady vytvoření vnitřního trhu: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Celní unie (vnitřní a vnější aspekt)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Zrušení kvantitativních omezení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Zákaz daňové diskriminace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Regulace státních monopolů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Regulace státních podpor</a:t>
            </a:r>
          </a:p>
          <a:p>
            <a:pPr>
              <a:lnSpc>
                <a:spcPct val="90000"/>
              </a:lnSpc>
            </a:pPr>
            <a:r>
              <a:rPr lang="cs-CZ" dirty="0"/>
              <a:t>„zboží“</a:t>
            </a:r>
          </a:p>
          <a:p>
            <a:pPr>
              <a:lnSpc>
                <a:spcPct val="90000"/>
              </a:lnSpc>
            </a:pPr>
            <a:r>
              <a:rPr lang="cs-CZ" dirty="0"/>
              <a:t>Čl. </a:t>
            </a:r>
            <a:r>
              <a:rPr lang="cs-CZ" dirty="0" smtClean="0"/>
              <a:t>34 </a:t>
            </a:r>
            <a:r>
              <a:rPr lang="cs-CZ" dirty="0" err="1" smtClean="0"/>
              <a:t>an</a:t>
            </a:r>
            <a:r>
              <a:rPr lang="cs-CZ" dirty="0"/>
              <a:t>. – přímo </a:t>
            </a:r>
            <a:r>
              <a:rPr lang="cs-CZ" dirty="0" smtClean="0"/>
              <a:t>účinné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1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Zákaz cel a jiných dávek s obdobným účinkem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Nezvyšovat + nezavádět nová cla + odbourávat (zrušení cel 1968)</a:t>
            </a:r>
          </a:p>
          <a:p>
            <a:r>
              <a:rPr lang="cs-CZ" dirty="0"/>
              <a:t>„clo“ – absolutní zrušení</a:t>
            </a:r>
          </a:p>
          <a:p>
            <a:r>
              <a:rPr lang="cs-CZ" dirty="0"/>
              <a:t>„dávka s obdobným účinkem“</a:t>
            </a:r>
          </a:p>
          <a:p>
            <a:pPr lvl="1"/>
            <a:r>
              <a:rPr lang="cs-CZ" dirty="0"/>
              <a:t>Viz případ </a:t>
            </a:r>
            <a:r>
              <a:rPr lang="cs-CZ" b="1" i="1" dirty="0"/>
              <a:t>Statistický poplatek</a:t>
            </a:r>
          </a:p>
          <a:p>
            <a:pPr lvl="2"/>
            <a:r>
              <a:rPr lang="cs-CZ" i="1" dirty="0"/>
              <a:t>Co je dávkou s rovnocenným účinkem?</a:t>
            </a:r>
          </a:p>
          <a:p>
            <a:pPr lvl="2"/>
            <a:r>
              <a:rPr lang="cs-CZ" i="1" dirty="0"/>
              <a:t>Co není?</a:t>
            </a:r>
          </a:p>
          <a:p>
            <a:pPr lvl="2"/>
            <a:r>
              <a:rPr lang="cs-CZ" i="1" dirty="0"/>
              <a:t>Shrňte argumenty Itálie a protiargumenty Komise </a:t>
            </a:r>
          </a:p>
        </p:txBody>
      </p:sp>
    </p:spTree>
    <p:extLst>
      <p:ext uri="{BB962C8B-B14F-4D97-AF65-F5344CB8AC3E}">
        <p14:creationId xmlns:p14="http://schemas.microsoft.com/office/powerpoint/2010/main" val="28515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023938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Rozdíl?</a:t>
            </a: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27088" y="1341438"/>
            <a:ext cx="8018462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>
                <a:effectLst/>
              </a:rPr>
              <a:t>Čl. 30</a:t>
            </a:r>
            <a:r>
              <a:rPr lang="cs-CZ" sz="2800">
                <a:effectLst/>
              </a:rPr>
              <a:t>: Dovozní nebo vývozní cla a poplatky s rovnocenným účinkem jsou mezi členskými státy zakázány.</a:t>
            </a:r>
            <a:r>
              <a:rPr lang="cs-CZ" sz="2800"/>
              <a:t> </a:t>
            </a:r>
          </a:p>
          <a:p>
            <a:pPr>
              <a:lnSpc>
                <a:spcPct val="90000"/>
              </a:lnSpc>
            </a:pPr>
            <a:r>
              <a:rPr lang="cs-CZ" sz="2800" b="1">
                <a:effectLst/>
              </a:rPr>
              <a:t>Čl. 110</a:t>
            </a:r>
            <a:r>
              <a:rPr lang="cs-CZ" sz="2800">
                <a:effectLst/>
              </a:rPr>
              <a:t>: Členské státy nepodrobí přímo ani nepřímo výrobky jiných členských států jakémukoli vyššímu vnitrostátnímu zdanění než je to, jemuž jsou přímo nebo nepřímo podrobeny podobné výrobky domácí.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>
                <a:effectLst/>
              </a:rPr>
              <a:t>   Členské státy nepodrobí dále výrobky jiných členských států vnitrostátnímu zdanění, které by poskytovalo nepřímou ochranu jiným výrobkům.</a:t>
            </a:r>
            <a:r>
              <a:rPr lang="cs-CZ" sz="2800"/>
              <a:t> </a:t>
            </a:r>
          </a:p>
          <a:p>
            <a:pPr>
              <a:lnSpc>
                <a:spcPct val="90000"/>
              </a:lnSpc>
            </a:pP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10274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1"/>
                </a:solidFill>
              </a:rPr>
              <a:t>Zákaz daňové diskriminace</a:t>
            </a:r>
          </a:p>
        </p:txBody>
      </p:sp>
      <p:sp>
        <p:nvSpPr>
          <p:cNvPr id="768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Čl. 110</a:t>
            </a:r>
          </a:p>
          <a:p>
            <a:r>
              <a:rPr lang="cs-CZ"/>
              <a:t>„podobné výrobky“ – uspokojují stejné potřeby spotřebitelů, tudíž mohou být předmětem konkurence.</a:t>
            </a:r>
          </a:p>
          <a:p>
            <a:r>
              <a:rPr lang="cs-CZ" i="1"/>
              <a:t>Lihoviny z obilí vs. vína (Francie)</a:t>
            </a:r>
          </a:p>
          <a:p>
            <a:r>
              <a:rPr lang="cs-CZ" i="1"/>
              <a:t>Daň z vína vs. piva (VB)</a:t>
            </a:r>
          </a:p>
        </p:txBody>
      </p:sp>
    </p:spTree>
    <p:extLst>
      <p:ext uri="{BB962C8B-B14F-4D97-AF65-F5344CB8AC3E}">
        <p14:creationId xmlns:p14="http://schemas.microsoft.com/office/powerpoint/2010/main" val="79704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chemeClr val="accent1"/>
                </a:solidFill>
              </a:rPr>
              <a:t>Zákaz kvantitativních omezení a opatření s obdobným účinkem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Čl. 34-36 (čl. 36 – „</a:t>
            </a:r>
            <a:r>
              <a:rPr lang="cs-CZ" dirty="0" err="1"/>
              <a:t>exempční</a:t>
            </a:r>
            <a:r>
              <a:rPr lang="cs-CZ" dirty="0"/>
              <a:t> klauzule)</a:t>
            </a:r>
          </a:p>
          <a:p>
            <a:r>
              <a:rPr lang="cs-CZ" dirty="0"/>
              <a:t>Opatření státu i nestátních institucí </a:t>
            </a:r>
            <a:r>
              <a:rPr lang="cs-CZ" sz="2800" dirty="0"/>
              <a:t>(</a:t>
            </a:r>
            <a:r>
              <a:rPr lang="cs-CZ" sz="2800" i="1" dirty="0"/>
              <a:t>Buy </a:t>
            </a:r>
            <a:r>
              <a:rPr lang="cs-CZ" sz="2800" i="1" dirty="0" err="1"/>
              <a:t>Irish</a:t>
            </a:r>
            <a:r>
              <a:rPr lang="cs-CZ" sz="2800" i="1" dirty="0"/>
              <a:t>) </a:t>
            </a:r>
            <a:r>
              <a:rPr lang="cs-CZ" dirty="0"/>
              <a:t>– právní předpisy, individuální akty, praxe </a:t>
            </a:r>
            <a:r>
              <a:rPr lang="cs-CZ" sz="2800" i="1" dirty="0"/>
              <a:t>(nečinnost při protestech)</a:t>
            </a:r>
          </a:p>
          <a:p>
            <a:r>
              <a:rPr lang="cs-CZ" b="1" dirty="0"/>
              <a:t>Kvantitativní omezení</a:t>
            </a:r>
            <a:r>
              <a:rPr lang="cs-CZ" dirty="0"/>
              <a:t>: jakékoliv opatření, které vede k úplnému nebo částečnému omezení vývozu, dovozu nebo průvozu zboží</a:t>
            </a:r>
          </a:p>
        </p:txBody>
      </p:sp>
    </p:spTree>
    <p:extLst>
      <p:ext uri="{BB962C8B-B14F-4D97-AF65-F5344CB8AC3E}">
        <p14:creationId xmlns:p14="http://schemas.microsoft.com/office/powerpoint/2010/main" val="10559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689</Words>
  <Application>Microsoft Office PowerPoint</Application>
  <PresentationFormat>Předvádění na obrazovce (4:3)</PresentationFormat>
  <Paragraphs>128</Paragraphs>
  <Slides>22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Motiv systému Office</vt:lpstr>
      <vt:lpstr>SD a volný pohyb zboží</vt:lpstr>
      <vt:lpstr>4 základní svobody</vt:lpstr>
      <vt:lpstr>Stupně hospodářské integrace</vt:lpstr>
      <vt:lpstr>Stupně ekonomické integrace (El-Agraa)</vt:lpstr>
      <vt:lpstr>Volný pohyb zboží - pojmy</vt:lpstr>
      <vt:lpstr>Zákaz cel a jiných dávek s obdobným účinkem</vt:lpstr>
      <vt:lpstr>Rozdíl?</vt:lpstr>
      <vt:lpstr>Zákaz daňové diskriminace</vt:lpstr>
      <vt:lpstr>Zákaz kvantitativních omezení a opatření s obdobným účinkem</vt:lpstr>
      <vt:lpstr>Zákaz kvantitativních omezení a opatření s obdobným účinkem</vt:lpstr>
      <vt:lpstr>Nedovolená opatření</vt:lpstr>
      <vt:lpstr>Dassonville</vt:lpstr>
      <vt:lpstr>Dassonville</vt:lpstr>
      <vt:lpstr>Cassis de Dijon</vt:lpstr>
      <vt:lpstr>Prezentace aplikace PowerPoint</vt:lpstr>
      <vt:lpstr>Cassis de Dijon</vt:lpstr>
      <vt:lpstr>Výjimky čl. 36</vt:lpstr>
      <vt:lpstr>Keck</vt:lpstr>
      <vt:lpstr>Shrnutí schématu</vt:lpstr>
      <vt:lpstr>„Zmrzlina Mars“</vt:lpstr>
      <vt:lpstr>Rozdíly mezi čl. 36 a pravidlem Cassis (Tichý 2006)</vt:lpstr>
      <vt:lpstr>Státní monopoly Regulace státních podpor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 a volný pohyb zboží</dc:title>
  <dc:creator>Hubert Smekal</dc:creator>
  <cp:lastModifiedBy>Hubert Smekal</cp:lastModifiedBy>
  <cp:revision>16</cp:revision>
  <dcterms:created xsi:type="dcterms:W3CDTF">2012-04-02T07:13:58Z</dcterms:created>
  <dcterms:modified xsi:type="dcterms:W3CDTF">2018-04-09T11:28:41Z</dcterms:modified>
</cp:coreProperties>
</file>