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65F7B-61C9-4709-AA7E-850013E5C2C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C0BB5-0E59-4C11-B7D4-FEF762F0F5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6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8C49C-B900-4FE8-9CE3-1B88BD60BE36}" type="slidenum">
              <a:rPr lang="cs-CZ"/>
              <a:pPr/>
              <a:t>1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BFCB8-BF95-4410-851E-C00ADB087346}" type="slidenum">
              <a:rPr lang="cs-CZ"/>
              <a:pPr/>
              <a:t>11</a:t>
            </a:fld>
            <a:endParaRPr lang="cs-CZ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C38CA-3F6F-4E86-9FCA-A2D35CD67849}" type="slidenum">
              <a:rPr lang="cs-CZ"/>
              <a:pPr/>
              <a:t>12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06C11-EE88-44A2-8BA3-AFA24E0BD862}" type="slidenum">
              <a:rPr lang="cs-CZ"/>
              <a:pPr/>
              <a:t>13</a:t>
            </a:fld>
            <a:endParaRPr lang="cs-CZ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D9CD0-CBDA-4D23-ACF3-11D9E033A13B}" type="slidenum">
              <a:rPr lang="cs-CZ"/>
              <a:pPr/>
              <a:t>14</a:t>
            </a:fld>
            <a:endParaRPr lang="cs-CZ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9585B-2A2E-42BF-A156-46A8334677C6}" type="slidenum">
              <a:rPr lang="cs-CZ"/>
              <a:pPr/>
              <a:t>15</a:t>
            </a:fld>
            <a:endParaRPr lang="cs-CZ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5F051-3DBC-4417-B74D-A1DF8C51AC25}" type="slidenum">
              <a:rPr lang="cs-CZ"/>
              <a:pPr/>
              <a:t>16</a:t>
            </a:fld>
            <a:endParaRPr lang="cs-CZ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180B4-210D-486C-86EC-D93DA152CB70}" type="slidenum">
              <a:rPr lang="cs-CZ"/>
              <a:pPr/>
              <a:t>17</a:t>
            </a:fld>
            <a:endParaRPr lang="cs-CZ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E8E71-9C61-48AE-9AD0-ADCE60E09813}" type="slidenum">
              <a:rPr lang="cs-CZ"/>
              <a:pPr/>
              <a:t>2</a:t>
            </a:fld>
            <a:endParaRPr lang="cs-CZ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90620-6138-44DF-B602-10D67BDF0B3C}" type="slidenum">
              <a:rPr lang="cs-CZ"/>
              <a:pPr/>
              <a:t>3</a:t>
            </a:fld>
            <a:endParaRPr lang="cs-CZ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0F6BF-38C2-4630-8554-1DCB294919D1}" type="slidenum">
              <a:rPr lang="cs-CZ"/>
              <a:pPr/>
              <a:t>4</a:t>
            </a:fld>
            <a:endParaRPr lang="cs-CZ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46AB2-B696-4E92-A581-B8CC31B13099}" type="slidenum">
              <a:rPr lang="cs-CZ"/>
              <a:pPr/>
              <a:t>6</a:t>
            </a:fld>
            <a:endParaRPr lang="cs-CZ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480F0-170F-4493-9A8A-C8B7DCAD643F}" type="slidenum">
              <a:rPr lang="cs-CZ"/>
              <a:pPr/>
              <a:t>7</a:t>
            </a:fld>
            <a:endParaRPr lang="cs-CZ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3C30C-31A6-4DCB-91E5-44B54CFA28A3}" type="slidenum">
              <a:rPr lang="cs-CZ"/>
              <a:pPr/>
              <a:t>8</a:t>
            </a:fld>
            <a:endParaRPr lang="cs-CZ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43CF8-36C7-43B3-9734-C5DE86CBB436}" type="slidenum">
              <a:rPr lang="cs-CZ"/>
              <a:pPr/>
              <a:t>9</a:t>
            </a:fld>
            <a:endParaRPr lang="cs-CZ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2BA8F-DAF6-45ED-9D6C-F32D61CB671C}" type="slidenum">
              <a:rPr lang="cs-CZ"/>
              <a:pPr/>
              <a:t>10</a:t>
            </a:fld>
            <a:endParaRPr lang="cs-CZ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02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29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8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1F3DAF-02A4-44E6-856A-28751F0EB19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45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59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99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47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79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15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62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72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4CB6-01E5-4C03-8226-37C8F0BC7F38}" type="datetimeFigureOut">
              <a:rPr lang="cs-CZ" smtClean="0"/>
              <a:t>29.04.2018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E18E-CD8E-4422-9E9C-91B2652D15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24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event.com/dernysportuk/brunowalrave;jsessionid=ii75ac1kt1.tiger_s?z=2&amp;c=4&amp;n=1&amp;m=48&amp;w=4&amp;x=0&amp;p=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781300"/>
            <a:ext cx="7772400" cy="1084263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solidFill>
                  <a:schemeClr val="tx2"/>
                </a:solidFill>
              </a:rPr>
              <a:t>Volný pohyb osob</a:t>
            </a:r>
            <a:br>
              <a:rPr lang="cs-CZ" sz="6000" b="1" dirty="0">
                <a:solidFill>
                  <a:schemeClr val="tx2"/>
                </a:solidFill>
              </a:rPr>
            </a:br>
            <a:endParaRPr lang="cs-CZ" sz="6000" b="1" dirty="0">
              <a:solidFill>
                <a:schemeClr val="tx2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076700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Klíčové rozsudky </a:t>
            </a:r>
            <a:r>
              <a:rPr lang="cs-CZ" dirty="0" smtClean="0">
                <a:solidFill>
                  <a:schemeClr val="tx1"/>
                </a:solidFill>
              </a:rPr>
              <a:t>SD EU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30. </a:t>
            </a:r>
            <a:r>
              <a:rPr lang="cs-CZ" dirty="0" smtClean="0">
                <a:solidFill>
                  <a:schemeClr val="tx1"/>
                </a:solidFill>
              </a:rPr>
              <a:t>dubna </a:t>
            </a:r>
            <a:r>
              <a:rPr lang="cs-CZ" dirty="0" smtClean="0">
                <a:solidFill>
                  <a:schemeClr val="tx1"/>
                </a:solidFill>
              </a:rPr>
              <a:t>2018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Hubert Smekal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971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Pojem pracovník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30725"/>
          </a:xfrm>
        </p:spPr>
        <p:txBody>
          <a:bodyPr/>
          <a:lstStyle/>
          <a:p>
            <a:r>
              <a:rPr lang="cs-CZ" sz="2800" b="1" i="1" dirty="0" err="1">
                <a:effectLst/>
              </a:rPr>
              <a:t>Levin</a:t>
            </a:r>
            <a:r>
              <a:rPr lang="cs-CZ" sz="2800" b="1" i="1" dirty="0">
                <a:effectLst/>
              </a:rPr>
              <a:t> 50/81</a:t>
            </a:r>
          </a:p>
          <a:p>
            <a:pPr lvl="1"/>
            <a:r>
              <a:rPr lang="cs-CZ" sz="2400" dirty="0">
                <a:effectLst/>
              </a:rPr>
              <a:t>Proč nemá být pojem „pracovník“ definován prostřednictvím odkazu na národní právo?</a:t>
            </a:r>
          </a:p>
          <a:p>
            <a:pPr lvl="1"/>
            <a:r>
              <a:rPr lang="cs-CZ" sz="2400" dirty="0">
                <a:effectLst/>
              </a:rPr>
              <a:t>Vykládá ESD pojem pracovníka úzce nebo široce? </a:t>
            </a:r>
          </a:p>
          <a:p>
            <a:pPr lvl="1"/>
            <a:r>
              <a:rPr lang="cs-CZ" sz="2400" dirty="0">
                <a:effectLst/>
              </a:rPr>
              <a:t>Týká se svoboda pohybu pracovníků i pracovníků na částečný úvazek? Proč ano či ne?</a:t>
            </a:r>
          </a:p>
          <a:p>
            <a:r>
              <a:rPr lang="cs-CZ" sz="2800" b="1" i="1" dirty="0" err="1"/>
              <a:t>Lawrie</a:t>
            </a:r>
            <a:r>
              <a:rPr lang="cs-CZ" sz="2800" b="1" i="1" dirty="0"/>
              <a:t> Blum 66/85</a:t>
            </a:r>
          </a:p>
          <a:p>
            <a:pPr lvl="1"/>
            <a:r>
              <a:rPr lang="cs-CZ" sz="2400" dirty="0"/>
              <a:t>Zkuste nalézt kritéria pro existenci pracovního </a:t>
            </a:r>
            <a:r>
              <a:rPr lang="cs-CZ" sz="2400" dirty="0" smtClean="0"/>
              <a:t>poměru</a:t>
            </a:r>
            <a:endParaRPr lang="cs-CZ" sz="2400" dirty="0"/>
          </a:p>
          <a:p>
            <a:endParaRPr lang="cs-CZ" sz="28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39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Přímý účinek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994525" cy="4530725"/>
          </a:xfrm>
        </p:spPr>
        <p:txBody>
          <a:bodyPr/>
          <a:lstStyle/>
          <a:p>
            <a:r>
              <a:rPr lang="cs-CZ" sz="2800" b="1" i="1" dirty="0" err="1"/>
              <a:t>Walrave</a:t>
            </a:r>
            <a:r>
              <a:rPr lang="cs-CZ" sz="2800" b="1" i="1" dirty="0"/>
              <a:t> a Koch 36/74</a:t>
            </a:r>
          </a:p>
          <a:p>
            <a:pPr lvl="1"/>
            <a:r>
              <a:rPr lang="cs-CZ" sz="2400" dirty="0"/>
              <a:t>Nakolik mohou soukromá sdružení zasahovat do kolektivní úpravy v oblasti výkonu práce a poskytování služeb?</a:t>
            </a:r>
          </a:p>
          <a:p>
            <a:pPr lvl="1"/>
            <a:r>
              <a:rPr lang="cs-CZ" sz="2400" dirty="0"/>
              <a:t>O jakou vlastnost primárního práva v tomto případě jde?</a:t>
            </a:r>
          </a:p>
          <a:p>
            <a:pPr lvl="1"/>
            <a:endParaRPr lang="cs-CZ" sz="2400" dirty="0">
              <a:latin typeface="Garamond" pitchFamily="18" charset="0"/>
            </a:endParaRP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0" y="24003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Arial" charset="0"/>
              </a:rPr>
              <a:t>                          </a:t>
            </a:r>
          </a:p>
        </p:txBody>
      </p:sp>
      <p:pic>
        <p:nvPicPr>
          <p:cNvPr id="75786" name="Picture 10" descr="Return to Albu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686175"/>
            <a:ext cx="47879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55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>
                <a:solidFill>
                  <a:schemeClr val="tx2"/>
                </a:solidFill>
              </a:rPr>
              <a:t>Bosman</a:t>
            </a:r>
            <a:r>
              <a:rPr lang="cs-CZ" b="1" i="1" dirty="0">
                <a:solidFill>
                  <a:schemeClr val="tx2"/>
                </a:solidFill>
              </a:rPr>
              <a:t> C-415/93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70788" cy="4530725"/>
          </a:xfrm>
        </p:spPr>
        <p:txBody>
          <a:bodyPr/>
          <a:lstStyle/>
          <a:p>
            <a:r>
              <a:rPr lang="cs-CZ" sz="2800" dirty="0"/>
              <a:t>Kdy spadá sport pod komunitární právo?</a:t>
            </a:r>
          </a:p>
          <a:p>
            <a:r>
              <a:rPr lang="cs-CZ" sz="2800" dirty="0"/>
              <a:t>Mohou sportovní asociace omezit při přijímání sportovních pravidel výkon práv, udělených SES jednotlivcům?</a:t>
            </a:r>
          </a:p>
          <a:p>
            <a:r>
              <a:rPr lang="cs-CZ" sz="2800" dirty="0"/>
              <a:t>Argumenty pro zachování 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	dosavadních pravidel</a:t>
            </a:r>
          </a:p>
          <a:p>
            <a:r>
              <a:rPr lang="cs-CZ" sz="2800" dirty="0"/>
              <a:t>Důsledky případu??</a:t>
            </a:r>
          </a:p>
          <a:p>
            <a:pPr>
              <a:buFont typeface="Wingdings" pitchFamily="2" charset="2"/>
              <a:buNone/>
            </a:pPr>
            <a:endParaRPr lang="cs-CZ" sz="2800" dirty="0">
              <a:latin typeface="Garamond" pitchFamily="18" charset="0"/>
            </a:endParaRPr>
          </a:p>
        </p:txBody>
      </p:sp>
      <p:pic>
        <p:nvPicPr>
          <p:cNvPr id="7271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3213100"/>
            <a:ext cx="3276600" cy="327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233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Zákaz diskriminace (st. přísl.)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346825" cy="4530725"/>
          </a:xfrm>
        </p:spPr>
        <p:txBody>
          <a:bodyPr/>
          <a:lstStyle/>
          <a:p>
            <a:r>
              <a:rPr lang="cs-CZ" sz="2800" b="1" i="1" dirty="0" err="1"/>
              <a:t>Casagrande</a:t>
            </a:r>
            <a:r>
              <a:rPr lang="cs-CZ" sz="2800" b="1" i="1" dirty="0"/>
              <a:t> 9/74</a:t>
            </a:r>
          </a:p>
          <a:p>
            <a:r>
              <a:rPr lang="cs-CZ" sz="2800" b="1" i="1" dirty="0" err="1"/>
              <a:t>Gravier</a:t>
            </a:r>
            <a:r>
              <a:rPr lang="cs-CZ" sz="2800" b="1" i="1" dirty="0"/>
              <a:t> 293/83</a:t>
            </a:r>
          </a:p>
          <a:p>
            <a:pPr lvl="1"/>
            <a:r>
              <a:rPr lang="cs-CZ" sz="2400" dirty="0"/>
              <a:t>Jaké argumenty užila žalobkyně?</a:t>
            </a:r>
          </a:p>
          <a:p>
            <a:pPr lvl="1"/>
            <a:r>
              <a:rPr lang="cs-CZ" sz="2400" dirty="0"/>
              <a:t>A jaké Belgie?</a:t>
            </a:r>
          </a:p>
          <a:p>
            <a:pPr lvl="1"/>
            <a:r>
              <a:rPr lang="cs-CZ" sz="2400" dirty="0"/>
              <a:t>Definuj „odborné vzdělání“</a:t>
            </a:r>
          </a:p>
        </p:txBody>
      </p:sp>
      <p:pic>
        <p:nvPicPr>
          <p:cNvPr id="77829" name="Picture 5" descr="48_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3648075"/>
            <a:ext cx="4427537" cy="3209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25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Omezení volného pohybu osob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Z</a:t>
            </a:r>
            <a:r>
              <a:rPr lang="cs-CZ" sz="2800" dirty="0"/>
              <a:t> důvodů veřejného pořádku, veřejné bezpečnosti a ochrany zdraví – </a:t>
            </a:r>
            <a:r>
              <a:rPr lang="cs-CZ" sz="2800" i="1" dirty="0"/>
              <a:t>Van </a:t>
            </a:r>
            <a:r>
              <a:rPr lang="cs-CZ" sz="2800" i="1" dirty="0" err="1"/>
              <a:t>Duyn</a:t>
            </a:r>
            <a:r>
              <a:rPr lang="cs-CZ" sz="2800" i="1" dirty="0"/>
              <a:t> v. </a:t>
            </a:r>
            <a:r>
              <a:rPr lang="cs-CZ" sz="2800" i="1" dirty="0" err="1"/>
              <a:t>Home</a:t>
            </a:r>
            <a:r>
              <a:rPr lang="cs-CZ" sz="2800" i="1" dirty="0"/>
              <a:t> Office</a:t>
            </a:r>
            <a:r>
              <a:rPr lang="cs-CZ" sz="2800" dirty="0"/>
              <a:t> </a:t>
            </a:r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endParaRPr lang="cs-CZ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Zaměstnání </a:t>
            </a:r>
            <a:r>
              <a:rPr lang="cs-CZ" sz="2800" dirty="0"/>
              <a:t>ve státní službě – </a:t>
            </a:r>
            <a:r>
              <a:rPr lang="cs-CZ" sz="2800" i="1" dirty="0"/>
              <a:t>Komise v. Belgie (Státní zaměstnanci, 149/79)</a:t>
            </a:r>
            <a:r>
              <a:rPr lang="cs-CZ" sz="2800" dirty="0"/>
              <a:t> </a:t>
            </a:r>
            <a:r>
              <a:rPr lang="cs-CZ" sz="2800" i="1" dirty="0"/>
              <a:t>, </a:t>
            </a:r>
            <a:r>
              <a:rPr lang="cs-CZ" sz="2800" i="1" dirty="0" err="1"/>
              <a:t>Lawrie</a:t>
            </a:r>
            <a:r>
              <a:rPr lang="cs-CZ" sz="2800" i="1" dirty="0"/>
              <a:t>-Blum</a:t>
            </a:r>
          </a:p>
        </p:txBody>
      </p:sp>
      <p:pic>
        <p:nvPicPr>
          <p:cNvPr id="65541" name="Picture 5" descr="Church of Scientology bui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81300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850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Omezení volného pohybu osob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/>
              <a:t>Van </a:t>
            </a:r>
            <a:r>
              <a:rPr lang="cs-CZ" i="1" dirty="0" err="1"/>
              <a:t>Duyn</a:t>
            </a:r>
            <a:r>
              <a:rPr lang="cs-CZ" i="1" dirty="0"/>
              <a:t> 41/71</a:t>
            </a:r>
          </a:p>
          <a:p>
            <a:pPr lvl="1"/>
            <a:r>
              <a:rPr lang="cs-CZ" dirty="0"/>
              <a:t>Proč má čl. 39 přímý účinek?</a:t>
            </a:r>
          </a:p>
          <a:p>
            <a:pPr lvl="1"/>
            <a:r>
              <a:rPr lang="cs-CZ" dirty="0"/>
              <a:t>Jak vykládá ESD pojem veřejného pořádku?</a:t>
            </a:r>
          </a:p>
          <a:p>
            <a:pPr lvl="1"/>
            <a:r>
              <a:rPr lang="cs-CZ" dirty="0"/>
              <a:t>Diskreční pravomoc?</a:t>
            </a:r>
          </a:p>
          <a:p>
            <a:pPr lvl="1"/>
            <a:r>
              <a:rPr lang="cs-CZ" dirty="0"/>
              <a:t>Může UK využít omezení vůči cizinci, i když se nevztahuje na tuzemce?</a:t>
            </a:r>
          </a:p>
          <a:p>
            <a:r>
              <a:rPr lang="cs-CZ" i="1" dirty="0" err="1"/>
              <a:t>Lawrie</a:t>
            </a:r>
            <a:r>
              <a:rPr lang="cs-CZ" i="1" dirty="0"/>
              <a:t>-Blum 66/85</a:t>
            </a:r>
          </a:p>
          <a:p>
            <a:pPr lvl="1"/>
            <a:r>
              <a:rPr lang="cs-CZ" dirty="0"/>
              <a:t>Charakterizujte pojem zaměstnání veřejné správy.</a:t>
            </a:r>
          </a:p>
          <a:p>
            <a:pPr>
              <a:buFont typeface="Wingdings" pitchFamily="2" charset="2"/>
              <a:buNone/>
            </a:pPr>
            <a:endParaRPr lang="cs-CZ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44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chemeClr val="tx2"/>
                </a:solidFill>
              </a:rPr>
              <a:t>Pracovně právní aspekty volného pohybu osob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2836862"/>
          </a:xfrm>
        </p:spPr>
        <p:txBody>
          <a:bodyPr/>
          <a:lstStyle/>
          <a:p>
            <a:r>
              <a:rPr lang="cs-CZ" sz="3600" dirty="0"/>
              <a:t>Zákaz diskriminace podle pohlaví</a:t>
            </a:r>
          </a:p>
          <a:p>
            <a:r>
              <a:rPr lang="cs-CZ" sz="3600" dirty="0"/>
              <a:t>Odměňování za </a:t>
            </a:r>
            <a:r>
              <a:rPr lang="cs-CZ" sz="3600" dirty="0" smtClean="0"/>
              <a:t>práci</a:t>
            </a:r>
          </a:p>
          <a:p>
            <a:r>
              <a:rPr lang="cs-CZ" sz="3600" dirty="0" smtClean="0"/>
              <a:t>Postavení </a:t>
            </a:r>
            <a:r>
              <a:rPr lang="cs-CZ" sz="3600" dirty="0"/>
              <a:t>v zaměstnání</a:t>
            </a:r>
          </a:p>
          <a:p>
            <a:r>
              <a:rPr lang="cs-CZ" sz="3600" dirty="0"/>
              <a:t>Nepřímá diskriminace</a:t>
            </a:r>
          </a:p>
        </p:txBody>
      </p:sp>
    </p:spTree>
    <p:extLst>
      <p:ext uri="{BB962C8B-B14F-4D97-AF65-F5344CB8AC3E}">
        <p14:creationId xmlns:p14="http://schemas.microsoft.com/office/powerpoint/2010/main" val="1754208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Zdroje obrazových materiálů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http://www.uefa.com/multimedia/popup.htmx?strUrl=/MultimediaFiles/Photo/magazine/Magazine/293144_BIGPORTRAIT.jpg (</a:t>
            </a:r>
            <a:r>
              <a:rPr lang="cs-CZ" sz="1800" u="sng" dirty="0" err="1"/>
              <a:t>Bosman</a:t>
            </a:r>
            <a:r>
              <a:rPr lang="cs-CZ" sz="18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http://images.google.cz/imgres?imgurl=http://photos.imageevent.com/dernysportuk/brunowalrave/icons/Koch-Pronk-Walrave-Minneboo.jpg&amp;imgrefurl=http://imageevent.com/dernysportuk/brunowalrave&amp;h=156&amp;w=169&amp;sz=12&amp;hl=cs&amp;start=1&amp;tbnid=iUuQtZhLIvygaM:&amp;tbnh=91&amp;tbnw=99&amp;prev=/images%3Fq%3DWalrave%2BKoch%2B%26gbv%3D2%26svnum%3D10%26hl%3Dcs%26sa%3DG (</a:t>
            </a:r>
            <a:r>
              <a:rPr lang="cs-CZ" sz="1800" u="sng" dirty="0" err="1"/>
              <a:t>Walrave</a:t>
            </a:r>
            <a:r>
              <a:rPr lang="cs-CZ" sz="1800" u="sng" dirty="0"/>
              <a:t> Koch</a:t>
            </a:r>
            <a:r>
              <a:rPr lang="cs-CZ" sz="18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http://images.google.cz/imgres?imgurl=http://www.iabc.cz/images/recenze/18/48_1_~2663.jpg&amp;imgrefurl=http://www.iabc.cz/scripts/detail.php%3Fid%3D7883&amp;h=181&amp;w=250&amp;sz=24&amp;hl=cs&amp;start=8&amp;tbnid=zRH3ndZ2ZqyJVM:&amp;tbnh=80&amp;tbnw=111&amp;prev=/images%3Fq%3D300%2BThermopyl%26gbv%3D2%26svnum%3D10%26hl%3Dcs (</a:t>
            </a:r>
            <a:r>
              <a:rPr lang="cs-CZ" sz="1800" u="sng" dirty="0" err="1"/>
              <a:t>Gravier</a:t>
            </a:r>
            <a:r>
              <a:rPr lang="cs-CZ" sz="1800" dirty="0"/>
              <a:t>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http://images.google.cz/imgres?imgurl=http://news.bbc.co.uk/olmedia/1835000/images/_1836812_bbc300church.jpg&amp;imgrefurl=http://news.bbc.co.uk/1/low/world/europe/1836812.stm&amp;h=180&amp;w=300&amp;sz=17&amp;hl=cs&amp;start=5&amp;tbnid=OXa8kwQ3ZDnm6M:&amp;tbnh=70&amp;tbnw=116&amp;prev=/images%3Fq%3Dscientology%2Bchurch%26gbv%3D2%26svnum%3D10%26hl%3Dcs (</a:t>
            </a:r>
            <a:r>
              <a:rPr lang="cs-CZ" sz="1800" u="sng" dirty="0" err="1"/>
              <a:t>Scientology</a:t>
            </a:r>
            <a:r>
              <a:rPr lang="cs-CZ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027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>
                <a:solidFill>
                  <a:schemeClr val="tx2"/>
                </a:solidFill>
              </a:rPr>
              <a:t>Volný pohyb osob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Rovný přístup vůči všem občanům EU bez omezení z důvodu jejich státní příslušnosti</a:t>
            </a:r>
          </a:p>
          <a:p>
            <a:r>
              <a:rPr lang="cs-CZ" dirty="0"/>
              <a:t>Jeden ze základních předpokladů fungování společného trhu → propojení ekonomik, těsnější integrace</a:t>
            </a:r>
          </a:p>
          <a:p>
            <a:r>
              <a:rPr lang="cs-CZ" dirty="0"/>
              <a:t>K vývoji přispěla judikatura </a:t>
            </a:r>
            <a:r>
              <a:rPr lang="cs-CZ" dirty="0" smtClean="0"/>
              <a:t>SD </a:t>
            </a:r>
            <a:r>
              <a:rPr lang="cs-CZ" dirty="0"/>
              <a:t>a sekundární právo, které postupně rozšiřovaly působnost svobody pohybu </a:t>
            </a:r>
          </a:p>
        </p:txBody>
      </p:sp>
    </p:spTree>
    <p:extLst>
      <p:ext uri="{BB962C8B-B14F-4D97-AF65-F5344CB8AC3E}">
        <p14:creationId xmlns:p14="http://schemas.microsoft.com/office/powerpoint/2010/main" val="88540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Volný pohyb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Všechny čtyři kapitoly v Hlavě </a:t>
            </a:r>
            <a:r>
              <a:rPr lang="cs-CZ" dirty="0" smtClean="0"/>
              <a:t>IV SFEU </a:t>
            </a:r>
            <a:r>
              <a:rPr lang="cs-CZ" dirty="0"/>
              <a:t>(Volný pohyb osob, služeb a kapitálu) mají stejné obecné schéma. Soudní dvůr považuje uvedené kapitoly za 3 subsystémy jednotného systému </a:t>
            </a:r>
          </a:p>
          <a:p>
            <a:r>
              <a:rPr lang="cs-CZ" dirty="0"/>
              <a:t>Většina základních pravidel (primárního i sekundárního práva) má bezprostřední účinek a je uplatnitelná u vnitrostátních soudů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469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2"/>
                </a:solidFill>
              </a:rPr>
              <a:t>Obsah volného pohybu osob (čl. 45 </a:t>
            </a:r>
            <a:r>
              <a:rPr lang="cs-CZ" sz="3600" b="1" dirty="0" smtClean="0">
                <a:solidFill>
                  <a:schemeClr val="tx2"/>
                </a:solidFill>
              </a:rPr>
              <a:t>SFEU)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dirty="0" smtClean="0"/>
              <a:t>Ucházet </a:t>
            </a:r>
            <a:r>
              <a:rPr lang="cs-CZ" sz="3600" dirty="0"/>
              <a:t>se o skutečně nabízená místa </a:t>
            </a:r>
          </a:p>
          <a:p>
            <a:r>
              <a:rPr lang="cs-CZ" sz="3600" dirty="0" smtClean="0"/>
              <a:t>Pohybovat </a:t>
            </a:r>
            <a:r>
              <a:rPr lang="cs-CZ" sz="3600" dirty="0"/>
              <a:t>se za tím účelem volně na území členských států</a:t>
            </a:r>
          </a:p>
          <a:p>
            <a:r>
              <a:rPr lang="cs-CZ" sz="3600" dirty="0"/>
              <a:t>P</a:t>
            </a:r>
            <a:r>
              <a:rPr lang="cs-CZ" sz="3600" dirty="0" smtClean="0"/>
              <a:t>obývat </a:t>
            </a:r>
            <a:r>
              <a:rPr lang="cs-CZ" sz="3600" dirty="0"/>
              <a:t>v některém z členských států za účelem výkonu zaměstnání</a:t>
            </a:r>
          </a:p>
          <a:p>
            <a:r>
              <a:rPr lang="cs-CZ" sz="3600" dirty="0" smtClean="0"/>
              <a:t>Zůstat </a:t>
            </a:r>
            <a:r>
              <a:rPr lang="cs-CZ" sz="3600" dirty="0"/>
              <a:t>na území členského státu po ukončení zaměstnání</a:t>
            </a:r>
          </a:p>
        </p:txBody>
      </p:sp>
    </p:spTree>
    <p:extLst>
      <p:ext uri="{BB962C8B-B14F-4D97-AF65-F5344CB8AC3E}">
        <p14:creationId xmlns:p14="http://schemas.microsoft.com/office/powerpoint/2010/main" val="143067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Odstranění diskriminace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základě státní příslušnosti, pokud jde o</a:t>
            </a:r>
          </a:p>
          <a:p>
            <a:pPr lvl="1"/>
            <a:r>
              <a:rPr lang="cs-CZ" dirty="0"/>
              <a:t>Zaměstnávání (</a:t>
            </a:r>
            <a:r>
              <a:rPr lang="cs-CZ" dirty="0" err="1"/>
              <a:t>diskr</a:t>
            </a:r>
            <a:r>
              <a:rPr lang="cs-CZ" dirty="0"/>
              <a:t>. přímá i nepřímá)</a:t>
            </a:r>
          </a:p>
          <a:p>
            <a:pPr lvl="1"/>
            <a:r>
              <a:rPr lang="cs-CZ" dirty="0"/>
              <a:t>Odměnu za práci a jiné pracovní podmínky</a:t>
            </a:r>
          </a:p>
        </p:txBody>
      </p:sp>
      <p:pic>
        <p:nvPicPr>
          <p:cNvPr id="102405" name="Picture 5" descr="&quot;Coal Miner Teach Slon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7563"/>
            <a:ext cx="2736850" cy="350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7" name="Picture 7" descr="http://ecoles.cstrois-lacs.qc.ca/endl/anglais/images/inven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3789363"/>
            <a:ext cx="27051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9" name="Picture 9" descr="http://europa.eu/abc/12lessons/images/content_eur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716338"/>
            <a:ext cx="3635375" cy="24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82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>
                <a:solidFill>
                  <a:schemeClr val="tx2"/>
                </a:solidFill>
              </a:rPr>
              <a:t>Jak </a:t>
            </a:r>
            <a:r>
              <a:rPr lang="cs-CZ" sz="4800" b="1" dirty="0" smtClean="0">
                <a:solidFill>
                  <a:schemeClr val="tx2"/>
                </a:solidFill>
              </a:rPr>
              <a:t>by měl VP vypadat </a:t>
            </a:r>
            <a:r>
              <a:rPr lang="cs-CZ" sz="4800" b="1" dirty="0">
                <a:solidFill>
                  <a:schemeClr val="tx2"/>
                </a:solidFill>
              </a:rPr>
              <a:t>v praxi?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Zrušení hraničních kontrol osob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Volné přesídlování a usazování pracovníků a osob samostatně výdělečně činných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Rozšíření pravidel svobody pohybu pro osoby, které neprovozují výdělečnou činnost, a usnadnění volného pohybu uvnitř Společenství, např. vzájemným uznáním kvalifikace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25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Historické mezníky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/>
              <a:t>Základy volného pohybu osob již v Římské smlouvě - pouze v souvislosti s ekonomickou integrací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Postupné </a:t>
            </a:r>
            <a:r>
              <a:rPr lang="cs-CZ" dirty="0"/>
              <a:t>rozšíření oprávněných i na rodinné příslušníky, osoby po ukončení aktivní činnosti a příjemce služeb</a:t>
            </a:r>
          </a:p>
          <a:p>
            <a:pPr>
              <a:lnSpc>
                <a:spcPct val="80000"/>
              </a:lnSpc>
            </a:pPr>
            <a:r>
              <a:rPr lang="cs-CZ" dirty="0"/>
              <a:t>Jednotný evropský akt z roku 1986 předpokládal, že zbývající bariéry budou odstraněny nebo nezbytná koordinace dokončena do konce roku 1992</a:t>
            </a:r>
            <a:r>
              <a:rPr lang="cs-CZ" sz="2800" dirty="0"/>
              <a:t> 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756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Historické mezníky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dirty="0"/>
              <a:t>D</a:t>
            </a:r>
            <a:r>
              <a:rPr lang="cs-CZ" sz="2800" b="1" dirty="0" smtClean="0"/>
              <a:t>o </a:t>
            </a:r>
            <a:r>
              <a:rPr lang="cs-CZ" sz="2800" b="1" dirty="0"/>
              <a:t>počátku 90. let</a:t>
            </a:r>
            <a:r>
              <a:rPr lang="cs-CZ" sz="2800" dirty="0"/>
              <a:t> se svoboda volného pohybu osob vztahovala jen na osoby ekonomicky činné (zaměstnance, podnikatele, živnostníky, apod.); včetně rodinných příslušníků</a:t>
            </a:r>
          </a:p>
          <a:p>
            <a:pPr>
              <a:lnSpc>
                <a:spcPct val="90000"/>
              </a:lnSpc>
            </a:pPr>
            <a:r>
              <a:rPr lang="cs-CZ" sz="2800" b="1" dirty="0"/>
              <a:t>Rok 1990</a:t>
            </a:r>
            <a:r>
              <a:rPr lang="cs-CZ" sz="2800" dirty="0"/>
              <a:t>: na základě JEA 3 směrnice → rozšíření volného pohybu i pro:</a:t>
            </a:r>
            <a:endParaRPr lang="cs-CZ" sz="2800" i="1" dirty="0"/>
          </a:p>
          <a:p>
            <a:pPr lvl="1">
              <a:lnSpc>
                <a:spcPct val="90000"/>
              </a:lnSpc>
            </a:pPr>
            <a:r>
              <a:rPr lang="cs-CZ" sz="2400" i="1" dirty="0"/>
              <a:t>osoby žijící z nezávislých příjmů</a:t>
            </a:r>
            <a:r>
              <a:rPr lang="cs-CZ" sz="2400" dirty="0"/>
              <a:t> – rent, dividend, atd.</a:t>
            </a:r>
          </a:p>
          <a:p>
            <a:pPr lvl="1">
              <a:lnSpc>
                <a:spcPct val="90000"/>
              </a:lnSpc>
            </a:pPr>
            <a:r>
              <a:rPr lang="cs-CZ" sz="2400" i="1" dirty="0"/>
              <a:t>důchodce</a:t>
            </a:r>
          </a:p>
          <a:p>
            <a:pPr lvl="1">
              <a:lnSpc>
                <a:spcPct val="90000"/>
              </a:lnSpc>
            </a:pPr>
            <a:r>
              <a:rPr lang="cs-CZ" sz="2400" i="1" dirty="0"/>
              <a:t>studenty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cs-CZ" sz="2400" dirty="0"/>
              <a:t>Podmínka: zdravotní pojištění + dostatek finančních prostředků.</a:t>
            </a:r>
          </a:p>
        </p:txBody>
      </p:sp>
    </p:spTree>
    <p:extLst>
      <p:ext uri="{BB962C8B-B14F-4D97-AF65-F5344CB8AC3E}">
        <p14:creationId xmlns:p14="http://schemas.microsoft.com/office/powerpoint/2010/main" val="27825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Historické mezníky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800" b="1" dirty="0"/>
              <a:t>Maastrichtská smlouva (SEU)</a:t>
            </a:r>
            <a:r>
              <a:rPr lang="cs-CZ" sz="2800" dirty="0"/>
              <a:t> – zavádí občanství EU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Čl. 18 SES: „Každý občan Unie má právo svobodně se pohybovat a pobývat na území členských států s výhradou omezení a podmínek stanovených v této smlouvě a v předpisech k jejímu provedení.“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=&gt; od roku 1993 již ne pohyb pracovních sil, ale pohyb obyvatel obecně. Omezení pohybu minimální, odůvodněné jen životními zájmy států.</a:t>
            </a:r>
          </a:p>
          <a:p>
            <a:pPr>
              <a:lnSpc>
                <a:spcPct val="80000"/>
              </a:lnSpc>
            </a:pPr>
            <a:r>
              <a:rPr lang="cs-CZ" sz="2800" b="1" dirty="0"/>
              <a:t>Amsterdamská smlouva – </a:t>
            </a:r>
            <a:r>
              <a:rPr lang="cs-CZ" sz="2800" dirty="0" err="1"/>
              <a:t>komunitarizace</a:t>
            </a:r>
            <a:r>
              <a:rPr lang="cs-CZ" sz="2800" dirty="0"/>
              <a:t> schengenského </a:t>
            </a:r>
            <a:r>
              <a:rPr lang="cs-CZ" sz="2800" dirty="0" err="1"/>
              <a:t>acquis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b="1" dirty="0"/>
              <a:t>Směrnice 2004/38 </a:t>
            </a:r>
            <a:r>
              <a:rPr lang="cs-CZ" sz="2800" dirty="0"/>
              <a:t>– nahrazení směrnic + </a:t>
            </a:r>
            <a:r>
              <a:rPr lang="cs-CZ" sz="2800" dirty="0" smtClean="0"/>
              <a:t>liberalizace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Evropské občanství </a:t>
            </a:r>
            <a:r>
              <a:rPr lang="cs-CZ" sz="2800" dirty="0" smtClean="0"/>
              <a:t>– SD dává obsah, viz např.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800"/>
              <a:t>	</a:t>
            </a:r>
            <a:r>
              <a:rPr lang="pt-BR" sz="2800" smtClean="0"/>
              <a:t>C-34/09 </a:t>
            </a:r>
            <a:r>
              <a:rPr lang="pt-BR" sz="2800" i="1" dirty="0" smtClean="0"/>
              <a:t>Ruiz Zambrano</a:t>
            </a:r>
            <a:endParaRPr lang="cs-CZ" sz="2800" b="1" i="1" dirty="0"/>
          </a:p>
        </p:txBody>
      </p:sp>
    </p:spTree>
    <p:extLst>
      <p:ext uri="{BB962C8B-B14F-4D97-AF65-F5344CB8AC3E}">
        <p14:creationId xmlns:p14="http://schemas.microsoft.com/office/powerpoint/2010/main" val="106875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511</Words>
  <Application>Microsoft Office PowerPoint</Application>
  <PresentationFormat>Předvádění na obrazovce (4:3)</PresentationFormat>
  <Paragraphs>109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Garamond</vt:lpstr>
      <vt:lpstr>Wingdings</vt:lpstr>
      <vt:lpstr>Motiv systému Office</vt:lpstr>
      <vt:lpstr>Volný pohyb osob </vt:lpstr>
      <vt:lpstr>Volný pohyb osob</vt:lpstr>
      <vt:lpstr>Volný pohyb</vt:lpstr>
      <vt:lpstr>Obsah volného pohybu osob (čl. 45 SFEU)</vt:lpstr>
      <vt:lpstr>Odstranění diskriminace</vt:lpstr>
      <vt:lpstr>Jak by měl VP vypadat v praxi?</vt:lpstr>
      <vt:lpstr>Historické mezníky</vt:lpstr>
      <vt:lpstr>Historické mezníky</vt:lpstr>
      <vt:lpstr>Historické mezníky</vt:lpstr>
      <vt:lpstr>Pojem pracovník</vt:lpstr>
      <vt:lpstr>Přímý účinek</vt:lpstr>
      <vt:lpstr>Bosman C-415/93</vt:lpstr>
      <vt:lpstr>Zákaz diskriminace (st. přísl.)</vt:lpstr>
      <vt:lpstr>Omezení volného pohybu osob</vt:lpstr>
      <vt:lpstr>Omezení volného pohybu osob</vt:lpstr>
      <vt:lpstr>Pracovně právní aspekty volného pohybu osob</vt:lpstr>
      <vt:lpstr>Zdroje obrazových materiálů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Volný pohyb osob</dc:title>
  <dc:creator>Hubert Smekal</dc:creator>
  <cp:lastModifiedBy>Hubert Smekal</cp:lastModifiedBy>
  <cp:revision>15</cp:revision>
  <dcterms:created xsi:type="dcterms:W3CDTF">2012-04-23T08:42:47Z</dcterms:created>
  <dcterms:modified xsi:type="dcterms:W3CDTF">2018-04-29T15:37:02Z</dcterms:modified>
</cp:coreProperties>
</file>