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7" r:id="rId3"/>
    <p:sldId id="288" r:id="rId4"/>
    <p:sldId id="268" r:id="rId5"/>
    <p:sldId id="269" r:id="rId6"/>
    <p:sldId id="270" r:id="rId7"/>
    <p:sldId id="271" r:id="rId8"/>
    <p:sldId id="272" r:id="rId9"/>
    <p:sldId id="273" r:id="rId10"/>
    <p:sldId id="274" r:id="rId11"/>
    <p:sldId id="275" r:id="rId12"/>
    <p:sldId id="276" r:id="rId13"/>
    <p:sldId id="277" r:id="rId14"/>
    <p:sldId id="264" r:id="rId15"/>
    <p:sldId id="263" r:id="rId16"/>
    <p:sldId id="265" r:id="rId17"/>
    <p:sldId id="266" r:id="rId18"/>
    <p:sldId id="278" r:id="rId19"/>
    <p:sldId id="279" r:id="rId20"/>
    <p:sldId id="281" r:id="rId21"/>
    <p:sldId id="282" r:id="rId22"/>
    <p:sldId id="283" r:id="rId23"/>
  </p:sldIdLst>
  <p:sldSz cx="9144000" cy="6858000" type="screen4x3"/>
  <p:notesSz cx="6735763" cy="98694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80" units="cm"/>
          <inkml:channel name="Y" type="integer" min="-1050" max="900" units="cm"/>
        </inkml:traceFormat>
        <inkml:channelProperties>
          <inkml:channelProperty channel="X" name="resolution" value="29.78723" units="1/cm"/>
          <inkml:channelProperty channel="Y" name="resolution" value="61.32076" units="1/cm"/>
        </inkml:channelProperties>
      </inkml:inkSource>
      <inkml:timestamp xml:id="ts0" timeString="2015-02-17T16:24:16.68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6244 12340,'0'0,"-21"0,0 0,21 0,-22 0,22 0,-21 0,0 0,21 0,-21 0,21 0,-21 0,21 21,-21-21,-1 0,22 0,-21 22,21-22,-21 0,0 0,21 0,-21 0,0 21,-1-21,22 0,0 21,-21-21,0 0,0 0,0 0,21 0,-43 21,22-21,0 0,0 0,21 21,-42-21,20 21,1-21,-21 0,21 22,0-22,-22 0,43 21,-21-21,0 0,-21 21,20 0,-20-21,21 0,0 21,0-21,-1 21,22-21,-21 0,0 22,0-22,21 21,-21-21,0 0,-1 0,22 21,-21 0,0-21,0 0,0 21,-22-21,43 21,-21-21,0 22,0-22,0 21,0 0,-1 0,1-21,-21 21,42-21,-42 21,42 1,-22-22,-41 21,42 0,-22 0,22 0,0 0,-21 1,42-1,-43-21,22 42,0-42,-21 21,21 22,-22-43,43 42,-42-42,42 21,-42 0,20 0,-41 22,21-22,20 0,-41 0,42 22,0-43,-22 42,22-21,0 0,0 0,-22 1,22 20,0-21,0 0,0 22,0-22,-1 21,1-21,0 22,0-1,0 0,0 1,-1-1,1-21,0 21,21 1,-21-22,0 21,0 1,21-22,-43 42,22-20,0-1,-21 0,20 1,1-22,21 21,-21 0,0 1,0-1,0 0,-1 22,1-22,21 1,0-1,-21-21,0 21,0 22,21-43,-21 43,-1-22,1 21,21 1,-21-43,21 21,0 1,-21-22,21 0,0 0,0 0,0 1,0-1,0 21,0 0,0 1,0-1,0 22,0-22,0 21,0-20,0-1,0 0,0-20,0 41,0-21,21 1,-21-22,0 21,0-21,21 1,-21 20,0-21,0 21,0 1,0-22,21-21,-21 42,0-21,0 1,22-1,-1 0,-21 21,0-21,42 1,-42 20,21-21,0 21,1 1,-1-22,21 21,-42-21,21 1,0-22,22 42,20-21,-20 0,20 0,-21 22,1-43,-1 0,-21 21,22 0,-22-21,21 21,-21 0,0-21,1 22,-1-1,21-21,0 0,1 21,-1 0,22 0,-1-21,-21 0,22 21,-1 1,22-22,0 21,-1 0,-20-21,-1 21,22-21,-21 0,63 0,-22 0,22 21,-42-21,42 21,0-21,-63 0,41 0,-20 0,42 0,-42 0,-1 0,-20 0,-1 0,22 0,-21-21,-1 21,1 0,-1-21,1 21,20 0,1 0,21 0,-22 0,-20 0,-22-21,1 21,20-21,43 0,-21 21,-22-22,1 22,20-21,-41 21,20 0,1-21,-1 0,1 0,-1 0,-21 21,-20-22,20 1,21 0,-41 0,20 0,-21-22,21 22,1-21,-1 21,0 0,-20-22,20 22,0-21,-21 21,22-22,-43 22,21 21,0-42,0 42,-21-21,21-1,-21 1,22 0,-22 0,21 0,0 0,-21-1,21 1,0 0,-21-21,21 21,1-22,-22 1,21 21,0-43,-21 43,21-21,-21-1,21 1,-21 0,21-1,-21 22,0 0,22-21,-22 42,0-21,0-22,21 1,0 0,-21-22,0 22,21-1,-21 1,0 21,21-43,-21 43,0 0,0-21,0 21,0-1,0 1,0 0,0 0,0 0,0 0,0-22,0 22,0 0,0 0,0-22,0 22,0-21,0 21,0 0,-21-22,21 43,0-21,0-21,-21 21,21-1,0-41,0-1,0 22,0 0,0 21,0-22,0 22,0 0,0-21,0 20,-21 1,21-21,0 21,-21 21,21-43,0 43,0-21,0-21,0 21,-22 0,1-43,21 43,0-21,-21-1,21 22,-21 0,21 0,0 0,0-22,-21 43,21-21,-21 0,21 0,0 0,0-1,-22 1,1-21,21 21,-21-22,21 43,-21-42,21 42,-21-21,0-21,-22-1,22 1,-21 0,21-1,-22 1,22 0,-42-1,41 1,-20 21,21-22,0 22,-22-21,22 21,0 0,-21-22,42 22,-43 0,22 0,0 0,-42-22,41 22,-20 0,0 0,21 0,-22-22,22 43,-21-21,42 0,-21 21,-22-21,22 0,-21-1,21 1,-22 0,22 0,-21 0,-1 21,1-21,21-1,-21 22,20 0,1-21,0 0,0 21,0 0,21-21,-21 21,-1-21,-20 21,0 0,21 0,-1 0,-20 0,21 0,0 0,21-21,-21 21,21 0,-22 0,1 0,0 0,21 0,-42-22,42 22,-43 0,43 0,-21 0,0 0,21 0,-21-21,0 21,0 0,-1 0,1 0,21 0,-21 0,21 0,-21 0,0 0,21 0,-21 0,21 0,-22 0,1 0,21 0,-21 0,0 0,0 0,0 0,-1 0,22 0,-21 0,21 0,-21 0,21 0,-21 0,0 0,-22 0,43 0,-21 0,21 0,-21 0,21 0,-21 0,0 0,21 0,-21 0,21 0,-43 0,43 0,0 0,-21 0,21 0,21 0,0 0,43 0,-43 0</inkml:trace>
  <inkml:trace contextRef="#ctx0" brushRef="#br1" timeOffset="24519.4024">11557 12129,'0'0,"-21"0,21 0,-22 0,1 0,21 0,-21 0,21 0,-21 0,0 0,0 0,21 0,-22 0,22 0,-42 0,42 0,-21 0,21 0,-21 21,0-21,-1 0,1 0,0 0,0 0,0 0,0 0,21 0,-43 0,43 0,-42 0,0 0,-1 0,1 0,21 0,-22 0,1 21,21-21,0 0,-22 0,22 0,0 0,-21 0,42 0,-21 0,-1 21,1-21,0 0,0 0,-43 21,22-21,21 21,-21 1,-1-22,1 0,21 0,-22 21,1 0,21-21,-21 0,42 21,-22-21,1 21,0-21,-21 0,21 21,-22-21,22 22,0-22,-21 0,42 42,-64-21,43-21,21 0,-42 21,-22 0,43-21,-21 22,20-1,1-21,-21 21,42-21,-42 21,42-21,0 0,-22 21,1 0,0-21,21 22,-21-22,0 42,0-42,21 21,0 0,-22 0,22 1,-21-1,0 0,21-21,0 21,-21 0,0 0,21 1,-21-1,-1 0,22 0,-21-21,21 42,0-42,0 22,0-1,0 0,0-21,0 21,0-21,0 42,0-42,0 22,21 20,-21 0,0-21,0 22,0-22,0 0,0 0,0 0,0 1,0-22,0 21,0-21,0 21,0 0,0-21,0 21,0 0,0 1,0-22,0 21,0-21,0 21,0-21,0 21,0 0,0-21,0 21,0 1,0-1,0 0,0-21,0 42,0-21,0 1,0-1,0 0,0 0,0-21,0 42,0-42,0 43,0-22,22 42,-22-63,0 43,0-22,0-21,0 42,0-21,0 1,0-1,0 0,0 0,0 0,0 0,0 22,0-22,0 0,0 0,0-21,0 43,0-43,0 21,0 0,0 0,0-21,21 21,-21 0,0 1,0-1,0 0,0 0,0 0,0 0,0 1,0 20,0-21,0 0,0 0,0 1,0-1,0-21,0 21,0 0,0 0,0-21,0 21,0 1,0-22,21 21,-21 0,0 0,0 21,0-20,21-1,-21 0,0-21,0 21,0 0,0-21,0 21,0 22,0-1,0-21,21 22,-21-1,0 0,0 1,0-1,0 21,0 1,21-22,1-21,-22 22,0-22,0 0,21-21,-21 21,0-21,0 21,0 1,0-1,21-21,-21 21,0 0,21 0,-21 0,0 1,0-22,0 21,21-21,-21 42,0-42,0 21,0 0,21 1,-21-22,22 21,-22-21,21 21,-21-21,21 42,-21-42,21 43,0-22,0 0,1 21,-1-42,-21 21,21 1,-21-22,42 0,-42 0,43 21,-1 0,0-21,-21 42,43-21,-22-21,1 0,-22 22,42-1,1 0,-1-21,1 0,63 21,-21 0,63 0,0 1,64-22,0 21,21 21,0-21,-21 0,-22 1,1-1,-64-21,0 21,-63-21,0 0,-22 0,22 0,0 0,42 21,0 0,21-21,-42 0,21 0,42 0,-42-21,42 0,43 21,-43 0,-21 0,1 0,-22 0,0 0,0 0,42 0,0 0,22 0,-22 0,-63 0,42 0,-21 0,-21 0,0 0,-22 0,1 0,42 0,42 0,-20 0,-44 0,-41 0,-1-21,43-22,0 22,-21-21,-22 42,43-21,-42 0,-1 21,-21 0,22 0,-22 0,85-22,-42 1,63 21,-21-21,21 0,0 21,-42 0,0 0,-21-21,-1 21,22-21,42 21,-42-22,42 22,1 0,-1 22,0-1,-42-21,-64 0,0 0,22 0,-1 0,22 0,0 0,21 0,-22 21,-41-21,20 0,1 0,-1 0,1 0,20 0,1 0,0 0,20 0,-20 0,0 0,-22 0,-20 0,-1 0,21 0,-20 0,20 0,-20 0,20 0,22 0,-1 0,22 0,-42-42,-22 42,22-22,-22 22,0-21,22 21,-1 0,22 0,-22 0,43-21,-63 0,20 21,-42-21,22 21,-1 0,0 0,-21 0,22 0,-1 0,0 0,1 0,-1-21,-21 21,22-22,-1 1,21 21,1 0,-1 0,-20-21,20 0,-20 0,-1 21,0 0,-21 0,22 0,-22 0,21 0,-21 0,43 0,-64 0,42-21,-42 21,21 0,1 0,-1 0,21-22,-21 22,22 0,-1 0,-42-21,21 21,21-21,-42 21,22-21,-22 21,42 0,-42 0,21 0,-21 0,21-21,0 21,-21-21,22 21,-22 0,42 0,-21 0,0-22,0 1,1 0,-22 21,21-21,0-21,0 42,0-43,0 22,1 0,-22 0,0 0,0-1,21 22,-21-21,0 0,0 21,0-21,0 21,0-21,0 0,21-1,-21 22,21-42,-21 42,0-21,0 21,0-42,0 42,0-22,0-20,0 42,0-42,0 21,0-1,0 22,21-21,-21 0,0 0,0-21,0 20,0-20,0 21,0-21,0 20,0 1,0-21,0 0,0 20,0-20,0 0,0-1,0 1,0 21,0-21,0-1,0 22,0 0,0-43,0 43,0 0,0 0,0 21,0-42,0 20,0-20,0 0,0-22,0 43,-21-21,21-1,-21-20,21 42,-21-22,21 1,0-21,0-1,0 22,0 21,0-1,-21-20,21 42,-22-42,22 21,-21-22,21 1,0 21,-21 0,21-22,-21 43,21-42,0 42,-21-42,21 20,-21-20,21 21,-22-21,1 20,21 1,-21-21,0 0,0-1,0-20,-1 42,1-22,21 1,-21 42,21-21,-21-22,-21 22,20-42,-20 20,21 22,-21 0,42 0,-22 21,-20-21,21 0,-43-1,1-20,21 21,-22-21,1 20,-1 1,43 0,-43 0,1 0,21 0,-22-1,22 1,-22 0,-20-21,20 21,22 21,-1-22,1 1,21 0,-21 21,20 0,1 0,-21-21,0 0,-1 21,-20-21,-22-1,43 1,-1 21,-20-21,-1 21,1-21,-22 0,22 21,-1-21,1 21,20-22,1 22,0 0,-1 0,1 0,21 0,-43-21,22 21,-21-21,-22 21,21-21,-41 21,41 0,1 0,-1 0,1-21,20 0,-41-1,-1 22,21 0,-20-21,20 21,-20 0,20-21,1 0,-22 21,0-21,-21 21,-21 0,22 0,-22 0,42 0,0 0,22 0,-1 0,-20 0,20 0,-21 0,1 0,-1 0,-21 0,22-21,20 21,-42-22,0 22,22 0,-22 0,-21 0,63 0,-20 0,-43 0,63 0,-20 0,-22 0,0 0,0 0,-21 0,21 0,0 0,43 0,-43-21,21 21,22 0,-22 0,-21 0,22 0,-43-21,42 21,22 0,-1-21,1 21,-22-21,21 21,1-21,-43 21,21 0,22 0,-1 0,-20 0,20 0,1 0,-1 0,-20 0,20 0,-42 0,43 0,20 0,1 0,0-22,-1 22,-20 0,-1-21,22 21,-21 0,-22 0,0 0,-21 0,22-21,-1 21,22-21,-1 21,-42 0,43 0,-1 0,-20 0,20 21,43-21,-43 0,43 0,-21 0,0 0,-1 21,1-21,0 0,-1 0,-20 0,-1 21,22-21,0 22,-1-22,-20 21,20-21,-20 21,-1 0,-41 0,41 0,1-21,20 0,22 0,-21 22,-1-22,1 0,21 0,-43 21,22-21,21 0,-21 21,20-21,1 0,-21 0,21 0,-22 21,1-21,-21 0,20 21,22-21,0 0,-21 0,20 0,1 0,-21 0,0 0,20 21,-20-21,0 22,42-22,-43 0,22 21,0-21,0 0,0 21,0-21,-1 0,1 0,21 0,-21 0,0 0,0 0,-22 0,22 21,0-21,-21 21,42-21,0 0,-21 0,-1 0,22 21,0-21,-21 0,21 0,-21 22,0-22,0 0,0 0,-1 0,22 0,-21 0,21 0,-21 0,0 0,0 0,21 0,-21 0,21 0,-22 21,1-21,21 0,-21 0,21 0,-21 0,0 0,21 0,-21 0,21 21,-22-21,22 0,0 0,0 0,22 0,-1 0,-21 0,21 0,-21 0</inkml:trace>
  <inkml:trace contextRef="#ctx0" brushRef="#br2" timeOffset="79551.5501">2942 10351,'0'0,"-42"-22,42 22,-43 0,22 0,0 0,0 0,0 0,-1 0,1 0,0 0,0 0,21 0,-21 0,21 0,0 0,-43 0,43 22,-42-22,42 21,-21-21,0 0,0 0,-1 21,22-21,-42 0,21 21,0-21,0 0,21 0,-43 21,22-21,0 21,-21-21,20 22,-20-1,-21 0,20 0,22 0,0-21,0 0,0 21,-1 1,1-22,0 0,0 21,-21 0,-1 0,43 0,-42-21,42 21,-21-21,21 22,-21-1,-1-21,22 42,0-42,-21 21,0 0,21 1,0 20,-21 0,0-21,21 43,0-64,-21 21,21 0,0 0,0 1,-22-1,22 21,0 0,0-20,0-1,0 42,-21-42,21 1,-21 41,0-42,21 22,-21-1,21 21,0-41,-21 41,21-42,0 43,0-43,0 0,0 21,0-20,0-1,0 21,0 0,0-20,0-1,0 21,0-21,0 0,0 22,0-22,0 21,0-21,0 43,0-22,0 1,21-1,-21 0,42 43,-21-43,22 22,-22-22,0 0,-21-20,21 20,0-42,-21 42,0-42,21 21,-21-21,0 43,0-43,22 21,-22 21,21-21,0 22,-21-1,42-21,-21 0,1 1,-1-1,0 21,0-42,0 0,0 42,1-42,-1 22,-21-22,21 21,0-21,0 21,22-21,-22 0,21 21,0 0,22 0,-1-21,-20 0,20 0,22 0,21 0,-43 22,22-22,0 0,-22 21,1-21,-1 0,-21 21,1-21,-1 0,0 0,1 0,20 0,-20 0,-22-21,42 21,-42-43,22 22,-1 0,-21-21,43 21,-43-1,0 22,0-21,0 0,1 0,-1-21,21 20,-21-20,22 0,-22 21,0-22,0-20,0 20,-21 1,21 0,-21-22,22 1,-22-1,21 22,-21-22,0 1,21-1,0 1,-21-1,21 22,-21 0,0-1,0-41,0 41,21-20,-21-1,22 22,-22 0,0-22,0 1,0-1,0 43,0-21,0-1,0 22,0 0,0-21,0-1,0 1,0 21,0-21,0-1,-22 22,22-21,-21-1,21 22,0-21,-21 21,0 0,21-22,0 43,-21-42,0 21,21 0,-22-1,1 1,0-21,0 42,0-21,0 0,-1 21,1-22,21 22,-21 0,0-21,0 0,21 21,-21-21,-1 21,1-21,21 21,-42-21,42 21,-21-22,0 22,-1 0,22 0,-21-21,21 0,-21 21,0-21,0 21,21-21,-21 21,21 0,-22 0,1-21,21 21,-21 0,21 0,-21-22,0 22,21 0,-21 0,21 0,-22 0,22-21,-21 21,0 0,21 0,-21 0,21 0,-21 0,21-21,-21 21,21 0,-22 0,22 0,0-21,-21 21,21 0,-21 0,0 0,21 0,-21 0,21 0,0-21,-21 21,-1 0,22 0,-21 0,21 0,-42 0,42-21,-21 21,21 0,-21 0,21 0,-22 0,1 0,21 0,-21 0,21 0,0-22,0 22,0-21,0 21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4415045-B9B8-49F5-83D7-B62D04506562}" type="datetimeFigureOut">
              <a:rPr lang="cs-CZ" smtClean="0"/>
              <a:t>23.04.2018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132842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4415045-B9B8-49F5-83D7-B62D04506562}" type="datetimeFigureOut">
              <a:rPr lang="cs-CZ" smtClean="0"/>
              <a:t>23.04.2018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261003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4415045-B9B8-49F5-83D7-B62D04506562}" type="datetimeFigureOut">
              <a:rPr lang="cs-CZ" smtClean="0"/>
              <a:t>23.04.2018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289930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4415045-B9B8-49F5-83D7-B62D04506562}" type="datetimeFigureOut">
              <a:rPr lang="cs-CZ" smtClean="0"/>
              <a:t>23.04.2018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197559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4415045-B9B8-49F5-83D7-B62D04506562}" type="datetimeFigureOut">
              <a:rPr lang="cs-CZ" smtClean="0"/>
              <a:t>23.04.2018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119597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4415045-B9B8-49F5-83D7-B62D04506562}" type="datetimeFigureOut">
              <a:rPr lang="cs-CZ" smtClean="0"/>
              <a:t>23.04.2018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291004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4415045-B9B8-49F5-83D7-B62D04506562}" type="datetimeFigureOut">
              <a:rPr lang="cs-CZ" smtClean="0"/>
              <a:t>23.04.2018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179738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4415045-B9B8-49F5-83D7-B62D04506562}" type="datetimeFigureOut">
              <a:rPr lang="cs-CZ" smtClean="0"/>
              <a:t>23.04.2018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12326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4415045-B9B8-49F5-83D7-B62D04506562}" type="datetimeFigureOut">
              <a:rPr lang="cs-CZ" smtClean="0"/>
              <a:t>23.04.2018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296654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4415045-B9B8-49F5-83D7-B62D04506562}" type="datetimeFigureOut">
              <a:rPr lang="cs-CZ" smtClean="0"/>
              <a:t>23.04.2018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139542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4415045-B9B8-49F5-83D7-B62D04506562}" type="datetimeFigureOut">
              <a:rPr lang="cs-CZ" smtClean="0"/>
              <a:t>23.04.2018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8F6EA16-AE91-4F6B-84D0-6D2D454A1CFC}" type="slidenum">
              <a:rPr lang="cs-CZ" smtClean="0"/>
              <a:t>‹#›</a:t>
            </a:fld>
            <a:endParaRPr lang="cs-CZ"/>
          </a:p>
        </p:txBody>
      </p:sp>
    </p:spTree>
    <p:extLst>
      <p:ext uri="{BB962C8B-B14F-4D97-AF65-F5344CB8AC3E}">
        <p14:creationId xmlns:p14="http://schemas.microsoft.com/office/powerpoint/2010/main" val="238983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15045-B9B8-49F5-83D7-B62D04506562}" type="datetimeFigureOut">
              <a:rPr lang="cs-CZ" smtClean="0"/>
              <a:t>23.04.2018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6EA16-AE91-4F6B-84D0-6D2D454A1CFC}" type="slidenum">
              <a:rPr lang="cs-CZ" smtClean="0"/>
              <a:t>‹#›</a:t>
            </a:fld>
            <a:endParaRPr lang="cs-CZ"/>
          </a:p>
        </p:txBody>
      </p:sp>
    </p:spTree>
    <p:extLst>
      <p:ext uri="{BB962C8B-B14F-4D97-AF65-F5344CB8AC3E}">
        <p14:creationId xmlns:p14="http://schemas.microsoft.com/office/powerpoint/2010/main" val="152909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smekal@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chemeClr val="tx2"/>
                </a:solidFill>
              </a:rPr>
              <a:t>EU </a:t>
            </a:r>
            <a:r>
              <a:rPr lang="en-GB" b="1" dirty="0" smtClean="0">
                <a:solidFill>
                  <a:schemeClr val="tx2"/>
                </a:solidFill>
              </a:rPr>
              <a:t>a</a:t>
            </a:r>
            <a:r>
              <a:rPr lang="cs-CZ" b="1" dirty="0" smtClean="0">
                <a:solidFill>
                  <a:schemeClr val="tx2"/>
                </a:solidFill>
              </a:rPr>
              <a:t> EÚLP</a:t>
            </a:r>
            <a:endParaRPr lang="en-GB" b="1" dirty="0">
              <a:solidFill>
                <a:schemeClr val="tx2"/>
              </a:solidFill>
            </a:endParaRPr>
          </a:p>
        </p:txBody>
      </p:sp>
      <p:sp>
        <p:nvSpPr>
          <p:cNvPr id="3" name="Podnadpis 2"/>
          <p:cNvSpPr>
            <a:spLocks noGrp="1"/>
          </p:cNvSpPr>
          <p:nvPr>
            <p:ph type="subTitle" idx="1"/>
          </p:nvPr>
        </p:nvSpPr>
        <p:spPr/>
        <p:txBody>
          <a:bodyPr>
            <a:normAutofit fontScale="92500" lnSpcReduction="20000"/>
          </a:bodyPr>
          <a:lstStyle/>
          <a:p>
            <a:r>
              <a:rPr lang="cs-CZ" sz="3400" b="1" dirty="0" smtClean="0">
                <a:solidFill>
                  <a:schemeClr val="tx1"/>
                </a:solidFill>
              </a:rPr>
              <a:t>EVS450 EU a LP</a:t>
            </a:r>
            <a:endParaRPr lang="en-US" sz="3400" b="1" dirty="0" smtClean="0">
              <a:solidFill>
                <a:schemeClr val="tx1"/>
              </a:solidFill>
            </a:endParaRPr>
          </a:p>
          <a:p>
            <a:r>
              <a:rPr lang="en-US" dirty="0" smtClean="0">
                <a:solidFill>
                  <a:schemeClr val="tx1"/>
                </a:solidFill>
              </a:rPr>
              <a:t>Hubert Smekal </a:t>
            </a:r>
          </a:p>
          <a:p>
            <a:r>
              <a:rPr lang="en-US" sz="2400" dirty="0" smtClean="0">
                <a:solidFill>
                  <a:schemeClr val="tx1"/>
                </a:solidFill>
              </a:rPr>
              <a:t>(</a:t>
            </a:r>
            <a:r>
              <a:rPr lang="en-US" sz="2400" dirty="0" smtClean="0">
                <a:solidFill>
                  <a:schemeClr val="tx1"/>
                </a:solidFill>
                <a:hlinkClick r:id="rId2"/>
              </a:rPr>
              <a:t>hsmekal@fss.muni.cz</a:t>
            </a:r>
            <a:r>
              <a:rPr lang="en-US" sz="2400" dirty="0" smtClean="0">
                <a:solidFill>
                  <a:schemeClr val="tx1"/>
                </a:solidFill>
              </a:rPr>
              <a:t>)</a:t>
            </a:r>
          </a:p>
          <a:p>
            <a:r>
              <a:rPr lang="cs-CZ" dirty="0" smtClean="0">
                <a:solidFill>
                  <a:schemeClr val="tx1"/>
                </a:solidFill>
              </a:rPr>
              <a:t>23.</a:t>
            </a:r>
            <a:r>
              <a:rPr lang="en-GB" dirty="0" smtClean="0">
                <a:solidFill>
                  <a:schemeClr val="tx1"/>
                </a:solidFill>
              </a:rPr>
              <a:t> </a:t>
            </a:r>
            <a:r>
              <a:rPr lang="cs-CZ" dirty="0" smtClean="0">
                <a:solidFill>
                  <a:schemeClr val="tx1"/>
                </a:solidFill>
              </a:rPr>
              <a:t>dubna </a:t>
            </a:r>
            <a:r>
              <a:rPr lang="en-GB" dirty="0" smtClean="0">
                <a:solidFill>
                  <a:schemeClr val="tx1"/>
                </a:solidFill>
              </a:rPr>
              <a:t>201</a:t>
            </a:r>
            <a:r>
              <a:rPr lang="cs-CZ" dirty="0">
                <a:solidFill>
                  <a:schemeClr val="tx1"/>
                </a:solidFill>
              </a:rPr>
              <a:t>8</a:t>
            </a:r>
            <a:endParaRPr lang="en-GB" dirty="0" smtClean="0">
              <a:solidFill>
                <a:schemeClr val="tx1"/>
              </a:solidFill>
            </a:endParaRPr>
          </a:p>
          <a:p>
            <a:endParaRPr lang="cs-CZ" dirty="0"/>
          </a:p>
        </p:txBody>
      </p:sp>
    </p:spTree>
    <p:extLst>
      <p:ext uri="{BB962C8B-B14F-4D97-AF65-F5344CB8AC3E}">
        <p14:creationId xmlns:p14="http://schemas.microsoft.com/office/powerpoint/2010/main" val="169108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altLang="cs-CZ" b="1" dirty="0" smtClean="0">
                <a:solidFill>
                  <a:srgbClr val="0070C0"/>
                </a:solidFill>
                <a:latin typeface="Calibri" pitchFamily="34" charset="0"/>
              </a:rPr>
              <a:t>Posudek </a:t>
            </a:r>
            <a:r>
              <a:rPr lang="en-GB" altLang="cs-CZ" b="1" dirty="0" smtClean="0">
                <a:solidFill>
                  <a:srgbClr val="0070C0"/>
                </a:solidFill>
                <a:latin typeface="Calibri" pitchFamily="34" charset="0"/>
              </a:rPr>
              <a:t>2/94</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7117424"/>
              </p:ext>
            </p:extLst>
          </p:nvPr>
        </p:nvGraphicFramePr>
        <p:xfrm>
          <a:off x="323850" y="1590675"/>
          <a:ext cx="8424863" cy="5000729"/>
        </p:xfrm>
        <a:graphic>
          <a:graphicData uri="http://schemas.openxmlformats.org/drawingml/2006/table">
            <a:tbl>
              <a:tblPr/>
              <a:tblGrid>
                <a:gridCol w="2519363">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817688">
                  <a:extLst>
                    <a:ext uri="{9D8B030D-6E8A-4147-A177-3AD203B41FA5}">
                      <a16:colId xmlns:a16="http://schemas.microsoft.com/office/drawing/2014/main" val="20002"/>
                    </a:ext>
                  </a:extLst>
                </a:gridCol>
                <a:gridCol w="2473325">
                  <a:extLst>
                    <a:ext uri="{9D8B030D-6E8A-4147-A177-3AD203B41FA5}">
                      <a16:colId xmlns:a16="http://schemas.microsoft.com/office/drawing/2014/main" val="20003"/>
                    </a:ext>
                  </a:extLst>
                </a:gridCol>
              </a:tblGrid>
              <a:tr h="411428">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 </a:t>
                      </a:r>
                    </a:p>
                  </a:txBody>
                  <a:tcPr marL="21759" marR="2175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hMerge="1">
                  <a:txBody>
                    <a:bodyPr/>
                    <a:lstStyle/>
                    <a:p>
                      <a:endParaRPr lang="cs-CZ"/>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Přípustnost žádosti</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cs-CZ"/>
                    </a:p>
                  </a:txBody>
                  <a:tcPr/>
                </a:tc>
                <a:extLst>
                  <a:ext uri="{0D108BD9-81ED-4DB2-BD59-A6C34878D82A}">
                    <a16:rowId xmlns:a16="http://schemas.microsoft.com/office/drawing/2014/main" val="10000"/>
                  </a:ext>
                </a:extLst>
              </a:tr>
              <a:tr h="411428">
                <a:tc gridSpan="2" vMerge="1">
                  <a:txBody>
                    <a:bodyPr/>
                    <a:lstStyle/>
                    <a:p>
                      <a:endParaRPr lang="cs-CZ"/>
                    </a:p>
                  </a:txBody>
                  <a:tcPr/>
                </a:tc>
                <a:tc hMerge="1"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001583">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Právní základ pro přistoupení</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EK, EP, Belgie, Německo, Itálie, Řecko, Rakousko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Dánsko, Finsko, Švédsko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76186">
                <a:tc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FF0000"/>
                          </a:solidFill>
                          <a:effectLst/>
                          <a:latin typeface="Calibri" pitchFamily="34" charset="0"/>
                          <a:cs typeface="Arial" charset="0"/>
                        </a:rPr>
                        <a:t>Francie, Portugalsko, Španělsko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UK, Irsko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8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21778\Desktop\Interactive map of Europ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484" y="1052737"/>
            <a:ext cx="5469820" cy="475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1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altLang="cs-CZ" b="1" dirty="0" smtClean="0">
                <a:solidFill>
                  <a:srgbClr val="0070C0"/>
                </a:solidFill>
                <a:latin typeface="Calibri" pitchFamily="34" charset="0"/>
              </a:rPr>
              <a:t>Posudek </a:t>
            </a:r>
            <a:r>
              <a:rPr lang="en-GB" altLang="cs-CZ" b="1" dirty="0" smtClean="0">
                <a:solidFill>
                  <a:srgbClr val="0070C0"/>
                </a:solidFill>
                <a:latin typeface="Calibri" pitchFamily="34" charset="0"/>
              </a:rPr>
              <a:t>2/94</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298259169"/>
              </p:ext>
            </p:extLst>
          </p:nvPr>
        </p:nvGraphicFramePr>
        <p:xfrm>
          <a:off x="323850" y="1590675"/>
          <a:ext cx="8424863" cy="5000729"/>
        </p:xfrm>
        <a:graphic>
          <a:graphicData uri="http://schemas.openxmlformats.org/drawingml/2006/table">
            <a:tbl>
              <a:tblPr/>
              <a:tblGrid>
                <a:gridCol w="2519363">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817688">
                  <a:extLst>
                    <a:ext uri="{9D8B030D-6E8A-4147-A177-3AD203B41FA5}">
                      <a16:colId xmlns:a16="http://schemas.microsoft.com/office/drawing/2014/main" val="20002"/>
                    </a:ext>
                  </a:extLst>
                </a:gridCol>
                <a:gridCol w="2473325">
                  <a:extLst>
                    <a:ext uri="{9D8B030D-6E8A-4147-A177-3AD203B41FA5}">
                      <a16:colId xmlns:a16="http://schemas.microsoft.com/office/drawing/2014/main" val="20003"/>
                    </a:ext>
                  </a:extLst>
                </a:gridCol>
              </a:tblGrid>
              <a:tr h="411428">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 </a:t>
                      </a:r>
                    </a:p>
                  </a:txBody>
                  <a:tcPr marL="21759" marR="2175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hMerge="1">
                  <a:txBody>
                    <a:bodyPr/>
                    <a:lstStyle/>
                    <a:p>
                      <a:endParaRPr lang="cs-CZ"/>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Přípustnost žádosti</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cs-CZ"/>
                    </a:p>
                  </a:txBody>
                  <a:tcPr/>
                </a:tc>
                <a:extLst>
                  <a:ext uri="{0D108BD9-81ED-4DB2-BD59-A6C34878D82A}">
                    <a16:rowId xmlns:a16="http://schemas.microsoft.com/office/drawing/2014/main" val="10000"/>
                  </a:ext>
                </a:extLst>
              </a:tr>
              <a:tr h="411428">
                <a:tc gridSpan="2" vMerge="1">
                  <a:txBody>
                    <a:bodyPr/>
                    <a:lstStyle/>
                    <a:p>
                      <a:endParaRPr lang="cs-CZ"/>
                    </a:p>
                  </a:txBody>
                  <a:tcPr/>
                </a:tc>
                <a:tc hMerge="1"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001583">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Právní základ pro přistoupení</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EK, EP, Belgie, Německo, Itálie, Řecko, Rakousko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Dánsko, Finsko, Švédsko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76186">
                <a:tc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chemeClr val="tx1"/>
                          </a:solidFill>
                          <a:effectLst/>
                          <a:latin typeface="Calibri" pitchFamily="34" charset="0"/>
                          <a:cs typeface="Arial" charset="0"/>
                        </a:rPr>
                        <a:t>Francie, Portugalsko, Španělsko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FF0000"/>
                          </a:solidFill>
                          <a:effectLst/>
                          <a:latin typeface="Calibri" pitchFamily="34" charset="0"/>
                          <a:cs typeface="Arial" charset="0"/>
                        </a:rPr>
                        <a:t>UK, Irsko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376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21778\Desktop\Interactive map of Europ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132" y="908720"/>
            <a:ext cx="5261155" cy="496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0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cs-CZ" b="1" smtClean="0">
                <a:solidFill>
                  <a:srgbClr val="0070C0"/>
                </a:solidFill>
                <a:latin typeface="Calibri" pitchFamily="34" charset="0"/>
              </a:rPr>
              <a:t>Opinion 2/94</a:t>
            </a:r>
            <a:endParaRPr lang="en-GB" altLang="cs-CZ" b="1" dirty="0">
              <a:solidFill>
                <a:srgbClr val="0070C0"/>
              </a:solidFill>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 y="1417638"/>
            <a:ext cx="9144000" cy="178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09" y="3356992"/>
            <a:ext cx="8975551" cy="24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75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solidFill>
              </a:rPr>
              <a:t>SDEU a ESLP</a:t>
            </a:r>
            <a:endParaRPr lang="cs-CZ" b="1" dirty="0">
              <a:solidFill>
                <a:schemeClr val="tx2"/>
              </a:solidFill>
            </a:endParaRPr>
          </a:p>
        </p:txBody>
      </p:sp>
      <p:sp>
        <p:nvSpPr>
          <p:cNvPr id="3" name="Zástupný symbol pro obsah 2"/>
          <p:cNvSpPr>
            <a:spLocks noGrp="1"/>
          </p:cNvSpPr>
          <p:nvPr>
            <p:ph idx="1"/>
          </p:nvPr>
        </p:nvSpPr>
        <p:spPr/>
        <p:txBody>
          <a:bodyPr/>
          <a:lstStyle/>
          <a:p>
            <a:r>
              <a:rPr lang="cs-CZ" dirty="0" smtClean="0"/>
              <a:t>Komise v soutěžní politice</a:t>
            </a:r>
            <a:endParaRPr lang="en-GB" dirty="0" smtClean="0"/>
          </a:p>
          <a:p>
            <a:r>
              <a:rPr lang="en-GB" i="1" dirty="0" smtClean="0"/>
              <a:t>Connolly</a:t>
            </a:r>
            <a:endParaRPr lang="en-GB" dirty="0" smtClean="0"/>
          </a:p>
          <a:p>
            <a:r>
              <a:rPr lang="cs-CZ" dirty="0" smtClean="0"/>
              <a:t>ESLP</a:t>
            </a:r>
            <a:r>
              <a:rPr lang="en-GB" i="1" dirty="0" smtClean="0"/>
              <a:t>: Matthews</a:t>
            </a:r>
            <a:r>
              <a:rPr lang="cs-CZ" i="1" dirty="0" smtClean="0"/>
              <a:t>, </a:t>
            </a:r>
            <a:r>
              <a:rPr lang="cs-CZ" i="1" dirty="0" err="1" smtClean="0"/>
              <a:t>Bosphorus</a:t>
            </a:r>
            <a:r>
              <a:rPr lang="en-GB" i="1" dirty="0" smtClean="0"/>
              <a:t> </a:t>
            </a:r>
          </a:p>
          <a:p>
            <a:r>
              <a:rPr lang="cs-CZ" dirty="0" smtClean="0"/>
              <a:t>ESLP, SDEU:</a:t>
            </a:r>
            <a:r>
              <a:rPr lang="en-GB" dirty="0" smtClean="0"/>
              <a:t> </a:t>
            </a:r>
            <a:r>
              <a:rPr lang="en-GB" i="1" dirty="0" smtClean="0"/>
              <a:t>N.S. </a:t>
            </a:r>
            <a:r>
              <a:rPr lang="cs-CZ" dirty="0" smtClean="0"/>
              <a:t>a </a:t>
            </a:r>
            <a:r>
              <a:rPr lang="en-GB" i="1" dirty="0" smtClean="0"/>
              <a:t>MSS – </a:t>
            </a:r>
            <a:r>
              <a:rPr lang="en-GB" dirty="0" smtClean="0"/>
              <a:t>Dublin </a:t>
            </a:r>
            <a:r>
              <a:rPr lang="cs-CZ" dirty="0" smtClean="0"/>
              <a:t>II</a:t>
            </a:r>
            <a:endParaRPr lang="en-GB" dirty="0"/>
          </a:p>
        </p:txBody>
      </p:sp>
    </p:spTree>
    <p:extLst>
      <p:ext uri="{BB962C8B-B14F-4D97-AF65-F5344CB8AC3E}">
        <p14:creationId xmlns:p14="http://schemas.microsoft.com/office/powerpoint/2010/main" val="2391398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MATTHEWS v. THE UNITED KINGDOM (Application no. 24833/94)</a:t>
            </a:r>
            <a:endParaRPr lang="cs-CZ" dirty="0"/>
          </a:p>
        </p:txBody>
      </p:sp>
      <p:sp>
        <p:nvSpPr>
          <p:cNvPr id="3" name="Zástupný symbol pro obsah 2"/>
          <p:cNvSpPr>
            <a:spLocks noGrp="1"/>
          </p:cNvSpPr>
          <p:nvPr>
            <p:ph idx="1"/>
          </p:nvPr>
        </p:nvSpPr>
        <p:spPr>
          <a:xfrm>
            <a:off x="457200" y="1600200"/>
            <a:ext cx="8229600" cy="4997152"/>
          </a:xfrm>
        </p:spPr>
        <p:txBody>
          <a:bodyPr>
            <a:normAutofit fontScale="55000" lnSpcReduction="20000"/>
          </a:bodyPr>
          <a:lstStyle/>
          <a:p>
            <a:pPr marL="0" indent="0">
              <a:buNone/>
            </a:pPr>
            <a:r>
              <a:rPr lang="en-US" sz="3700" dirty="0"/>
              <a:t>32.  The Court observes that acts of the EC as such cannot be challenged before the Court because the EC is not a Contracting Party. The Convention does not exclude the transfer of competences to international </a:t>
            </a:r>
            <a:r>
              <a:rPr lang="en-US" sz="3700" dirty="0" err="1"/>
              <a:t>organisations</a:t>
            </a:r>
            <a:r>
              <a:rPr lang="en-US" sz="3700" dirty="0"/>
              <a:t> provided that Convention rights continue to be “secured”. Member States’ responsibility therefore continues even after such a transfer.</a:t>
            </a:r>
          </a:p>
          <a:p>
            <a:pPr marL="0" indent="0">
              <a:buNone/>
            </a:pPr>
            <a:r>
              <a:rPr lang="en-US" sz="3700" dirty="0"/>
              <a:t>33.  In the present case, the alleged violation of the Convention flows from an annex to the 1976 Act, entered into by the United Kingdom, together with the extension to the European Parliament’s competences brought about by the Maastricht Treaty. The Council Decision and the 1976 Act (see paragraph 18 above), and the Maastricht Treaty, with its changes to the EEC Treaty, all constituted international instruments which were freely entered into by the United Kingdom. Indeed, the 1976 Act cannot be challenged before the European Court of Justice for the very reason that it is not a “normal” act of the Community, but is a treaty within the Community legal order. The Maastricht Treaty, too, is not an act of the Community, but a treaty by which a revision of the EEC Treaty was brought about. The United Kingdom, together with all the other parties to the Maastricht Treaty, is responsible </a:t>
            </a:r>
            <a:r>
              <a:rPr lang="en-US" sz="3700" i="1" dirty="0" err="1"/>
              <a:t>ratione</a:t>
            </a:r>
            <a:r>
              <a:rPr lang="en-US" sz="3700" i="1" dirty="0"/>
              <a:t> </a:t>
            </a:r>
            <a:r>
              <a:rPr lang="en-US" sz="3700" i="1" dirty="0" err="1"/>
              <a:t>materiae</a:t>
            </a:r>
            <a:r>
              <a:rPr lang="en-US" sz="3700" dirty="0"/>
              <a:t> under Article 1 of the Convention and, in particular, under Article 3 of Protocol No. 1, for the consequences of that Treaty.</a:t>
            </a:r>
          </a:p>
          <a:p>
            <a:endParaRPr lang="cs-CZ" dirty="0"/>
          </a:p>
        </p:txBody>
      </p:sp>
    </p:spTree>
    <p:extLst>
      <p:ext uri="{BB962C8B-B14F-4D97-AF65-F5344CB8AC3E}">
        <p14:creationId xmlns:p14="http://schemas.microsoft.com/office/powerpoint/2010/main" val="417241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r>
              <a:rPr lang="en-US" dirty="0" smtClean="0"/>
              <a:t>MATTHEWS v. THE UNITED KINGDOM</a:t>
            </a:r>
            <a:endParaRPr lang="cs-CZ" dirty="0"/>
          </a:p>
        </p:txBody>
      </p:sp>
      <p:sp>
        <p:nvSpPr>
          <p:cNvPr id="3" name="Zástupný symbol pro obsah 2"/>
          <p:cNvSpPr>
            <a:spLocks noGrp="1"/>
          </p:cNvSpPr>
          <p:nvPr>
            <p:ph idx="1"/>
          </p:nvPr>
        </p:nvSpPr>
        <p:spPr>
          <a:xfrm>
            <a:off x="457200" y="1052736"/>
            <a:ext cx="8229600" cy="5472608"/>
          </a:xfrm>
        </p:spPr>
        <p:txBody>
          <a:bodyPr>
            <a:noAutofit/>
          </a:bodyPr>
          <a:lstStyle/>
          <a:p>
            <a:pPr marL="0" indent="0">
              <a:buNone/>
            </a:pPr>
            <a:r>
              <a:rPr lang="en-US" sz="1600" dirty="0" smtClean="0"/>
              <a:t>34.  In determining to what extent the United Kingdom is responsible for “securing” the rights in Article 3 of Protocol No. 1 in respect of elections to the European Parliament in Gibraltar, the Court recalls that the Convention is intended to guarantee rights that are not theoretical or illusory, but  practical and effective (see, for example, the above-mentioned United Communist Party of Turkey and Others judgment, pp. 18-19, § 33). It is uncontested that legislation emanating from the legislative process of the European Community affects the population of Gibraltar in the same way as legislation which enters the domestic legal order exclusively via the House of Assembly. To this extent, there is no difference between European and domestic legislation, and no reason why the United Kingdom should not be required to “secure” the rights in Article 3 of Protocol No. 1 in respect of European legislation, in the same way as those rights are required to be “secured” in respect of purely domestic legislation. In particular, the suggestion that the United Kingdom may not have effective control over the state of affairs complained of cannot affect the position, as the United Kingdom’s responsibility derives from its having entered into treaty commitments subsequent to the applicability of Article 3 of Protocol No. 1 to Gibraltar, namely the Maastricht Treaty taken together with its obligations under the Council Decision and the 1976 Act. Further, the Court notes that on acceding to the EC Treaty, the United Kingdom chose, by virtue of Article 227(4) of the Treaty, to have substantial areas of EC legislation applied to Gibraltar (see paragraphs 11 to 14 above).</a:t>
            </a:r>
          </a:p>
          <a:p>
            <a:pPr marL="0" indent="0">
              <a:buNone/>
            </a:pPr>
            <a:r>
              <a:rPr lang="en-US" sz="1600" dirty="0" smtClean="0"/>
              <a:t>35.  It follows that the United Kingdom is responsible under Article 1 of the Convention for securing the rights guaranteed by Article 3 of Protocol No. 1 in Gibraltar regardless of whether the elections were purely domestic or European.</a:t>
            </a:r>
          </a:p>
        </p:txBody>
      </p:sp>
    </p:spTree>
    <p:extLst>
      <p:ext uri="{BB962C8B-B14F-4D97-AF65-F5344CB8AC3E}">
        <p14:creationId xmlns:p14="http://schemas.microsoft.com/office/powerpoint/2010/main" val="383276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36912"/>
            <a:ext cx="8229600" cy="1143000"/>
          </a:xfrm>
        </p:spPr>
        <p:txBody>
          <a:bodyPr/>
          <a:lstStyle/>
          <a:p>
            <a:r>
              <a:rPr lang="cs-CZ" b="1" dirty="0" smtClean="0">
                <a:solidFill>
                  <a:schemeClr val="accent1"/>
                </a:solidFill>
              </a:rPr>
              <a:t>Posudek 2/13</a:t>
            </a:r>
            <a:endParaRPr lang="cs-CZ" b="1" dirty="0">
              <a:solidFill>
                <a:schemeClr val="accent1"/>
              </a:solidFill>
            </a:endParaRPr>
          </a:p>
        </p:txBody>
      </p:sp>
    </p:spTree>
    <p:extLst>
      <p:ext uri="{BB962C8B-B14F-4D97-AF65-F5344CB8AC3E}">
        <p14:creationId xmlns:p14="http://schemas.microsoft.com/office/powerpoint/2010/main" val="8208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celot\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21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U must take steps that will help it use sanctions more effectively, in order to build a union that is a well-rounded and strong international 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722" y="1988840"/>
            <a:ext cx="689455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p:cNvSpPr txBox="1">
            <a:spLocks/>
          </p:cNvSpPr>
          <p:nvPr/>
        </p:nvSpPr>
        <p:spPr>
          <a:xfrm>
            <a:off x="457200" y="47667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solidFill>
                  <a:schemeClr val="tx2"/>
                </a:solidFill>
              </a:rPr>
              <a:t>Sanctions</a:t>
            </a:r>
            <a:endParaRPr lang="cs-CZ" b="1" dirty="0">
              <a:solidFill>
                <a:schemeClr val="tx2"/>
              </a:solidFill>
            </a:endParaRPr>
          </a:p>
        </p:txBody>
      </p:sp>
      <p:sp>
        <p:nvSpPr>
          <p:cNvPr id="2" name="TextovéPole 1"/>
          <p:cNvSpPr txBox="1"/>
          <p:nvPr/>
        </p:nvSpPr>
        <p:spPr>
          <a:xfrm>
            <a:off x="6732240" y="6309320"/>
            <a:ext cx="2232248" cy="276999"/>
          </a:xfrm>
          <a:prstGeom prst="rect">
            <a:avLst/>
          </a:prstGeom>
          <a:noFill/>
        </p:spPr>
        <p:txBody>
          <a:bodyPr wrap="square" rtlCol="0">
            <a:spAutoFit/>
          </a:bodyPr>
          <a:lstStyle/>
          <a:p>
            <a:r>
              <a:rPr lang="cs-CZ" sz="1200" dirty="0" smtClean="0"/>
              <a:t>Lehne 2012</a:t>
            </a:r>
            <a:endParaRPr lang="cs-CZ" sz="1200" dirty="0"/>
          </a:p>
        </p:txBody>
      </p:sp>
    </p:spTree>
    <p:extLst>
      <p:ext uri="{BB962C8B-B14F-4D97-AF65-F5344CB8AC3E}">
        <p14:creationId xmlns:p14="http://schemas.microsoft.com/office/powerpoint/2010/main" val="154545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celot\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45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celot\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30"/>
            <a:ext cx="9143999" cy="68435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Rukopis 2"/>
              <p14:cNvContentPartPr/>
              <p14:nvPr/>
            </p14:nvContentPartPr>
            <p14:xfrm>
              <a:off x="541080" y="3710880"/>
              <a:ext cx="8534520" cy="2522520"/>
            </p14:xfrm>
          </p:contentPart>
        </mc:Choice>
        <mc:Fallback xmlns="">
          <p:pic>
            <p:nvPicPr>
              <p:cNvPr id="3" name="Rukopis 2"/>
              <p:cNvPicPr/>
              <p:nvPr/>
            </p:nvPicPr>
            <p:blipFill>
              <a:blip r:embed="rId4"/>
              <a:stretch>
                <a:fillRect/>
              </a:stretch>
            </p:blipFill>
            <p:spPr>
              <a:xfrm>
                <a:off x="531720" y="3701520"/>
                <a:ext cx="8553240" cy="2541240"/>
              </a:xfrm>
              <a:prstGeom prst="rect">
                <a:avLst/>
              </a:prstGeom>
            </p:spPr>
          </p:pic>
        </mc:Fallback>
      </mc:AlternateContent>
    </p:spTree>
    <p:extLst>
      <p:ext uri="{BB962C8B-B14F-4D97-AF65-F5344CB8AC3E}">
        <p14:creationId xmlns:p14="http://schemas.microsoft.com/office/powerpoint/2010/main" val="2827782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1"/>
                </a:solidFill>
              </a:rPr>
              <a:t>Co dál?</a:t>
            </a:r>
            <a:endParaRPr lang="cs-CZ" b="1" dirty="0">
              <a:solidFill>
                <a:schemeClr val="accent1"/>
              </a:solidFill>
            </a:endParaRPr>
          </a:p>
        </p:txBody>
      </p:sp>
      <p:sp>
        <p:nvSpPr>
          <p:cNvPr id="3" name="Zástupný symbol pro obsah 2"/>
          <p:cNvSpPr>
            <a:spLocks noGrp="1"/>
          </p:cNvSpPr>
          <p:nvPr>
            <p:ph idx="1"/>
          </p:nvPr>
        </p:nvSpPr>
        <p:spPr/>
        <p:txBody>
          <a:bodyPr/>
          <a:lstStyle/>
          <a:p>
            <a:r>
              <a:rPr lang="cs-CZ" dirty="0" smtClean="0"/>
              <a:t>Nemilé překvapení</a:t>
            </a:r>
          </a:p>
          <a:p>
            <a:pPr lvl="1"/>
            <a:r>
              <a:rPr lang="cs-CZ" dirty="0" smtClean="0"/>
              <a:t>24 států pro</a:t>
            </a:r>
          </a:p>
          <a:p>
            <a:pPr lvl="1"/>
            <a:r>
              <a:rPr lang="cs-CZ" dirty="0" smtClean="0"/>
              <a:t>AG pro (s výhradami)</a:t>
            </a:r>
          </a:p>
          <a:p>
            <a:pPr lvl="1"/>
            <a:r>
              <a:rPr lang="cs-CZ" dirty="0" smtClean="0"/>
              <a:t>Kritika komentátorů</a:t>
            </a:r>
          </a:p>
          <a:p>
            <a:pPr lvl="1"/>
            <a:r>
              <a:rPr lang="cs-CZ" dirty="0" smtClean="0"/>
              <a:t>Rozladění prezidenta ESLP</a:t>
            </a:r>
          </a:p>
          <a:p>
            <a:endParaRPr lang="cs-CZ" dirty="0"/>
          </a:p>
          <a:p>
            <a:r>
              <a:rPr lang="cs-CZ" dirty="0" smtClean="0"/>
              <a:t>Rada Evropy – Ruská federace? </a:t>
            </a:r>
          </a:p>
          <a:p>
            <a:pPr lvl="1"/>
            <a:r>
              <a:rPr lang="cs-CZ" dirty="0" smtClean="0"/>
              <a:t>EU by neměla mít specifické postavení</a:t>
            </a:r>
            <a:endParaRPr lang="cs-CZ" dirty="0"/>
          </a:p>
        </p:txBody>
      </p:sp>
    </p:spTree>
    <p:extLst>
      <p:ext uri="{BB962C8B-B14F-4D97-AF65-F5344CB8AC3E}">
        <p14:creationId xmlns:p14="http://schemas.microsoft.com/office/powerpoint/2010/main" val="93788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EU must take steps that will help it use sanctions more effectively, in order to build a union that is a well-rounded and strong international 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192688" cy="3665062"/>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p:cNvSpPr txBox="1">
            <a:spLocks/>
          </p:cNvSpPr>
          <p:nvPr/>
        </p:nvSpPr>
        <p:spPr>
          <a:xfrm>
            <a:off x="457200" y="47667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solidFill>
                  <a:schemeClr val="tx2"/>
                </a:solidFill>
              </a:rPr>
              <a:t>Sanctions</a:t>
            </a:r>
            <a:endParaRPr lang="cs-CZ" b="1" dirty="0">
              <a:solidFill>
                <a:schemeClr val="tx2"/>
              </a:solidFill>
            </a:endParaRPr>
          </a:p>
        </p:txBody>
      </p:sp>
      <p:sp>
        <p:nvSpPr>
          <p:cNvPr id="4" name="TextovéPole 3"/>
          <p:cNvSpPr txBox="1"/>
          <p:nvPr/>
        </p:nvSpPr>
        <p:spPr>
          <a:xfrm>
            <a:off x="6732240" y="6309320"/>
            <a:ext cx="2232248" cy="276999"/>
          </a:xfrm>
          <a:prstGeom prst="rect">
            <a:avLst/>
          </a:prstGeom>
          <a:noFill/>
        </p:spPr>
        <p:txBody>
          <a:bodyPr wrap="square" rtlCol="0">
            <a:spAutoFit/>
          </a:bodyPr>
          <a:lstStyle/>
          <a:p>
            <a:r>
              <a:rPr lang="cs-CZ" sz="1200" dirty="0" smtClean="0"/>
              <a:t>Lehne 2012</a:t>
            </a:r>
            <a:endParaRPr lang="cs-CZ" sz="1200" dirty="0"/>
          </a:p>
        </p:txBody>
      </p:sp>
    </p:spTree>
    <p:extLst>
      <p:ext uri="{BB962C8B-B14F-4D97-AF65-F5344CB8AC3E}">
        <p14:creationId xmlns:p14="http://schemas.microsoft.com/office/powerpoint/2010/main" val="215013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0070C0"/>
                </a:solidFill>
              </a:rPr>
              <a:t>Přistoupení v běhu let</a:t>
            </a:r>
            <a:endParaRPr lang="cs-CZ" b="1" dirty="0">
              <a:solidFill>
                <a:srgbClr val="0070C0"/>
              </a:solidFill>
            </a:endParaRPr>
          </a:p>
        </p:txBody>
      </p:sp>
      <p:sp>
        <p:nvSpPr>
          <p:cNvPr id="3" name="Zástupný symbol pro obsah 2"/>
          <p:cNvSpPr>
            <a:spLocks noGrp="1"/>
          </p:cNvSpPr>
          <p:nvPr>
            <p:ph idx="1"/>
          </p:nvPr>
        </p:nvSpPr>
        <p:spPr/>
        <p:txBody>
          <a:bodyPr>
            <a:normAutofit lnSpcReduction="10000"/>
          </a:bodyPr>
          <a:lstStyle/>
          <a:p>
            <a:r>
              <a:rPr lang="cs-CZ" dirty="0" smtClean="0"/>
              <a:t>70. léta</a:t>
            </a:r>
          </a:p>
          <a:p>
            <a:r>
              <a:rPr lang="cs-CZ" dirty="0" smtClean="0"/>
              <a:t>EÚLP / vlastní listina práv</a:t>
            </a:r>
          </a:p>
          <a:p>
            <a:pPr lvl="1"/>
            <a:r>
              <a:rPr lang="cs-CZ" dirty="0" smtClean="0"/>
              <a:t>Funkce přistoupení</a:t>
            </a:r>
          </a:p>
          <a:p>
            <a:pPr lvl="1"/>
            <a:r>
              <a:rPr lang="cs-CZ" dirty="0" smtClean="0"/>
              <a:t>Funkce vlastní listiny práv</a:t>
            </a:r>
          </a:p>
          <a:p>
            <a:r>
              <a:rPr lang="cs-CZ" dirty="0" smtClean="0">
                <a:solidFill>
                  <a:schemeClr val="accent1"/>
                </a:solidFill>
              </a:rPr>
              <a:t>Posudek 2/94</a:t>
            </a:r>
          </a:p>
          <a:p>
            <a:r>
              <a:rPr lang="cs-CZ" dirty="0" smtClean="0"/>
              <a:t>Ústavní smlouva</a:t>
            </a:r>
          </a:p>
          <a:p>
            <a:r>
              <a:rPr lang="cs-CZ" dirty="0" smtClean="0"/>
              <a:t>Lisabonská smlouva</a:t>
            </a:r>
          </a:p>
          <a:p>
            <a:r>
              <a:rPr lang="cs-CZ" dirty="0" smtClean="0">
                <a:solidFill>
                  <a:schemeClr val="accent1"/>
                </a:solidFill>
              </a:rPr>
              <a:t>Posudek 2/13</a:t>
            </a:r>
            <a:endParaRPr lang="cs-CZ" dirty="0">
              <a:solidFill>
                <a:schemeClr val="accent1"/>
              </a:solidFill>
            </a:endParaRPr>
          </a:p>
        </p:txBody>
      </p:sp>
    </p:spTree>
    <p:extLst>
      <p:ext uri="{BB962C8B-B14F-4D97-AF65-F5344CB8AC3E}">
        <p14:creationId xmlns:p14="http://schemas.microsoft.com/office/powerpoint/2010/main" val="249933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altLang="cs-CZ" b="1" dirty="0" smtClean="0">
                <a:solidFill>
                  <a:srgbClr val="0070C0"/>
                </a:solidFill>
                <a:latin typeface="Calibri" pitchFamily="34" charset="0"/>
              </a:rPr>
              <a:t>Posudek </a:t>
            </a:r>
            <a:r>
              <a:rPr lang="en-GB" altLang="cs-CZ" b="1" dirty="0" smtClean="0">
                <a:solidFill>
                  <a:srgbClr val="0070C0"/>
                </a:solidFill>
                <a:latin typeface="Calibri" pitchFamily="34" charset="0"/>
              </a:rPr>
              <a:t>2/94</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89456621"/>
              </p:ext>
            </p:extLst>
          </p:nvPr>
        </p:nvGraphicFramePr>
        <p:xfrm>
          <a:off x="323850" y="1590675"/>
          <a:ext cx="8424863" cy="5000729"/>
        </p:xfrm>
        <a:graphic>
          <a:graphicData uri="http://schemas.openxmlformats.org/drawingml/2006/table">
            <a:tbl>
              <a:tblPr/>
              <a:tblGrid>
                <a:gridCol w="2519363">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817688">
                  <a:extLst>
                    <a:ext uri="{9D8B030D-6E8A-4147-A177-3AD203B41FA5}">
                      <a16:colId xmlns:a16="http://schemas.microsoft.com/office/drawing/2014/main" val="20002"/>
                    </a:ext>
                  </a:extLst>
                </a:gridCol>
                <a:gridCol w="2473325">
                  <a:extLst>
                    <a:ext uri="{9D8B030D-6E8A-4147-A177-3AD203B41FA5}">
                      <a16:colId xmlns:a16="http://schemas.microsoft.com/office/drawing/2014/main" val="20003"/>
                    </a:ext>
                  </a:extLst>
                </a:gridCol>
              </a:tblGrid>
              <a:tr h="411428">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 </a:t>
                      </a:r>
                    </a:p>
                  </a:txBody>
                  <a:tcPr marL="21759" marR="2175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hMerge="1">
                  <a:txBody>
                    <a:bodyPr/>
                    <a:lstStyle/>
                    <a:p>
                      <a:endParaRPr lang="cs-CZ"/>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Přípustnost žádosti</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cs-CZ"/>
                    </a:p>
                  </a:txBody>
                  <a:tcPr/>
                </a:tc>
                <a:extLst>
                  <a:ext uri="{0D108BD9-81ED-4DB2-BD59-A6C34878D82A}">
                    <a16:rowId xmlns:a16="http://schemas.microsoft.com/office/drawing/2014/main" val="10000"/>
                  </a:ext>
                </a:extLst>
              </a:tr>
              <a:tr h="411428">
                <a:tc gridSpan="2" vMerge="1">
                  <a:txBody>
                    <a:bodyPr/>
                    <a:lstStyle/>
                    <a:p>
                      <a:endParaRPr lang="cs-CZ"/>
                    </a:p>
                  </a:txBody>
                  <a:tcPr/>
                </a:tc>
                <a:tc hMerge="1"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001583">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Právní základ pro přistoupení</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EK, EP, Belgie, Německo, Itálie, Řecko, Rakousko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Dánsko, Finsko, Švédsko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76186">
                <a:tc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Francie, Portugalsko, Španělsko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UK, Irsko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064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altLang="cs-CZ" b="1" dirty="0" smtClean="0">
                <a:solidFill>
                  <a:srgbClr val="0070C0"/>
                </a:solidFill>
                <a:latin typeface="Calibri" pitchFamily="34" charset="0"/>
              </a:rPr>
              <a:t>Posudek </a:t>
            </a:r>
            <a:r>
              <a:rPr lang="en-GB" altLang="cs-CZ" b="1" dirty="0" smtClean="0">
                <a:solidFill>
                  <a:srgbClr val="0070C0"/>
                </a:solidFill>
                <a:latin typeface="Calibri" pitchFamily="34" charset="0"/>
              </a:rPr>
              <a:t>2/94</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587848548"/>
              </p:ext>
            </p:extLst>
          </p:nvPr>
        </p:nvGraphicFramePr>
        <p:xfrm>
          <a:off x="323850" y="1590675"/>
          <a:ext cx="8424863" cy="5000729"/>
        </p:xfrm>
        <a:graphic>
          <a:graphicData uri="http://schemas.openxmlformats.org/drawingml/2006/table">
            <a:tbl>
              <a:tblPr/>
              <a:tblGrid>
                <a:gridCol w="2519363">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817688">
                  <a:extLst>
                    <a:ext uri="{9D8B030D-6E8A-4147-A177-3AD203B41FA5}">
                      <a16:colId xmlns:a16="http://schemas.microsoft.com/office/drawing/2014/main" val="20002"/>
                    </a:ext>
                  </a:extLst>
                </a:gridCol>
                <a:gridCol w="2473325">
                  <a:extLst>
                    <a:ext uri="{9D8B030D-6E8A-4147-A177-3AD203B41FA5}">
                      <a16:colId xmlns:a16="http://schemas.microsoft.com/office/drawing/2014/main" val="20003"/>
                    </a:ext>
                  </a:extLst>
                </a:gridCol>
              </a:tblGrid>
              <a:tr h="411428">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 </a:t>
                      </a:r>
                    </a:p>
                  </a:txBody>
                  <a:tcPr marL="21759" marR="2175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hMerge="1">
                  <a:txBody>
                    <a:bodyPr/>
                    <a:lstStyle/>
                    <a:p>
                      <a:endParaRPr lang="cs-CZ"/>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Přípustnost žádosti</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cs-CZ"/>
                    </a:p>
                  </a:txBody>
                  <a:tcPr/>
                </a:tc>
                <a:extLst>
                  <a:ext uri="{0D108BD9-81ED-4DB2-BD59-A6C34878D82A}">
                    <a16:rowId xmlns:a16="http://schemas.microsoft.com/office/drawing/2014/main" val="10000"/>
                  </a:ext>
                </a:extLst>
              </a:tr>
              <a:tr h="411428">
                <a:tc gridSpan="2" vMerge="1">
                  <a:txBody>
                    <a:bodyPr/>
                    <a:lstStyle/>
                    <a:p>
                      <a:endParaRPr lang="cs-CZ"/>
                    </a:p>
                  </a:txBody>
                  <a:tcPr/>
                </a:tc>
                <a:tc hMerge="1"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001583">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Právní základ pro přistoupení</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FF0000"/>
                          </a:solidFill>
                          <a:effectLst/>
                          <a:latin typeface="Calibri" pitchFamily="34" charset="0"/>
                          <a:cs typeface="Arial" charset="0"/>
                        </a:rPr>
                        <a:t>EK, EP, Belgie, Německo, Itálie, Řecko, Rakousko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Dánsko, Finsko, Švédsko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76186">
                <a:tc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Francie, Portugalsko, Španělsko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UK, Irsko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65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D:\21778\Desktop\Interactive map of Europ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989247"/>
            <a:ext cx="5400600" cy="469183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6603007" y="6546717"/>
            <a:ext cx="2520280" cy="276999"/>
          </a:xfrm>
          <a:prstGeom prst="rect">
            <a:avLst/>
          </a:prstGeom>
          <a:noFill/>
        </p:spPr>
        <p:txBody>
          <a:bodyPr wrap="square" rtlCol="0">
            <a:spAutoFit/>
          </a:bodyPr>
          <a:lstStyle/>
          <a:p>
            <a:r>
              <a:rPr lang="cs-CZ" sz="1200" dirty="0" smtClean="0"/>
              <a:t>Aplikace pro tvorbu map: </a:t>
            </a:r>
            <a:r>
              <a:rPr lang="cs-CZ" sz="1200" dirty="0" err="1" smtClean="0"/>
              <a:t>Phil</a:t>
            </a:r>
            <a:r>
              <a:rPr lang="cs-CZ" sz="1200" dirty="0" smtClean="0"/>
              <a:t> </a:t>
            </a:r>
            <a:r>
              <a:rPr lang="cs-CZ" sz="1200" dirty="0" err="1" smtClean="0"/>
              <a:t>Archer</a:t>
            </a:r>
            <a:endParaRPr lang="cs-CZ" sz="1200" dirty="0"/>
          </a:p>
        </p:txBody>
      </p:sp>
    </p:spTree>
    <p:extLst>
      <p:ext uri="{BB962C8B-B14F-4D97-AF65-F5344CB8AC3E}">
        <p14:creationId xmlns:p14="http://schemas.microsoft.com/office/powerpoint/2010/main" val="284939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altLang="cs-CZ" b="1" dirty="0" smtClean="0">
                <a:solidFill>
                  <a:srgbClr val="0070C0"/>
                </a:solidFill>
                <a:latin typeface="Calibri" pitchFamily="34" charset="0"/>
              </a:rPr>
              <a:t>Posudek </a:t>
            </a:r>
            <a:r>
              <a:rPr lang="en-GB" altLang="cs-CZ" b="1" dirty="0" smtClean="0">
                <a:solidFill>
                  <a:srgbClr val="0070C0"/>
                </a:solidFill>
                <a:latin typeface="Calibri" pitchFamily="34" charset="0"/>
              </a:rPr>
              <a:t>2/94</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677264935"/>
              </p:ext>
            </p:extLst>
          </p:nvPr>
        </p:nvGraphicFramePr>
        <p:xfrm>
          <a:off x="323850" y="1590675"/>
          <a:ext cx="8424863" cy="5000729"/>
        </p:xfrm>
        <a:graphic>
          <a:graphicData uri="http://schemas.openxmlformats.org/drawingml/2006/table">
            <a:tbl>
              <a:tblPr/>
              <a:tblGrid>
                <a:gridCol w="2519363">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817688">
                  <a:extLst>
                    <a:ext uri="{9D8B030D-6E8A-4147-A177-3AD203B41FA5}">
                      <a16:colId xmlns:a16="http://schemas.microsoft.com/office/drawing/2014/main" val="20002"/>
                    </a:ext>
                  </a:extLst>
                </a:gridCol>
                <a:gridCol w="2473325">
                  <a:extLst>
                    <a:ext uri="{9D8B030D-6E8A-4147-A177-3AD203B41FA5}">
                      <a16:colId xmlns:a16="http://schemas.microsoft.com/office/drawing/2014/main" val="20003"/>
                    </a:ext>
                  </a:extLst>
                </a:gridCol>
              </a:tblGrid>
              <a:tr h="411428">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 </a:t>
                      </a:r>
                    </a:p>
                  </a:txBody>
                  <a:tcPr marL="21759" marR="2175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hMerge="1">
                  <a:txBody>
                    <a:bodyPr/>
                    <a:lstStyle/>
                    <a:p>
                      <a:endParaRPr lang="cs-CZ"/>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Přípustnost žádosti</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cs-CZ"/>
                    </a:p>
                  </a:txBody>
                  <a:tcPr/>
                </a:tc>
                <a:extLst>
                  <a:ext uri="{0D108BD9-81ED-4DB2-BD59-A6C34878D82A}">
                    <a16:rowId xmlns:a16="http://schemas.microsoft.com/office/drawing/2014/main" val="10000"/>
                  </a:ext>
                </a:extLst>
              </a:tr>
              <a:tr h="411428">
                <a:tc gridSpan="2" vMerge="1">
                  <a:txBody>
                    <a:bodyPr/>
                    <a:lstStyle/>
                    <a:p>
                      <a:endParaRPr lang="cs-CZ"/>
                    </a:p>
                  </a:txBody>
                  <a:tcPr/>
                </a:tc>
                <a:tc hMerge="1"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001583">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chemeClr val="bg1"/>
                          </a:solidFill>
                          <a:effectLst/>
                          <a:latin typeface="Calibri" pitchFamily="34" charset="0"/>
                          <a:cs typeface="Arial" charset="0"/>
                        </a:rPr>
                        <a:t>Právní základ pro přistoupení</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ANO</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EK, EP, Belgie, Německo, Itálie, Řecko, Rakousko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FF0000"/>
                          </a:solidFill>
                          <a:effectLst/>
                          <a:latin typeface="Calibri" pitchFamily="34" charset="0"/>
                          <a:cs typeface="Arial" charset="0"/>
                        </a:rPr>
                        <a:t>Dánsko, Finsko, Švédsko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76186">
                <a:tc vMerge="1">
                  <a:txBody>
                    <a:bodyPr/>
                    <a:lstStyle/>
                    <a:p>
                      <a:endParaRPr lang="cs-CZ"/>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noProof="0" dirty="0" smtClean="0">
                          <a:ln>
                            <a:noFill/>
                          </a:ln>
                          <a:solidFill>
                            <a:srgbClr val="000000"/>
                          </a:solidFill>
                          <a:effectLst/>
                          <a:latin typeface="Calibri" pitchFamily="34" charset="0"/>
                          <a:cs typeface="Arial" charset="0"/>
                        </a:rPr>
                        <a:t>NE</a:t>
                      </a:r>
                    </a:p>
                  </a:txBody>
                  <a:tcPr marL="21759" marR="21759"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Francie, Portugalsko, Španělsko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noProof="0" dirty="0" smtClean="0">
                          <a:ln>
                            <a:noFill/>
                          </a:ln>
                          <a:solidFill>
                            <a:srgbClr val="000000"/>
                          </a:solidFill>
                          <a:effectLst/>
                          <a:latin typeface="Calibri" pitchFamily="34" charset="0"/>
                          <a:cs typeface="Arial" charset="0"/>
                        </a:rPr>
                        <a:t>UK, Irsko</a:t>
                      </a:r>
                    </a:p>
                  </a:txBody>
                  <a:tcPr marL="21759" marR="217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25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21778\Desktop\Interactive map of Europ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36712"/>
            <a:ext cx="5544616" cy="500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0839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327</Words>
  <Application>Microsoft Office PowerPoint</Application>
  <PresentationFormat>Předvádění na obrazovce (4:3)</PresentationFormat>
  <Paragraphs>101</Paragraphs>
  <Slides>22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22</vt:i4>
      </vt:variant>
    </vt:vector>
  </HeadingPairs>
  <TitlesOfParts>
    <vt:vector size="25" baseType="lpstr">
      <vt:lpstr>Arial</vt:lpstr>
      <vt:lpstr>Calibri</vt:lpstr>
      <vt:lpstr>Motiv systému Office</vt:lpstr>
      <vt:lpstr>EU a EÚLP</vt:lpstr>
      <vt:lpstr>Prezentace aplikace PowerPoint</vt:lpstr>
      <vt:lpstr>Prezentace aplikace PowerPoint</vt:lpstr>
      <vt:lpstr>Přistoupení v běhu let</vt:lpstr>
      <vt:lpstr>Posudek 2/94</vt:lpstr>
      <vt:lpstr>Posudek 2/94</vt:lpstr>
      <vt:lpstr>Prezentace aplikace PowerPoint</vt:lpstr>
      <vt:lpstr>Posudek 2/94</vt:lpstr>
      <vt:lpstr>Prezentace aplikace PowerPoint</vt:lpstr>
      <vt:lpstr>Posudek 2/94</vt:lpstr>
      <vt:lpstr>Prezentace aplikace PowerPoint</vt:lpstr>
      <vt:lpstr>Posudek 2/94</vt:lpstr>
      <vt:lpstr>Prezentace aplikace PowerPoint</vt:lpstr>
      <vt:lpstr>Prezentace aplikace PowerPoint</vt:lpstr>
      <vt:lpstr>SDEU a ESLP</vt:lpstr>
      <vt:lpstr>MATTHEWS v. THE UNITED KINGDOM (Application no. 24833/94)</vt:lpstr>
      <vt:lpstr>MATTHEWS v. THE UNITED KINGDOM</vt:lpstr>
      <vt:lpstr>Posudek 2/13</vt:lpstr>
      <vt:lpstr>Prezentace aplikace PowerPoint</vt:lpstr>
      <vt:lpstr>Prezentace aplikace PowerPoint</vt:lpstr>
      <vt:lpstr>Prezentace aplikace PowerPoint</vt:lpstr>
      <vt:lpstr>Co dál?</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Hubert Smekal</dc:creator>
  <cp:lastModifiedBy>Hubert Smekal</cp:lastModifiedBy>
  <cp:revision>20</cp:revision>
  <cp:lastPrinted>2014-04-29T09:17:21Z</cp:lastPrinted>
  <dcterms:created xsi:type="dcterms:W3CDTF">2013-11-26T11:34:38Z</dcterms:created>
  <dcterms:modified xsi:type="dcterms:W3CDTF">2018-04-23T07:04:04Z</dcterms:modified>
</cp:coreProperties>
</file>