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7" r:id="rId3"/>
    <p:sldId id="260" r:id="rId4"/>
    <p:sldId id="261" r:id="rId5"/>
    <p:sldId id="262" r:id="rId6"/>
    <p:sldId id="263" r:id="rId7"/>
    <p:sldId id="274" r:id="rId8"/>
    <p:sldId id="264" r:id="rId9"/>
    <p:sldId id="273" r:id="rId10"/>
    <p:sldId id="276" r:id="rId11"/>
    <p:sldId id="272" r:id="rId12"/>
    <p:sldId id="269" r:id="rId13"/>
    <p:sldId id="275" r:id="rId14"/>
    <p:sldId id="271" r:id="rId1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188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4C243-7DEB-4863-A050-E293112B5313}" type="datetimeFigureOut">
              <a:rPr lang="cs-CZ" smtClean="0"/>
              <a:t>19.02.2018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D71F6-6CB8-4BA9-B210-686F476CE85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605770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4C243-7DEB-4863-A050-E293112B5313}" type="datetimeFigureOut">
              <a:rPr lang="cs-CZ" smtClean="0"/>
              <a:t>19.02.2018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D71F6-6CB8-4BA9-B210-686F476CE85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058058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4C243-7DEB-4863-A050-E293112B5313}" type="datetimeFigureOut">
              <a:rPr lang="cs-CZ" smtClean="0"/>
              <a:t>19.02.2018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D71F6-6CB8-4BA9-B210-686F476CE85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18998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4C243-7DEB-4863-A050-E293112B5313}" type="datetimeFigureOut">
              <a:rPr lang="cs-CZ" smtClean="0"/>
              <a:t>19.02.2018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D71F6-6CB8-4BA9-B210-686F476CE85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302281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4C243-7DEB-4863-A050-E293112B5313}" type="datetimeFigureOut">
              <a:rPr lang="cs-CZ" smtClean="0"/>
              <a:t>19.02.2018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D71F6-6CB8-4BA9-B210-686F476CE85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647087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4C243-7DEB-4863-A050-E293112B5313}" type="datetimeFigureOut">
              <a:rPr lang="cs-CZ" smtClean="0"/>
              <a:t>19.02.2018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D71F6-6CB8-4BA9-B210-686F476CE85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161718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4C243-7DEB-4863-A050-E293112B5313}" type="datetimeFigureOut">
              <a:rPr lang="cs-CZ" smtClean="0"/>
              <a:t>19.02.2018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D71F6-6CB8-4BA9-B210-686F476CE85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445871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4C243-7DEB-4863-A050-E293112B5313}" type="datetimeFigureOut">
              <a:rPr lang="cs-CZ" smtClean="0"/>
              <a:t>19.02.2018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D71F6-6CB8-4BA9-B210-686F476CE85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904058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4C243-7DEB-4863-A050-E293112B5313}" type="datetimeFigureOut">
              <a:rPr lang="cs-CZ" smtClean="0"/>
              <a:t>19.02.2018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D71F6-6CB8-4BA9-B210-686F476CE85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536822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4C243-7DEB-4863-A050-E293112B5313}" type="datetimeFigureOut">
              <a:rPr lang="cs-CZ" smtClean="0"/>
              <a:t>19.02.2018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D71F6-6CB8-4BA9-B210-686F476CE85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108847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4C243-7DEB-4863-A050-E293112B5313}" type="datetimeFigureOut">
              <a:rPr lang="cs-CZ" smtClean="0"/>
              <a:t>19.02.2018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D71F6-6CB8-4BA9-B210-686F476CE85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28923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74C243-7DEB-4863-A050-E293112B5313}" type="datetimeFigureOut">
              <a:rPr lang="cs-CZ" smtClean="0"/>
              <a:t>19.02.2018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AD71F6-6CB8-4BA9-B210-686F476CE85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253597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hsmekal@fss.muni.cz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accent1"/>
                </a:solidFill>
              </a:rPr>
              <a:t>Úvod</a:t>
            </a:r>
            <a:endParaRPr lang="en-GB" b="1" dirty="0">
              <a:solidFill>
                <a:schemeClr val="accent1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755576" y="3886200"/>
            <a:ext cx="7560840" cy="1752600"/>
          </a:xfrm>
        </p:spPr>
        <p:txBody>
          <a:bodyPr>
            <a:normAutofit fontScale="85000" lnSpcReduction="20000"/>
          </a:bodyPr>
          <a:lstStyle/>
          <a:p>
            <a:r>
              <a:rPr lang="cs-CZ" sz="3400" b="1" dirty="0" smtClean="0">
                <a:solidFill>
                  <a:schemeClr val="tx1"/>
                </a:solidFill>
              </a:rPr>
              <a:t>EVS450</a:t>
            </a:r>
            <a:r>
              <a:rPr lang="en-US" sz="3400" b="1" dirty="0" smtClean="0">
                <a:solidFill>
                  <a:schemeClr val="tx1"/>
                </a:solidFill>
              </a:rPr>
              <a:t> EU </a:t>
            </a:r>
            <a:r>
              <a:rPr lang="cs-CZ" sz="3400" b="1" dirty="0" smtClean="0">
                <a:solidFill>
                  <a:schemeClr val="tx1"/>
                </a:solidFill>
              </a:rPr>
              <a:t>a lidská práva</a:t>
            </a:r>
            <a:endParaRPr lang="en-US" sz="3400" b="1" dirty="0" smtClean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Hubert Smekal </a:t>
            </a:r>
          </a:p>
          <a:p>
            <a:r>
              <a:rPr lang="en-US" sz="2600" dirty="0" smtClean="0">
                <a:solidFill>
                  <a:schemeClr val="tx1"/>
                </a:solidFill>
              </a:rPr>
              <a:t>(</a:t>
            </a:r>
            <a:r>
              <a:rPr lang="en-US" sz="2600" dirty="0" smtClean="0">
                <a:solidFill>
                  <a:schemeClr val="tx1"/>
                </a:solidFill>
                <a:hlinkClick r:id="rId2"/>
              </a:rPr>
              <a:t>hsmekal@fss.muni.cz</a:t>
            </a:r>
            <a:r>
              <a:rPr lang="en-US" sz="2600" dirty="0" smtClean="0">
                <a:solidFill>
                  <a:schemeClr val="tx1"/>
                </a:solidFill>
              </a:rPr>
              <a:t>)</a:t>
            </a:r>
          </a:p>
          <a:p>
            <a:r>
              <a:rPr lang="cs-CZ" dirty="0" smtClean="0">
                <a:solidFill>
                  <a:schemeClr val="tx1"/>
                </a:solidFill>
              </a:rPr>
              <a:t>19.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cs-CZ" dirty="0">
                <a:solidFill>
                  <a:schemeClr val="tx1"/>
                </a:solidFill>
              </a:rPr>
              <a:t>ú</a:t>
            </a:r>
            <a:r>
              <a:rPr lang="cs-CZ" dirty="0" smtClean="0">
                <a:solidFill>
                  <a:schemeClr val="tx1"/>
                </a:solidFill>
              </a:rPr>
              <a:t>nora </a:t>
            </a:r>
            <a:r>
              <a:rPr lang="en-US" dirty="0" smtClean="0">
                <a:solidFill>
                  <a:schemeClr val="tx1"/>
                </a:solidFill>
              </a:rPr>
              <a:t>201</a:t>
            </a:r>
            <a:r>
              <a:rPr lang="cs-CZ" dirty="0">
                <a:solidFill>
                  <a:schemeClr val="tx1"/>
                </a:solidFill>
              </a:rPr>
              <a:t>8</a:t>
            </a:r>
            <a:endParaRPr lang="en-US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735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5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333375"/>
            <a:ext cx="9144000" cy="5472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06" name="TextovéPole 1"/>
          <p:cNvSpPr txBox="1">
            <a:spLocks noChangeArrowheads="1"/>
          </p:cNvSpPr>
          <p:nvPr/>
        </p:nvSpPr>
        <p:spPr bwMode="auto">
          <a:xfrm>
            <a:off x="6443663" y="6453188"/>
            <a:ext cx="2449512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1200">
                <a:latin typeface="Calibri" pitchFamily="34" charset="0"/>
              </a:rPr>
              <a:t>Hafner-Burton – Tsutsui (2005) </a:t>
            </a:r>
            <a:r>
              <a:rPr lang="cs-CZ" sz="1200" i="1">
                <a:latin typeface="Calibri" pitchFamily="34" charset="0"/>
              </a:rPr>
              <a:t>AJS</a:t>
            </a:r>
            <a:endParaRPr lang="cs-CZ" sz="120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3105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chemeClr val="accent1"/>
                </a:solidFill>
              </a:rPr>
              <a:t>Rozpínání práv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Rétorika</a:t>
            </a:r>
            <a:endParaRPr lang="en-GB" dirty="0" smtClean="0"/>
          </a:p>
          <a:p>
            <a:r>
              <a:rPr lang="cs-CZ" dirty="0" smtClean="0"/>
              <a:t>Práva</a:t>
            </a:r>
            <a:endParaRPr lang="en-GB" dirty="0" smtClean="0"/>
          </a:p>
          <a:p>
            <a:r>
              <a:rPr lang="cs-CZ" dirty="0" smtClean="0"/>
              <a:t>Subjekty práv</a:t>
            </a:r>
            <a:endParaRPr lang="en-GB" dirty="0" smtClean="0"/>
          </a:p>
          <a:p>
            <a:pPr lvl="1"/>
            <a:r>
              <a:rPr lang="cs-CZ" dirty="0" smtClean="0"/>
              <a:t>Nositelé práv</a:t>
            </a:r>
            <a:endParaRPr lang="en-GB" dirty="0" smtClean="0"/>
          </a:p>
          <a:p>
            <a:pPr lvl="1"/>
            <a:r>
              <a:rPr lang="cs-CZ" dirty="0" smtClean="0"/>
              <a:t>Povinní</a:t>
            </a:r>
            <a:endParaRPr lang="en-GB" dirty="0" smtClean="0"/>
          </a:p>
          <a:p>
            <a:r>
              <a:rPr lang="cs-CZ" dirty="0" smtClean="0"/>
              <a:t>Práva v mezinárodních vztazích </a:t>
            </a:r>
            <a:r>
              <a:rPr lang="en-GB" dirty="0" smtClean="0"/>
              <a:t>(</a:t>
            </a:r>
            <a:r>
              <a:rPr lang="cs-CZ" dirty="0" smtClean="0"/>
              <a:t>trestní tribunály</a:t>
            </a:r>
            <a:r>
              <a:rPr lang="en-GB" dirty="0" smtClean="0"/>
              <a:t>, HI, R2P, </a:t>
            </a:r>
            <a:r>
              <a:rPr lang="en-GB" dirty="0" err="1" smtClean="0"/>
              <a:t>extrateritorialit</a:t>
            </a:r>
            <a:r>
              <a:rPr lang="cs-CZ" dirty="0" smtClean="0"/>
              <a:t>a</a:t>
            </a:r>
            <a:r>
              <a:rPr lang="en-GB" dirty="0" smtClean="0"/>
              <a:t>, </a:t>
            </a:r>
            <a:r>
              <a:rPr lang="en-GB" dirty="0" err="1" smtClean="0"/>
              <a:t>univer</a:t>
            </a:r>
            <a:r>
              <a:rPr lang="cs-CZ" dirty="0" smtClean="0"/>
              <a:t>zá</a:t>
            </a:r>
            <a:r>
              <a:rPr lang="en-GB" dirty="0" smtClean="0"/>
              <a:t>l</a:t>
            </a:r>
            <a:r>
              <a:rPr lang="cs-CZ" dirty="0" smtClean="0"/>
              <a:t>ní</a:t>
            </a:r>
            <a:r>
              <a:rPr lang="en-GB" dirty="0" smtClean="0"/>
              <a:t> </a:t>
            </a:r>
            <a:r>
              <a:rPr lang="en-GB" dirty="0" err="1" smtClean="0"/>
              <a:t>jurisdi</a:t>
            </a:r>
            <a:r>
              <a:rPr lang="cs-CZ" dirty="0" smtClean="0"/>
              <a:t>k</a:t>
            </a:r>
            <a:r>
              <a:rPr lang="en-GB" dirty="0" smtClean="0"/>
              <a:t>c</a:t>
            </a:r>
            <a:r>
              <a:rPr lang="cs-CZ" dirty="0" smtClean="0"/>
              <a:t>e</a:t>
            </a:r>
            <a:r>
              <a:rPr lang="en-GB" dirty="0" smtClean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908983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accent1"/>
                </a:solidFill>
              </a:rPr>
              <a:t>LP kontroverze</a:t>
            </a:r>
            <a:endParaRPr lang="en-GB" b="1" dirty="0">
              <a:solidFill>
                <a:schemeClr val="accent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Proč máme práva?</a:t>
            </a:r>
            <a:endParaRPr lang="en-GB" dirty="0" smtClean="0"/>
          </a:p>
          <a:p>
            <a:r>
              <a:rPr lang="cs-CZ" dirty="0" smtClean="0"/>
              <a:t>Generace práv</a:t>
            </a:r>
            <a:endParaRPr lang="en-GB" dirty="0" smtClean="0"/>
          </a:p>
          <a:p>
            <a:r>
              <a:rPr lang="en-GB" dirty="0" smtClean="0"/>
              <a:t>Relativism</a:t>
            </a:r>
            <a:r>
              <a:rPr lang="cs-CZ" dirty="0" err="1" smtClean="0"/>
              <a:t>us</a:t>
            </a:r>
            <a:r>
              <a:rPr lang="en-GB" smtClean="0"/>
              <a:t> a </a:t>
            </a:r>
            <a:r>
              <a:rPr lang="en-GB" dirty="0" smtClean="0"/>
              <a:t>universalism</a:t>
            </a:r>
            <a:r>
              <a:rPr lang="cs-CZ" dirty="0" err="1" smtClean="0"/>
              <a:t>us</a:t>
            </a:r>
            <a:endParaRPr lang="en-GB" dirty="0" smtClean="0"/>
          </a:p>
          <a:p>
            <a:r>
              <a:rPr lang="cs-CZ" dirty="0" smtClean="0"/>
              <a:t>Kolektivní práva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75019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The Declaration of Independence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We hold these truths to be self-evident, that all men are created equal, that they are endowed by their Creator with certain unalienable Rights, that among these are Life, Liberty and the pursuit of Happiness</a:t>
            </a:r>
            <a:r>
              <a:rPr lang="en-US" dirty="0" smtClean="0"/>
              <a:t>.</a:t>
            </a:r>
            <a:endParaRPr lang="cs-CZ" dirty="0" smtClean="0"/>
          </a:p>
          <a:p>
            <a:pPr marL="0" indent="0">
              <a:buNone/>
            </a:pPr>
            <a:r>
              <a:rPr lang="en-US" dirty="0" smtClean="0"/>
              <a:t>--</a:t>
            </a:r>
            <a:r>
              <a:rPr lang="en-US" dirty="0"/>
              <a:t>That to secure these rights, Governments are instituted among Men, deriving their just powers from the consent of the governed</a:t>
            </a:r>
            <a:r>
              <a:rPr lang="en-US" dirty="0" smtClean="0"/>
              <a:t>,</a:t>
            </a:r>
            <a:r>
              <a:rPr lang="cs-CZ" dirty="0" smtClean="0"/>
              <a:t> (…)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90691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21778\Documents\Notebook 08 2011\Blog\The Universal Declaration of Human Rights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2318" y="44624"/>
            <a:ext cx="6368034" cy="67356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ovéPole 2"/>
          <p:cNvSpPr txBox="1"/>
          <p:nvPr/>
        </p:nvSpPr>
        <p:spPr>
          <a:xfrm>
            <a:off x="0" y="45863"/>
            <a:ext cx="244827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dirty="0" smtClean="0"/>
              <a:t>http://www.un.org/en/documents/udhr/</a:t>
            </a:r>
            <a:endParaRPr lang="cs-CZ" sz="1000" dirty="0"/>
          </a:p>
        </p:txBody>
      </p:sp>
    </p:spTree>
    <p:extLst>
      <p:ext uri="{BB962C8B-B14F-4D97-AF65-F5344CB8AC3E}">
        <p14:creationId xmlns:p14="http://schemas.microsoft.com/office/powerpoint/2010/main" val="1472782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chemeClr val="accent1"/>
                </a:solidFill>
              </a:rPr>
              <a:t>Rozpínání práv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Rétorika</a:t>
            </a:r>
            <a:endParaRPr lang="en-GB" dirty="0" smtClean="0"/>
          </a:p>
          <a:p>
            <a:r>
              <a:rPr lang="cs-CZ" dirty="0" smtClean="0"/>
              <a:t>Práva</a:t>
            </a:r>
            <a:endParaRPr lang="en-GB" dirty="0" smtClean="0"/>
          </a:p>
          <a:p>
            <a:r>
              <a:rPr lang="cs-CZ" dirty="0" smtClean="0"/>
              <a:t>Subjekty práv</a:t>
            </a:r>
            <a:endParaRPr lang="en-GB" dirty="0" smtClean="0"/>
          </a:p>
          <a:p>
            <a:pPr lvl="1"/>
            <a:r>
              <a:rPr lang="cs-CZ" dirty="0" smtClean="0"/>
              <a:t>Nositelé práv</a:t>
            </a:r>
            <a:endParaRPr lang="en-GB" dirty="0" smtClean="0"/>
          </a:p>
          <a:p>
            <a:pPr lvl="1"/>
            <a:r>
              <a:rPr lang="cs-CZ" dirty="0" smtClean="0"/>
              <a:t>Povinní</a:t>
            </a:r>
            <a:endParaRPr lang="en-GB" dirty="0" smtClean="0"/>
          </a:p>
          <a:p>
            <a:r>
              <a:rPr lang="cs-CZ" dirty="0" smtClean="0"/>
              <a:t>Práva v mezinárodních vztazích (trestní tribunály, HI, R2P, </a:t>
            </a:r>
            <a:r>
              <a:rPr lang="cs-CZ" dirty="0" err="1" smtClean="0"/>
              <a:t>extrateritorialita</a:t>
            </a:r>
            <a:r>
              <a:rPr lang="cs-CZ" dirty="0" smtClean="0"/>
              <a:t>, univerzální jurisdikce)</a:t>
            </a:r>
          </a:p>
        </p:txBody>
      </p:sp>
    </p:spTree>
    <p:extLst>
      <p:ext uri="{BB962C8B-B14F-4D97-AF65-F5344CB8AC3E}">
        <p14:creationId xmlns:p14="http://schemas.microsoft.com/office/powerpoint/2010/main" val="3268894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accent1"/>
                </a:solidFill>
              </a:rPr>
              <a:t>Rozpínání práv</a:t>
            </a:r>
            <a:endParaRPr lang="en-GB" b="1" dirty="0">
              <a:solidFill>
                <a:schemeClr val="accent1"/>
              </a:solidFill>
            </a:endParaRPr>
          </a:p>
        </p:txBody>
      </p:sp>
      <p:pic>
        <p:nvPicPr>
          <p:cNvPr id="4" name="Zástupný symbol pro obsah 3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3844" y="1600200"/>
            <a:ext cx="7396312" cy="4525963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extovéPole 4"/>
          <p:cNvSpPr txBox="1"/>
          <p:nvPr/>
        </p:nvSpPr>
        <p:spPr>
          <a:xfrm>
            <a:off x="467544" y="6396335"/>
            <a:ext cx="84249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 err="1"/>
              <a:t>Hafner-Burton</a:t>
            </a:r>
            <a:r>
              <a:rPr lang="cs-CZ" sz="1200" dirty="0"/>
              <a:t>, Emilie M. – Ron, James. „</a:t>
            </a:r>
            <a:r>
              <a:rPr lang="cs-CZ" sz="1200" dirty="0" err="1"/>
              <a:t>Seeing</a:t>
            </a:r>
            <a:r>
              <a:rPr lang="cs-CZ" sz="1200" dirty="0"/>
              <a:t> Double. </a:t>
            </a:r>
            <a:r>
              <a:rPr lang="cs-CZ" sz="1200" dirty="0" err="1"/>
              <a:t>Human</a:t>
            </a:r>
            <a:r>
              <a:rPr lang="cs-CZ" sz="1200" dirty="0"/>
              <a:t> </a:t>
            </a:r>
            <a:r>
              <a:rPr lang="cs-CZ" sz="1200" dirty="0" err="1"/>
              <a:t>Rights</a:t>
            </a:r>
            <a:r>
              <a:rPr lang="cs-CZ" sz="1200" dirty="0"/>
              <a:t> </a:t>
            </a:r>
            <a:r>
              <a:rPr lang="cs-CZ" sz="1200" dirty="0" err="1"/>
              <a:t>Impact</a:t>
            </a:r>
            <a:r>
              <a:rPr lang="cs-CZ" sz="1200" dirty="0"/>
              <a:t> </a:t>
            </a:r>
            <a:r>
              <a:rPr lang="cs-CZ" sz="1200" dirty="0" err="1"/>
              <a:t>through</a:t>
            </a:r>
            <a:r>
              <a:rPr lang="cs-CZ" sz="1200" dirty="0"/>
              <a:t> </a:t>
            </a:r>
            <a:r>
              <a:rPr lang="cs-CZ" sz="1200" dirty="0" err="1"/>
              <a:t>Qualitative</a:t>
            </a:r>
            <a:r>
              <a:rPr lang="cs-CZ" sz="1200" dirty="0"/>
              <a:t> and </a:t>
            </a:r>
            <a:r>
              <a:rPr lang="cs-CZ" sz="1200" dirty="0" err="1"/>
              <a:t>Quantitative</a:t>
            </a:r>
            <a:r>
              <a:rPr lang="cs-CZ" sz="1200" dirty="0"/>
              <a:t> </a:t>
            </a:r>
            <a:r>
              <a:rPr lang="cs-CZ" sz="1200" dirty="0" err="1"/>
              <a:t>Eyes</a:t>
            </a:r>
            <a:r>
              <a:rPr lang="cs-CZ" sz="1200" dirty="0"/>
              <a:t>“. </a:t>
            </a:r>
            <a:r>
              <a:rPr lang="cs-CZ" sz="1200" i="1" dirty="0" err="1"/>
              <a:t>World</a:t>
            </a:r>
            <a:r>
              <a:rPr lang="cs-CZ" sz="1200" i="1" dirty="0"/>
              <a:t> </a:t>
            </a:r>
            <a:r>
              <a:rPr lang="cs-CZ" sz="1200" i="1" dirty="0" err="1"/>
              <a:t>Politics</a:t>
            </a:r>
            <a:r>
              <a:rPr lang="cs-CZ" sz="1200" dirty="0"/>
              <a:t>, </a:t>
            </a:r>
            <a:r>
              <a:rPr lang="cs-CZ" sz="1200" dirty="0" smtClean="0"/>
              <a:t>vol. </a:t>
            </a:r>
            <a:r>
              <a:rPr lang="cs-CZ" sz="1200" dirty="0"/>
              <a:t>61, </a:t>
            </a:r>
            <a:r>
              <a:rPr lang="cs-CZ" sz="1200" dirty="0" smtClean="0"/>
              <a:t>No. </a:t>
            </a:r>
            <a:r>
              <a:rPr lang="cs-CZ" sz="1200" dirty="0"/>
              <a:t>2, 2009, </a:t>
            </a:r>
            <a:r>
              <a:rPr lang="cs-CZ" sz="1200" dirty="0" smtClean="0"/>
              <a:t>p. </a:t>
            </a:r>
            <a:r>
              <a:rPr lang="cs-CZ" sz="1200" dirty="0"/>
              <a:t>362.</a:t>
            </a:r>
          </a:p>
        </p:txBody>
      </p:sp>
    </p:spTree>
    <p:extLst>
      <p:ext uri="{BB962C8B-B14F-4D97-AF65-F5344CB8AC3E}">
        <p14:creationId xmlns:p14="http://schemas.microsoft.com/office/powerpoint/2010/main" val="23025566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chemeClr val="accent1"/>
                </a:solidFill>
              </a:rPr>
              <a:t>Rozpínání práv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4013" y="1600200"/>
            <a:ext cx="5795974" cy="4525963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extovéPole 4"/>
          <p:cNvSpPr txBox="1"/>
          <p:nvPr/>
        </p:nvSpPr>
        <p:spPr>
          <a:xfrm>
            <a:off x="449789" y="6396335"/>
            <a:ext cx="84249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 err="1"/>
              <a:t>Ramos</a:t>
            </a:r>
            <a:r>
              <a:rPr lang="cs-CZ" sz="1200" dirty="0"/>
              <a:t>, </a:t>
            </a:r>
            <a:r>
              <a:rPr lang="cs-CZ" sz="1200" dirty="0" err="1"/>
              <a:t>Howard</a:t>
            </a:r>
            <a:r>
              <a:rPr lang="cs-CZ" sz="1200" dirty="0"/>
              <a:t> – Ron, James – </a:t>
            </a:r>
            <a:r>
              <a:rPr lang="cs-CZ" sz="1200" dirty="0" err="1"/>
              <a:t>Thoms</a:t>
            </a:r>
            <a:r>
              <a:rPr lang="cs-CZ" sz="1200" dirty="0"/>
              <a:t>, Oskar N.T. „</a:t>
            </a:r>
            <a:r>
              <a:rPr lang="cs-CZ" sz="1200" dirty="0" err="1"/>
              <a:t>Shaping</a:t>
            </a:r>
            <a:r>
              <a:rPr lang="cs-CZ" sz="1200" dirty="0"/>
              <a:t> </a:t>
            </a:r>
            <a:r>
              <a:rPr lang="cs-CZ" sz="1200" dirty="0" err="1"/>
              <a:t>the</a:t>
            </a:r>
            <a:r>
              <a:rPr lang="cs-CZ" sz="1200" dirty="0"/>
              <a:t> </a:t>
            </a:r>
            <a:r>
              <a:rPr lang="cs-CZ" sz="1200" dirty="0" err="1"/>
              <a:t>Northern</a:t>
            </a:r>
            <a:r>
              <a:rPr lang="cs-CZ" sz="1200" dirty="0"/>
              <a:t> </a:t>
            </a:r>
            <a:r>
              <a:rPr lang="cs-CZ" sz="1200" dirty="0" err="1"/>
              <a:t>Media's</a:t>
            </a:r>
            <a:r>
              <a:rPr lang="cs-CZ" sz="1200" dirty="0"/>
              <a:t> </a:t>
            </a:r>
            <a:r>
              <a:rPr lang="cs-CZ" sz="1200" dirty="0" err="1"/>
              <a:t>Human</a:t>
            </a:r>
            <a:r>
              <a:rPr lang="cs-CZ" sz="1200" dirty="0"/>
              <a:t> </a:t>
            </a:r>
            <a:r>
              <a:rPr lang="cs-CZ" sz="1200" dirty="0" err="1"/>
              <a:t>Rights</a:t>
            </a:r>
            <a:r>
              <a:rPr lang="cs-CZ" sz="1200" dirty="0"/>
              <a:t> </a:t>
            </a:r>
            <a:r>
              <a:rPr lang="cs-CZ" sz="1200" dirty="0" err="1"/>
              <a:t>Coverage</a:t>
            </a:r>
            <a:r>
              <a:rPr lang="cs-CZ" sz="1200" dirty="0"/>
              <a:t>, 1986-2000“. </a:t>
            </a:r>
            <a:r>
              <a:rPr lang="cs-CZ" sz="1200" i="1" dirty="0" err="1"/>
              <a:t>Journal</a:t>
            </a:r>
            <a:r>
              <a:rPr lang="cs-CZ" sz="1200" i="1" dirty="0"/>
              <a:t> </a:t>
            </a:r>
            <a:r>
              <a:rPr lang="cs-CZ" sz="1200" i="1" dirty="0" err="1"/>
              <a:t>of</a:t>
            </a:r>
            <a:r>
              <a:rPr lang="cs-CZ" sz="1200" i="1" dirty="0"/>
              <a:t> </a:t>
            </a:r>
            <a:r>
              <a:rPr lang="cs-CZ" sz="1200" i="1" dirty="0" err="1"/>
              <a:t>Peace</a:t>
            </a:r>
            <a:r>
              <a:rPr lang="cs-CZ" sz="1200" i="1" dirty="0"/>
              <a:t> </a:t>
            </a:r>
            <a:r>
              <a:rPr lang="cs-CZ" sz="1200" i="1" dirty="0" err="1"/>
              <a:t>Research</a:t>
            </a:r>
            <a:r>
              <a:rPr lang="cs-CZ" sz="1200" dirty="0"/>
              <a:t>, </a:t>
            </a:r>
            <a:r>
              <a:rPr lang="cs-CZ" sz="1200" dirty="0" smtClean="0"/>
              <a:t>Vol. </a:t>
            </a:r>
            <a:r>
              <a:rPr lang="cs-CZ" sz="1200" dirty="0"/>
              <a:t>44, </a:t>
            </a:r>
            <a:r>
              <a:rPr lang="cs-CZ" sz="1200" dirty="0" smtClean="0"/>
              <a:t>No. </a:t>
            </a:r>
            <a:r>
              <a:rPr lang="cs-CZ" sz="1200" dirty="0"/>
              <a:t>4, 2007, </a:t>
            </a:r>
            <a:r>
              <a:rPr lang="cs-CZ" sz="1200" dirty="0" smtClean="0"/>
              <a:t>p. </a:t>
            </a:r>
            <a:r>
              <a:rPr lang="cs-CZ" sz="1200" dirty="0"/>
              <a:t>387.</a:t>
            </a:r>
          </a:p>
        </p:txBody>
      </p:sp>
    </p:spTree>
    <p:extLst>
      <p:ext uri="{BB962C8B-B14F-4D97-AF65-F5344CB8AC3E}">
        <p14:creationId xmlns:p14="http://schemas.microsoft.com/office/powerpoint/2010/main" val="18468732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chemeClr val="accent1"/>
                </a:solidFill>
              </a:rPr>
              <a:t>Rozpínání práv</a:t>
            </a:r>
            <a:endParaRPr lang="cs-CZ" dirty="0"/>
          </a:p>
        </p:txBody>
      </p:sp>
      <p:pic>
        <p:nvPicPr>
          <p:cNvPr id="4" name="Zástupný symbol pro obsah 3"/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1886" y="1600200"/>
            <a:ext cx="6800227" cy="4525963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extovéPole 4"/>
          <p:cNvSpPr txBox="1"/>
          <p:nvPr/>
        </p:nvSpPr>
        <p:spPr>
          <a:xfrm>
            <a:off x="467544" y="6364442"/>
            <a:ext cx="84249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 err="1" smtClean="0"/>
              <a:t>Elkins</a:t>
            </a:r>
            <a:r>
              <a:rPr lang="cs-CZ" sz="1200" dirty="0"/>
              <a:t>, Zachary – </a:t>
            </a:r>
            <a:r>
              <a:rPr lang="cs-CZ" sz="1200" dirty="0" err="1"/>
              <a:t>Ginsburg</a:t>
            </a:r>
            <a:r>
              <a:rPr lang="cs-CZ" sz="1200" dirty="0"/>
              <a:t>, Tom – </a:t>
            </a:r>
            <a:r>
              <a:rPr lang="cs-CZ" sz="1200" dirty="0" err="1"/>
              <a:t>Simmons</a:t>
            </a:r>
            <a:r>
              <a:rPr lang="cs-CZ" sz="1200" dirty="0"/>
              <a:t>, </a:t>
            </a:r>
            <a:r>
              <a:rPr lang="cs-CZ" sz="1200" dirty="0" err="1"/>
              <a:t>Beth</a:t>
            </a:r>
            <a:r>
              <a:rPr lang="cs-CZ" sz="1200" dirty="0"/>
              <a:t>. „</a:t>
            </a:r>
            <a:r>
              <a:rPr lang="cs-CZ" sz="1200" dirty="0" err="1"/>
              <a:t>Getting</a:t>
            </a:r>
            <a:r>
              <a:rPr lang="cs-CZ" sz="1200" dirty="0"/>
              <a:t> to </a:t>
            </a:r>
            <a:r>
              <a:rPr lang="cs-CZ" sz="1200" dirty="0" err="1"/>
              <a:t>Rights</a:t>
            </a:r>
            <a:r>
              <a:rPr lang="cs-CZ" sz="1200" dirty="0"/>
              <a:t>: </a:t>
            </a:r>
            <a:r>
              <a:rPr lang="cs-CZ" sz="1200" dirty="0" err="1"/>
              <a:t>Treaty</a:t>
            </a:r>
            <a:r>
              <a:rPr lang="cs-CZ" sz="1200" dirty="0"/>
              <a:t> </a:t>
            </a:r>
            <a:r>
              <a:rPr lang="cs-CZ" sz="1200" dirty="0" err="1"/>
              <a:t>Ratification</a:t>
            </a:r>
            <a:r>
              <a:rPr lang="cs-CZ" sz="1200" dirty="0"/>
              <a:t>, </a:t>
            </a:r>
            <a:r>
              <a:rPr lang="cs-CZ" sz="1200" dirty="0" err="1"/>
              <a:t>Constitutional</a:t>
            </a:r>
            <a:r>
              <a:rPr lang="cs-CZ" sz="1200" dirty="0"/>
              <a:t> </a:t>
            </a:r>
            <a:r>
              <a:rPr lang="cs-CZ" sz="1200" dirty="0" err="1"/>
              <a:t>Convergence</a:t>
            </a:r>
            <a:r>
              <a:rPr lang="cs-CZ" sz="1200" dirty="0"/>
              <a:t>, and </a:t>
            </a:r>
            <a:r>
              <a:rPr lang="cs-CZ" sz="1200" dirty="0" err="1"/>
              <a:t>Human</a:t>
            </a:r>
            <a:r>
              <a:rPr lang="cs-CZ" sz="1200" dirty="0"/>
              <a:t> </a:t>
            </a:r>
            <a:r>
              <a:rPr lang="cs-CZ" sz="1200" dirty="0" err="1"/>
              <a:t>Rights</a:t>
            </a:r>
            <a:r>
              <a:rPr lang="cs-CZ" sz="1200" dirty="0"/>
              <a:t> </a:t>
            </a:r>
            <a:r>
              <a:rPr lang="cs-CZ" sz="1200" dirty="0" err="1"/>
              <a:t>Practice</a:t>
            </a:r>
            <a:r>
              <a:rPr lang="cs-CZ" sz="1200" dirty="0"/>
              <a:t>“. </a:t>
            </a:r>
            <a:r>
              <a:rPr lang="cs-CZ" sz="1200" i="1" dirty="0"/>
              <a:t>Harvard International </a:t>
            </a:r>
            <a:r>
              <a:rPr lang="cs-CZ" sz="1200" i="1" dirty="0" err="1"/>
              <a:t>Law</a:t>
            </a:r>
            <a:r>
              <a:rPr lang="cs-CZ" sz="1200" i="1" dirty="0"/>
              <a:t> </a:t>
            </a:r>
            <a:r>
              <a:rPr lang="cs-CZ" sz="1200" i="1" dirty="0" err="1"/>
              <a:t>Journal</a:t>
            </a:r>
            <a:r>
              <a:rPr lang="cs-CZ" sz="1200" dirty="0"/>
              <a:t>, </a:t>
            </a:r>
            <a:r>
              <a:rPr lang="cs-CZ" sz="1200" dirty="0" smtClean="0"/>
              <a:t>Vol. </a:t>
            </a:r>
            <a:r>
              <a:rPr lang="cs-CZ" sz="1200" dirty="0"/>
              <a:t>54, </a:t>
            </a:r>
            <a:r>
              <a:rPr lang="cs-CZ" sz="1200" dirty="0" smtClean="0"/>
              <a:t>No. 1, p. </a:t>
            </a:r>
            <a:r>
              <a:rPr lang="cs-CZ" sz="1200" dirty="0"/>
              <a:t>70.</a:t>
            </a:r>
          </a:p>
        </p:txBody>
      </p:sp>
    </p:spTree>
    <p:extLst>
      <p:ext uri="{BB962C8B-B14F-4D97-AF65-F5344CB8AC3E}">
        <p14:creationId xmlns:p14="http://schemas.microsoft.com/office/powerpoint/2010/main" val="30587004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chemeClr val="accent1"/>
                </a:solidFill>
              </a:rPr>
              <a:t>Rozpínání práv</a:t>
            </a:r>
            <a:endParaRPr lang="cs-CZ" dirty="0"/>
          </a:p>
        </p:txBody>
      </p:sp>
      <p:pic>
        <p:nvPicPr>
          <p:cNvPr id="4" name="Zástupný symbol pro obsah 3"/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8565" y="1600200"/>
            <a:ext cx="7346869" cy="4525963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extovéPole 4"/>
          <p:cNvSpPr txBox="1"/>
          <p:nvPr/>
        </p:nvSpPr>
        <p:spPr>
          <a:xfrm>
            <a:off x="467544" y="6519827"/>
            <a:ext cx="842493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 err="1" smtClean="0"/>
              <a:t>Landman</a:t>
            </a:r>
            <a:r>
              <a:rPr lang="cs-CZ" sz="1200" dirty="0"/>
              <a:t>, </a:t>
            </a:r>
            <a:r>
              <a:rPr lang="cs-CZ" sz="1200" dirty="0" err="1"/>
              <a:t>Todd</a:t>
            </a:r>
            <a:r>
              <a:rPr lang="cs-CZ" sz="1200" dirty="0"/>
              <a:t>. „</a:t>
            </a:r>
            <a:r>
              <a:rPr lang="cs-CZ" sz="1200" dirty="0" err="1"/>
              <a:t>Measuring</a:t>
            </a:r>
            <a:r>
              <a:rPr lang="cs-CZ" sz="1200" dirty="0"/>
              <a:t> </a:t>
            </a:r>
            <a:r>
              <a:rPr lang="cs-CZ" sz="1200" dirty="0" err="1"/>
              <a:t>Human</a:t>
            </a:r>
            <a:r>
              <a:rPr lang="cs-CZ" sz="1200" dirty="0"/>
              <a:t> </a:t>
            </a:r>
            <a:r>
              <a:rPr lang="cs-CZ" sz="1200" dirty="0" err="1"/>
              <a:t>Rights</a:t>
            </a:r>
            <a:r>
              <a:rPr lang="cs-CZ" sz="1200" dirty="0"/>
              <a:t>: </a:t>
            </a:r>
            <a:r>
              <a:rPr lang="cs-CZ" sz="1200" dirty="0" err="1"/>
              <a:t>Principle</a:t>
            </a:r>
            <a:r>
              <a:rPr lang="cs-CZ" sz="1200" dirty="0"/>
              <a:t>, </a:t>
            </a:r>
            <a:r>
              <a:rPr lang="cs-CZ" sz="1200" dirty="0" err="1"/>
              <a:t>Practice</a:t>
            </a:r>
            <a:r>
              <a:rPr lang="cs-CZ" sz="1200" dirty="0"/>
              <a:t>, and </a:t>
            </a:r>
            <a:r>
              <a:rPr lang="cs-CZ" sz="1200" dirty="0" err="1"/>
              <a:t>Policy</a:t>
            </a:r>
            <a:r>
              <a:rPr lang="cs-CZ" sz="1200" dirty="0"/>
              <a:t>“. </a:t>
            </a:r>
            <a:r>
              <a:rPr lang="cs-CZ" sz="1200" i="1" dirty="0" err="1"/>
              <a:t>Human</a:t>
            </a:r>
            <a:r>
              <a:rPr lang="cs-CZ" sz="1200" i="1" dirty="0"/>
              <a:t> </a:t>
            </a:r>
            <a:r>
              <a:rPr lang="cs-CZ" sz="1200" i="1" dirty="0" err="1"/>
              <a:t>Rights</a:t>
            </a:r>
            <a:r>
              <a:rPr lang="cs-CZ" sz="1200" i="1" dirty="0"/>
              <a:t> </a:t>
            </a:r>
            <a:r>
              <a:rPr lang="cs-CZ" sz="1200" i="1" dirty="0" err="1"/>
              <a:t>Quarterly</a:t>
            </a:r>
            <a:r>
              <a:rPr lang="cs-CZ" sz="1200" dirty="0"/>
              <a:t>, </a:t>
            </a:r>
            <a:r>
              <a:rPr lang="cs-CZ" sz="1200" dirty="0" smtClean="0"/>
              <a:t>Vol. </a:t>
            </a:r>
            <a:r>
              <a:rPr lang="cs-CZ" sz="1200" dirty="0"/>
              <a:t>26, </a:t>
            </a:r>
            <a:r>
              <a:rPr lang="cs-CZ" sz="1200" dirty="0" smtClean="0"/>
              <a:t>No. </a:t>
            </a:r>
            <a:r>
              <a:rPr lang="cs-CZ" sz="1200" dirty="0"/>
              <a:t>4, 2004, p</a:t>
            </a:r>
            <a:r>
              <a:rPr lang="cs-CZ" sz="1200" dirty="0" smtClean="0"/>
              <a:t>. </a:t>
            </a:r>
            <a:r>
              <a:rPr lang="cs-CZ" sz="1200" dirty="0"/>
              <a:t>915. </a:t>
            </a:r>
          </a:p>
        </p:txBody>
      </p:sp>
    </p:spTree>
    <p:extLst>
      <p:ext uri="{BB962C8B-B14F-4D97-AF65-F5344CB8AC3E}">
        <p14:creationId xmlns:p14="http://schemas.microsoft.com/office/powerpoint/2010/main" val="39633652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accent1"/>
                </a:solidFill>
              </a:rPr>
              <a:t>Počty práv v ústavách</a:t>
            </a:r>
            <a:endParaRPr lang="cs-CZ" b="1" dirty="0">
              <a:solidFill>
                <a:schemeClr val="accent1"/>
              </a:solidFill>
            </a:endParaRPr>
          </a:p>
        </p:txBody>
      </p:sp>
      <p:pic>
        <p:nvPicPr>
          <p:cNvPr id="4" name="Zástupný symbol pro obsah 3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56766" y="1600200"/>
            <a:ext cx="6230467" cy="4525963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extovéPole 4"/>
          <p:cNvSpPr txBox="1"/>
          <p:nvPr/>
        </p:nvSpPr>
        <p:spPr>
          <a:xfrm>
            <a:off x="107504" y="6414745"/>
            <a:ext cx="899605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dirty="0" err="1"/>
              <a:t>Elkins</a:t>
            </a:r>
            <a:r>
              <a:rPr lang="cs-CZ" sz="1000" dirty="0"/>
              <a:t>, Zachary – </a:t>
            </a:r>
            <a:r>
              <a:rPr lang="cs-CZ" sz="1000" dirty="0" err="1"/>
              <a:t>Ginsburg</a:t>
            </a:r>
            <a:r>
              <a:rPr lang="cs-CZ" sz="1000" dirty="0"/>
              <a:t>, Tom – </a:t>
            </a:r>
            <a:r>
              <a:rPr lang="cs-CZ" sz="1000" dirty="0" err="1"/>
              <a:t>Simmons</a:t>
            </a:r>
            <a:r>
              <a:rPr lang="cs-CZ" sz="1000" dirty="0"/>
              <a:t>, </a:t>
            </a:r>
            <a:r>
              <a:rPr lang="cs-CZ" sz="1000" dirty="0" err="1"/>
              <a:t>Beth</a:t>
            </a:r>
            <a:r>
              <a:rPr lang="cs-CZ" sz="1000" dirty="0"/>
              <a:t>. „</a:t>
            </a:r>
            <a:r>
              <a:rPr lang="cs-CZ" sz="1000" dirty="0" err="1"/>
              <a:t>Getting</a:t>
            </a:r>
            <a:r>
              <a:rPr lang="cs-CZ" sz="1000" dirty="0"/>
              <a:t> to </a:t>
            </a:r>
            <a:r>
              <a:rPr lang="cs-CZ" sz="1000" dirty="0" err="1"/>
              <a:t>Rights</a:t>
            </a:r>
            <a:r>
              <a:rPr lang="cs-CZ" sz="1000" dirty="0"/>
              <a:t>: </a:t>
            </a:r>
            <a:r>
              <a:rPr lang="cs-CZ" sz="1000" dirty="0" err="1"/>
              <a:t>Treaty</a:t>
            </a:r>
            <a:r>
              <a:rPr lang="cs-CZ" sz="1000" dirty="0"/>
              <a:t> </a:t>
            </a:r>
            <a:r>
              <a:rPr lang="cs-CZ" sz="1000" dirty="0" err="1"/>
              <a:t>Ratification</a:t>
            </a:r>
            <a:r>
              <a:rPr lang="cs-CZ" sz="1000" dirty="0"/>
              <a:t>, </a:t>
            </a:r>
            <a:r>
              <a:rPr lang="cs-CZ" sz="1000" dirty="0" err="1"/>
              <a:t>Constitutional</a:t>
            </a:r>
            <a:r>
              <a:rPr lang="cs-CZ" sz="1000" dirty="0"/>
              <a:t> </a:t>
            </a:r>
            <a:r>
              <a:rPr lang="cs-CZ" sz="1000" dirty="0" err="1"/>
              <a:t>Convergence</a:t>
            </a:r>
            <a:r>
              <a:rPr lang="cs-CZ" sz="1000" dirty="0"/>
              <a:t>, and </a:t>
            </a:r>
            <a:r>
              <a:rPr lang="cs-CZ" sz="1000" dirty="0" err="1"/>
              <a:t>Human</a:t>
            </a:r>
            <a:r>
              <a:rPr lang="cs-CZ" sz="1000" dirty="0"/>
              <a:t> </a:t>
            </a:r>
            <a:r>
              <a:rPr lang="cs-CZ" sz="1000" dirty="0" err="1"/>
              <a:t>Rights</a:t>
            </a:r>
            <a:r>
              <a:rPr lang="cs-CZ" sz="1000" dirty="0"/>
              <a:t> </a:t>
            </a:r>
            <a:r>
              <a:rPr lang="cs-CZ" sz="1000" dirty="0" err="1"/>
              <a:t>Practice</a:t>
            </a:r>
            <a:r>
              <a:rPr lang="cs-CZ" sz="1000" dirty="0"/>
              <a:t>“. </a:t>
            </a:r>
            <a:r>
              <a:rPr lang="cs-CZ" sz="1000" i="1" dirty="0"/>
              <a:t>Harvard International </a:t>
            </a:r>
            <a:r>
              <a:rPr lang="cs-CZ" sz="1000" i="1" dirty="0" err="1"/>
              <a:t>Law</a:t>
            </a:r>
            <a:r>
              <a:rPr lang="cs-CZ" sz="1000" i="1" dirty="0"/>
              <a:t> </a:t>
            </a:r>
            <a:r>
              <a:rPr lang="cs-CZ" sz="1000" i="1" dirty="0" err="1"/>
              <a:t>Journal</a:t>
            </a:r>
            <a:r>
              <a:rPr lang="cs-CZ" sz="1000" dirty="0"/>
              <a:t>, roč. 54, č. 1, s. 70.</a:t>
            </a:r>
          </a:p>
        </p:txBody>
      </p:sp>
    </p:spTree>
    <p:extLst>
      <p:ext uri="{BB962C8B-B14F-4D97-AF65-F5344CB8AC3E}">
        <p14:creationId xmlns:p14="http://schemas.microsoft.com/office/powerpoint/2010/main" val="85598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solidFill>
                  <a:schemeClr val="accent1"/>
                </a:solidFill>
              </a:rPr>
              <a:t>ICTY – </a:t>
            </a:r>
            <a:r>
              <a:rPr lang="en-GB" b="1" dirty="0" err="1" smtClean="0">
                <a:solidFill>
                  <a:schemeClr val="accent1"/>
                </a:solidFill>
              </a:rPr>
              <a:t>Tadić</a:t>
            </a:r>
            <a:endParaRPr lang="en-GB" b="1" dirty="0">
              <a:solidFill>
                <a:schemeClr val="accent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i="1" dirty="0" smtClean="0"/>
              <a:t>It would be a travesty of law and a betrayal of the universal need for justice, should the concept of State sovereignty be allowed to be raised successfully against human rights. Borders should not be considered as a shield against the reach of the law and as a protection for those who trample underfoot the most elementary rights of humanity.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607800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268760"/>
            <a:ext cx="8136904" cy="4176464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extovéPole 2"/>
          <p:cNvSpPr txBox="1"/>
          <p:nvPr/>
        </p:nvSpPr>
        <p:spPr>
          <a:xfrm>
            <a:off x="899592" y="332656"/>
            <a:ext cx="75608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/>
              <a:t>Mezinárodní LP režimy (J. </a:t>
            </a:r>
            <a:r>
              <a:rPr lang="cs-CZ" b="1" dirty="0" err="1" smtClean="0"/>
              <a:t>Donnelly</a:t>
            </a:r>
            <a:r>
              <a:rPr lang="cs-CZ" b="1" dirty="0" smtClean="0"/>
              <a:t>)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53348260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241</TotalTime>
  <Words>463</Words>
  <Application>Microsoft Office PowerPoint</Application>
  <PresentationFormat>Předvádění na obrazovce (4:3)</PresentationFormat>
  <Paragraphs>42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7" baseType="lpstr">
      <vt:lpstr>Arial</vt:lpstr>
      <vt:lpstr>Calibri</vt:lpstr>
      <vt:lpstr>Motiv systému Office</vt:lpstr>
      <vt:lpstr>Úvod</vt:lpstr>
      <vt:lpstr>Rozpínání práv</vt:lpstr>
      <vt:lpstr>Rozpínání práv</vt:lpstr>
      <vt:lpstr>Rozpínání práv</vt:lpstr>
      <vt:lpstr>Rozpínání práv</vt:lpstr>
      <vt:lpstr>Rozpínání práv</vt:lpstr>
      <vt:lpstr>Počty práv v ústavách</vt:lpstr>
      <vt:lpstr>ICTY – Tadić</vt:lpstr>
      <vt:lpstr>Prezentace aplikace PowerPoint</vt:lpstr>
      <vt:lpstr>Prezentace aplikace PowerPoint</vt:lpstr>
      <vt:lpstr>Rozpínání práv</vt:lpstr>
      <vt:lpstr>LP kontroverze</vt:lpstr>
      <vt:lpstr>The Declaration of Independence</vt:lpstr>
      <vt:lpstr>Prezentace aplikace PowerPoint</vt:lpstr>
    </vt:vector>
  </TitlesOfParts>
  <Company>CIKT FSS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Introductory Session</dc:title>
  <dc:creator>Hubert Smekal</dc:creator>
  <cp:lastModifiedBy>Hubert Smekal</cp:lastModifiedBy>
  <cp:revision>28</cp:revision>
  <dcterms:created xsi:type="dcterms:W3CDTF">2013-09-17T09:33:59Z</dcterms:created>
  <dcterms:modified xsi:type="dcterms:W3CDTF">2018-02-19T08:21:36Z</dcterms:modified>
</cp:coreProperties>
</file>