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00" r:id="rId2"/>
    <p:sldId id="321" r:id="rId3"/>
    <p:sldId id="267" r:id="rId4"/>
    <p:sldId id="268" r:id="rId5"/>
    <p:sldId id="270" r:id="rId6"/>
    <p:sldId id="301" r:id="rId7"/>
    <p:sldId id="303" r:id="rId8"/>
    <p:sldId id="304" r:id="rId9"/>
    <p:sldId id="273" r:id="rId10"/>
    <p:sldId id="274" r:id="rId11"/>
    <p:sldId id="275" r:id="rId12"/>
    <p:sldId id="276" r:id="rId13"/>
    <p:sldId id="277" r:id="rId14"/>
    <p:sldId id="278" r:id="rId15"/>
    <p:sldId id="292" r:id="rId16"/>
    <p:sldId id="296" r:id="rId17"/>
    <p:sldId id="280" r:id="rId18"/>
    <p:sldId id="281" r:id="rId19"/>
    <p:sldId id="282" r:id="rId20"/>
    <p:sldId id="284" r:id="rId21"/>
    <p:sldId id="285" r:id="rId22"/>
    <p:sldId id="286" r:id="rId23"/>
    <p:sldId id="287" r:id="rId24"/>
    <p:sldId id="288" r:id="rId25"/>
    <p:sldId id="289" r:id="rId26"/>
    <p:sldId id="290" r:id="rId27"/>
    <p:sldId id="305" r:id="rId28"/>
    <p:sldId id="306" r:id="rId29"/>
    <p:sldId id="307" r:id="rId30"/>
    <p:sldId id="308" r:id="rId31"/>
    <p:sldId id="309" r:id="rId32"/>
    <p:sldId id="324" r:id="rId33"/>
    <p:sldId id="325" r:id="rId34"/>
    <p:sldId id="322" r:id="rId35"/>
    <p:sldId id="323"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10" r:id="rId51"/>
    <p:sldId id="311" r:id="rId52"/>
    <p:sldId id="316" r:id="rId53"/>
    <p:sldId id="312" r:id="rId54"/>
    <p:sldId id="314" r:id="rId55"/>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CEA62A0-BA8F-4E6F-AD41-D0F9D6157440}" type="datetimeFigureOut">
              <a:rPr lang="cs-CZ"/>
              <a:pPr>
                <a:defRPr/>
              </a:pPr>
              <a:t>23.02.2018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7FD2656-5790-4473-97CA-D26A7F6AEA43}" type="slidenum">
              <a:rPr lang="cs-CZ"/>
              <a:pPr>
                <a:defRPr/>
              </a:pPr>
              <a:t>‹#›</a:t>
            </a:fld>
            <a:endParaRPr lang="cs-CZ"/>
          </a:p>
        </p:txBody>
      </p:sp>
    </p:spTree>
    <p:extLst>
      <p:ext uri="{BB962C8B-B14F-4D97-AF65-F5344CB8AC3E}">
        <p14:creationId xmlns:p14="http://schemas.microsoft.com/office/powerpoint/2010/main" val="18674456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25949B-A1BA-4855-8D65-F957A9617E92}" type="slidenum">
              <a:rPr lang="cs-CZ">
                <a:cs typeface="Arial" charset="0"/>
              </a:rPr>
              <a:pPr fontAlgn="base">
                <a:spcBef>
                  <a:spcPct val="0"/>
                </a:spcBef>
                <a:spcAft>
                  <a:spcPct val="0"/>
                </a:spcAft>
              </a:pPr>
              <a:t>8</a:t>
            </a:fld>
            <a:endParaRPr lang="cs-CZ">
              <a:cs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Tree>
    <p:extLst>
      <p:ext uri="{BB962C8B-B14F-4D97-AF65-F5344CB8AC3E}">
        <p14:creationId xmlns:p14="http://schemas.microsoft.com/office/powerpoint/2010/main" val="4195636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B1AC0E-22B4-4804-997C-A2D5E926AE34}" type="slidenum">
              <a:rPr lang="cs-CZ">
                <a:cs typeface="Arial" charset="0"/>
              </a:rPr>
              <a:pPr fontAlgn="base">
                <a:spcBef>
                  <a:spcPct val="0"/>
                </a:spcBef>
                <a:spcAft>
                  <a:spcPct val="0"/>
                </a:spcAft>
              </a:pPr>
              <a:t>19</a:t>
            </a:fld>
            <a:endParaRPr lang="cs-CZ">
              <a:cs typeface="Arial"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Tree>
    <p:extLst>
      <p:ext uri="{BB962C8B-B14F-4D97-AF65-F5344CB8AC3E}">
        <p14:creationId xmlns:p14="http://schemas.microsoft.com/office/powerpoint/2010/main" val="185989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7C6F64-901B-422B-8704-FAB0F68BC32D}" type="slidenum">
              <a:rPr lang="cs-CZ">
                <a:cs typeface="Arial" charset="0"/>
              </a:rPr>
              <a:pPr fontAlgn="base">
                <a:spcBef>
                  <a:spcPct val="0"/>
                </a:spcBef>
                <a:spcAft>
                  <a:spcPct val="0"/>
                </a:spcAft>
              </a:pPr>
              <a:t>20</a:t>
            </a:fld>
            <a:endParaRPr lang="cs-CZ">
              <a:cs typeface="Arial"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Tree>
    <p:extLst>
      <p:ext uri="{BB962C8B-B14F-4D97-AF65-F5344CB8AC3E}">
        <p14:creationId xmlns:p14="http://schemas.microsoft.com/office/powerpoint/2010/main" val="2083118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A4BC36-DCAA-43D0-B454-FED7966F1924}" type="slidenum">
              <a:rPr lang="cs-CZ">
                <a:cs typeface="Arial" charset="0"/>
              </a:rPr>
              <a:pPr fontAlgn="base">
                <a:spcBef>
                  <a:spcPct val="0"/>
                </a:spcBef>
                <a:spcAft>
                  <a:spcPct val="0"/>
                </a:spcAft>
              </a:pPr>
              <a:t>21</a:t>
            </a:fld>
            <a:endParaRPr lang="cs-CZ">
              <a:cs typeface="Arial" charset="0"/>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Tree>
    <p:extLst>
      <p:ext uri="{BB962C8B-B14F-4D97-AF65-F5344CB8AC3E}">
        <p14:creationId xmlns:p14="http://schemas.microsoft.com/office/powerpoint/2010/main" val="3979138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130E6E-7AE9-487D-BDAE-DF476AD7C7DB}" type="slidenum">
              <a:rPr lang="cs-CZ">
                <a:cs typeface="Arial" charset="0"/>
              </a:rPr>
              <a:pPr fontAlgn="base">
                <a:spcBef>
                  <a:spcPct val="0"/>
                </a:spcBef>
                <a:spcAft>
                  <a:spcPct val="0"/>
                </a:spcAft>
              </a:pPr>
              <a:t>22</a:t>
            </a:fld>
            <a:endParaRPr lang="cs-CZ">
              <a:cs typeface="Arial" charset="0"/>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Tree>
    <p:extLst>
      <p:ext uri="{BB962C8B-B14F-4D97-AF65-F5344CB8AC3E}">
        <p14:creationId xmlns:p14="http://schemas.microsoft.com/office/powerpoint/2010/main" val="338739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3A5D16-3AC2-4505-AA5B-7D59F9E68082}" type="slidenum">
              <a:rPr lang="cs-CZ">
                <a:cs typeface="Arial" charset="0"/>
              </a:rPr>
              <a:pPr fontAlgn="base">
                <a:spcBef>
                  <a:spcPct val="0"/>
                </a:spcBef>
                <a:spcAft>
                  <a:spcPct val="0"/>
                </a:spcAft>
              </a:pPr>
              <a:t>23</a:t>
            </a:fld>
            <a:endParaRPr lang="cs-CZ">
              <a:cs typeface="Arial" charset="0"/>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Tree>
    <p:extLst>
      <p:ext uri="{BB962C8B-B14F-4D97-AF65-F5344CB8AC3E}">
        <p14:creationId xmlns:p14="http://schemas.microsoft.com/office/powerpoint/2010/main" val="1570464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9019D7-EF19-4D08-B465-A7F4258E14D2}" type="slidenum">
              <a:rPr lang="cs-CZ">
                <a:cs typeface="Arial" charset="0"/>
              </a:rPr>
              <a:pPr fontAlgn="base">
                <a:spcBef>
                  <a:spcPct val="0"/>
                </a:spcBef>
                <a:spcAft>
                  <a:spcPct val="0"/>
                </a:spcAft>
              </a:pPr>
              <a:t>24</a:t>
            </a:fld>
            <a:endParaRPr lang="cs-CZ">
              <a:cs typeface="Arial" charset="0"/>
            </a:endParaRPr>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Tree>
    <p:extLst>
      <p:ext uri="{BB962C8B-B14F-4D97-AF65-F5344CB8AC3E}">
        <p14:creationId xmlns:p14="http://schemas.microsoft.com/office/powerpoint/2010/main" val="2789938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59240F-ABE0-4924-AA01-6FBFD905EE33}" type="slidenum">
              <a:rPr lang="cs-CZ">
                <a:cs typeface="Arial" charset="0"/>
              </a:rPr>
              <a:pPr fontAlgn="base">
                <a:spcBef>
                  <a:spcPct val="0"/>
                </a:spcBef>
                <a:spcAft>
                  <a:spcPct val="0"/>
                </a:spcAft>
              </a:pPr>
              <a:t>25</a:t>
            </a:fld>
            <a:endParaRPr lang="cs-CZ">
              <a:cs typeface="Arial" charset="0"/>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Tree>
    <p:extLst>
      <p:ext uri="{BB962C8B-B14F-4D97-AF65-F5344CB8AC3E}">
        <p14:creationId xmlns:p14="http://schemas.microsoft.com/office/powerpoint/2010/main" val="2810192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914752-1D77-4BE2-B87F-4873751EC924}" type="slidenum">
              <a:rPr lang="cs-CZ">
                <a:cs typeface="Arial" charset="0"/>
              </a:rPr>
              <a:pPr fontAlgn="base">
                <a:spcBef>
                  <a:spcPct val="0"/>
                </a:spcBef>
                <a:spcAft>
                  <a:spcPct val="0"/>
                </a:spcAft>
              </a:pPr>
              <a:t>26</a:t>
            </a:fld>
            <a:endParaRPr lang="cs-CZ">
              <a:cs typeface="Arial" charset="0"/>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Tree>
    <p:extLst>
      <p:ext uri="{BB962C8B-B14F-4D97-AF65-F5344CB8AC3E}">
        <p14:creationId xmlns:p14="http://schemas.microsoft.com/office/powerpoint/2010/main" val="3656710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864A9-359D-4453-B7C0-74B101B4DFFB}" type="slidenum">
              <a:rPr lang="cs-CZ"/>
              <a:pPr/>
              <a:t>30</a:t>
            </a:fld>
            <a:endParaRPr lang="cs-CZ"/>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4281785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D7B530-5840-4CE4-AC9B-8E55427A5224}" type="slidenum">
              <a:rPr lang="cs-CZ"/>
              <a:pPr/>
              <a:t>31</a:t>
            </a:fld>
            <a:endParaRPr lang="cs-CZ"/>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1738212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81A852-64DB-4F53-95D4-C4B5C5AF5979}" type="slidenum">
              <a:rPr lang="cs-CZ">
                <a:cs typeface="Arial" charset="0"/>
              </a:rPr>
              <a:pPr fontAlgn="base">
                <a:spcBef>
                  <a:spcPct val="0"/>
                </a:spcBef>
                <a:spcAft>
                  <a:spcPct val="0"/>
                </a:spcAft>
              </a:pPr>
              <a:t>9</a:t>
            </a:fld>
            <a:endParaRPr lang="cs-CZ">
              <a:cs typeface="Arial" charset="0"/>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Tree>
    <p:extLst>
      <p:ext uri="{BB962C8B-B14F-4D97-AF65-F5344CB8AC3E}">
        <p14:creationId xmlns:p14="http://schemas.microsoft.com/office/powerpoint/2010/main" val="549525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40259-9915-49EA-84D2-B4A00CACF6E3}" type="slidenum">
              <a:rPr lang="cs-CZ"/>
              <a:pPr/>
              <a:t>32</a:t>
            </a:fld>
            <a:endParaRPr lang="cs-CZ"/>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1512611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D7B530-5840-4CE4-AC9B-8E55427A5224}" type="slidenum">
              <a:rPr lang="cs-CZ"/>
              <a:pPr/>
              <a:t>33</a:t>
            </a:fld>
            <a:endParaRPr lang="cs-CZ"/>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1738212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40259-9915-49EA-84D2-B4A00CACF6E3}" type="slidenum">
              <a:rPr lang="cs-CZ"/>
              <a:pPr/>
              <a:t>50</a:t>
            </a:fld>
            <a:endParaRPr lang="cs-CZ"/>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1512611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F8709-152E-4BDF-A367-1701D2E4AC55}" type="slidenum">
              <a:rPr lang="cs-CZ"/>
              <a:pPr/>
              <a:t>51</a:t>
            </a:fld>
            <a:endParaRPr lang="cs-CZ"/>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3299465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2CD73-398E-4432-88A0-C1E659FA4ACB}" type="slidenum">
              <a:rPr lang="cs-CZ"/>
              <a:pPr/>
              <a:t>53</a:t>
            </a:fld>
            <a:endParaRPr lang="cs-CZ"/>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2624060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BDF58-345C-4DBC-B1CF-ED27AD10160D}" type="slidenum">
              <a:rPr lang="cs-CZ"/>
              <a:pPr/>
              <a:t>54</a:t>
            </a:fld>
            <a:endParaRPr lang="cs-CZ"/>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144372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7A4CCC-4746-40E6-9FB2-155CF57FB5A4}" type="slidenum">
              <a:rPr lang="cs-CZ">
                <a:cs typeface="Arial" charset="0"/>
              </a:rPr>
              <a:pPr fontAlgn="base">
                <a:spcBef>
                  <a:spcPct val="0"/>
                </a:spcBef>
                <a:spcAft>
                  <a:spcPct val="0"/>
                </a:spcAft>
              </a:pPr>
              <a:t>10</a:t>
            </a:fld>
            <a:endParaRPr lang="cs-CZ">
              <a:cs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Tree>
    <p:extLst>
      <p:ext uri="{BB962C8B-B14F-4D97-AF65-F5344CB8AC3E}">
        <p14:creationId xmlns:p14="http://schemas.microsoft.com/office/powerpoint/2010/main" val="242288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C55E2-7AC4-4847-B2AA-5297BAA6DEB4}" type="slidenum">
              <a:rPr lang="cs-CZ">
                <a:cs typeface="Arial" charset="0"/>
              </a:rPr>
              <a:pPr fontAlgn="base">
                <a:spcBef>
                  <a:spcPct val="0"/>
                </a:spcBef>
                <a:spcAft>
                  <a:spcPct val="0"/>
                </a:spcAft>
              </a:pPr>
              <a:t>11</a:t>
            </a:fld>
            <a:endParaRPr lang="cs-CZ">
              <a:cs typeface="Arial"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Tree>
    <p:extLst>
      <p:ext uri="{BB962C8B-B14F-4D97-AF65-F5344CB8AC3E}">
        <p14:creationId xmlns:p14="http://schemas.microsoft.com/office/powerpoint/2010/main" val="156510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45CD09-1124-46CA-94F8-0BE632DBF22B}" type="slidenum">
              <a:rPr lang="cs-CZ">
                <a:cs typeface="Arial" charset="0"/>
              </a:rPr>
              <a:pPr fontAlgn="base">
                <a:spcBef>
                  <a:spcPct val="0"/>
                </a:spcBef>
                <a:spcAft>
                  <a:spcPct val="0"/>
                </a:spcAft>
              </a:pPr>
              <a:t>12</a:t>
            </a:fld>
            <a:endParaRPr lang="cs-CZ">
              <a:cs typeface="Arial"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Tree>
    <p:extLst>
      <p:ext uri="{BB962C8B-B14F-4D97-AF65-F5344CB8AC3E}">
        <p14:creationId xmlns:p14="http://schemas.microsoft.com/office/powerpoint/2010/main" val="2992340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D05B44-583D-444A-BFE0-BD57E49DA84E}" type="slidenum">
              <a:rPr lang="cs-CZ">
                <a:cs typeface="Arial" charset="0"/>
              </a:rPr>
              <a:pPr fontAlgn="base">
                <a:spcBef>
                  <a:spcPct val="0"/>
                </a:spcBef>
                <a:spcAft>
                  <a:spcPct val="0"/>
                </a:spcAft>
              </a:pPr>
              <a:t>13</a:t>
            </a:fld>
            <a:endParaRPr lang="cs-CZ">
              <a:cs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Tree>
    <p:extLst>
      <p:ext uri="{BB962C8B-B14F-4D97-AF65-F5344CB8AC3E}">
        <p14:creationId xmlns:p14="http://schemas.microsoft.com/office/powerpoint/2010/main" val="237380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28E85F-5FF6-4E78-88FF-6A51BFCA411C}" type="slidenum">
              <a:rPr lang="cs-CZ">
                <a:cs typeface="Arial" charset="0"/>
              </a:rPr>
              <a:pPr fontAlgn="base">
                <a:spcBef>
                  <a:spcPct val="0"/>
                </a:spcBef>
                <a:spcAft>
                  <a:spcPct val="0"/>
                </a:spcAft>
              </a:pPr>
              <a:t>14</a:t>
            </a:fld>
            <a:endParaRPr lang="cs-CZ">
              <a:cs typeface="Arial"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Tree>
    <p:extLst>
      <p:ext uri="{BB962C8B-B14F-4D97-AF65-F5344CB8AC3E}">
        <p14:creationId xmlns:p14="http://schemas.microsoft.com/office/powerpoint/2010/main" val="138327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B49590-1183-4565-84BB-F0CA19D6EC34}" type="slidenum">
              <a:rPr lang="cs-CZ">
                <a:cs typeface="Arial" charset="0"/>
              </a:rPr>
              <a:pPr fontAlgn="base">
                <a:spcBef>
                  <a:spcPct val="0"/>
                </a:spcBef>
                <a:spcAft>
                  <a:spcPct val="0"/>
                </a:spcAft>
              </a:pPr>
              <a:t>17</a:t>
            </a:fld>
            <a:endParaRPr lang="cs-CZ">
              <a:cs typeface="Arial" charset="0"/>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Tree>
    <p:extLst>
      <p:ext uri="{BB962C8B-B14F-4D97-AF65-F5344CB8AC3E}">
        <p14:creationId xmlns:p14="http://schemas.microsoft.com/office/powerpoint/2010/main" val="4061619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98C919-EB73-4A75-9AFC-F8F2E1304CC9}" type="slidenum">
              <a:rPr lang="cs-CZ">
                <a:cs typeface="Arial" charset="0"/>
              </a:rPr>
              <a:pPr fontAlgn="base">
                <a:spcBef>
                  <a:spcPct val="0"/>
                </a:spcBef>
                <a:spcAft>
                  <a:spcPct val="0"/>
                </a:spcAft>
              </a:pPr>
              <a:t>18</a:t>
            </a:fld>
            <a:endParaRPr lang="cs-CZ">
              <a:cs typeface="Arial" charset="0"/>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Tree>
    <p:extLst>
      <p:ext uri="{BB962C8B-B14F-4D97-AF65-F5344CB8AC3E}">
        <p14:creationId xmlns:p14="http://schemas.microsoft.com/office/powerpoint/2010/main" val="14373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36CC5BE2-D858-4E7E-9395-450CAEBF8E50}" type="datetimeFigureOut">
              <a:rPr lang="cs-CZ"/>
              <a:pPr>
                <a:defRPr/>
              </a:pPr>
              <a:t>23.02.2018</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18232A8-2989-43D2-B57D-0D7A40E75144}"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43AF9D6B-68CA-425C-8971-74D22EDADA60}" type="datetimeFigureOut">
              <a:rPr lang="cs-CZ"/>
              <a:pPr>
                <a:defRPr/>
              </a:pPr>
              <a:t>23.02.2018</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F5B9300-1D47-44B7-8303-B190ABE2E549}"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33E4A0BB-389E-491B-932E-FCC7354E55FC}" type="datetimeFigureOut">
              <a:rPr lang="cs-CZ"/>
              <a:pPr>
                <a:defRPr/>
              </a:pPr>
              <a:t>23.02.2018</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0D52DC0-2F00-4CD9-A2A8-7A957F2775E4}"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Nadpis, klipart a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43000"/>
          </a:xfrm>
        </p:spPr>
        <p:txBody>
          <a:bodyPr/>
          <a:lstStyle/>
          <a:p>
            <a:r>
              <a:rPr lang="cs-CZ" smtClean="0"/>
              <a:t>Kliknutím lze upravit styl.</a:t>
            </a:r>
            <a:endParaRPr lang="cs-CZ"/>
          </a:p>
        </p:txBody>
      </p:sp>
      <p:sp>
        <p:nvSpPr>
          <p:cNvPr id="3" name="Zástupný symbol pro klipart 2"/>
          <p:cNvSpPr>
            <a:spLocks noGrp="1"/>
          </p:cNvSpPr>
          <p:nvPr>
            <p:ph type="clipArt" sz="half" idx="1"/>
          </p:nvPr>
        </p:nvSpPr>
        <p:spPr>
          <a:xfrm>
            <a:off x="457200" y="1600200"/>
            <a:ext cx="4038600" cy="4530725"/>
          </a:xfrm>
        </p:spPr>
        <p:txBody>
          <a:bodyPr/>
          <a:lstStyle/>
          <a:p>
            <a:endParaRPr lang="cs-CZ"/>
          </a:p>
        </p:txBody>
      </p:sp>
      <p:sp>
        <p:nvSpPr>
          <p:cNvPr id="4" name="Zástupný symbol pro text 3"/>
          <p:cNvSpPr>
            <a:spLocks noGrp="1"/>
          </p:cNvSpPr>
          <p:nvPr>
            <p:ph type="body" sz="half" idx="2"/>
          </p:nvPr>
        </p:nvSpPr>
        <p:spPr>
          <a:xfrm>
            <a:off x="4648200" y="1600200"/>
            <a:ext cx="4038600" cy="45307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278563"/>
            <a:ext cx="2133600" cy="457200"/>
          </a:xfrm>
        </p:spPr>
        <p:txBody>
          <a:bodyPr/>
          <a:lstStyle>
            <a:lvl1pPr>
              <a:defRPr/>
            </a:lvl1pPr>
          </a:lstStyle>
          <a:p>
            <a:endParaRPr lang="cs-CZ"/>
          </a:p>
        </p:txBody>
      </p:sp>
      <p:sp>
        <p:nvSpPr>
          <p:cNvPr id="6" name="Zástupný symbol pro zápatí 5"/>
          <p:cNvSpPr>
            <a:spLocks noGrp="1"/>
          </p:cNvSpPr>
          <p:nvPr>
            <p:ph type="ftr" sz="quarter" idx="11"/>
          </p:nvPr>
        </p:nvSpPr>
        <p:spPr>
          <a:xfrm>
            <a:off x="3124200" y="6278563"/>
            <a:ext cx="2895600" cy="457200"/>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6553200" y="6278563"/>
            <a:ext cx="2133600" cy="457200"/>
          </a:xfrm>
        </p:spPr>
        <p:txBody>
          <a:bodyPr/>
          <a:lstStyle>
            <a:lvl1pPr>
              <a:defRPr/>
            </a:lvl1pPr>
          </a:lstStyle>
          <a:p>
            <a:fld id="{2AC73EE7-A09D-4AF8-81A5-F2CFEEF68C89}" type="slidenum">
              <a:rPr lang="cs-CZ"/>
              <a:pPr/>
              <a:t>‹#›</a:t>
            </a:fld>
            <a:endParaRPr lang="cs-CZ"/>
          </a:p>
        </p:txBody>
      </p:sp>
    </p:spTree>
    <p:extLst>
      <p:ext uri="{BB962C8B-B14F-4D97-AF65-F5344CB8AC3E}">
        <p14:creationId xmlns:p14="http://schemas.microsoft.com/office/powerpoint/2010/main" val="104103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41A6BF2-4D17-4338-8924-B8F2B7D0E157}" type="datetimeFigureOut">
              <a:rPr lang="cs-CZ"/>
              <a:pPr>
                <a:defRPr/>
              </a:pPr>
              <a:t>23.02.2018</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F7B888F9-7B95-413F-A36F-5E82CCD1FA05}"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6B50A739-375A-4A22-8C92-5C20D1FFAD53}" type="datetimeFigureOut">
              <a:rPr lang="cs-CZ"/>
              <a:pPr>
                <a:defRPr/>
              </a:pPr>
              <a:t>23.02.2018</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49EBB68-96C0-4000-B014-839DB7BF6615}"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94E0DA45-A29D-4223-BBCC-A794F06B930A}" type="datetimeFigureOut">
              <a:rPr lang="cs-CZ"/>
              <a:pPr>
                <a:defRPr/>
              </a:pPr>
              <a:t>23.02.2018</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452EC5B-AF2F-429A-B34D-E814BCE564CA}"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FC021255-60DA-424F-B6B2-2BCE3D970850}" type="datetimeFigureOut">
              <a:rPr lang="cs-CZ"/>
              <a:pPr>
                <a:defRPr/>
              </a:pPr>
              <a:t>23.02.2018</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1278B214-8D1A-46F6-B261-38545995DE6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BDB38722-06DC-4E16-8EDF-D130C093B7CA}" type="datetimeFigureOut">
              <a:rPr lang="cs-CZ"/>
              <a:pPr>
                <a:defRPr/>
              </a:pPr>
              <a:t>23.02.2018</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8EACFA57-F9E8-44C3-8E16-EBD0ADBB6B67}"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C2587E2F-7267-447B-8E09-E0733BD830AA}" type="datetimeFigureOut">
              <a:rPr lang="cs-CZ"/>
              <a:pPr>
                <a:defRPr/>
              </a:pPr>
              <a:t>23.02.2018</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9A2F584B-D3C5-4638-A43E-25CE1EC72637}"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08D11636-3CD5-4FDD-8DDA-3D21978951DC}" type="datetimeFigureOut">
              <a:rPr lang="cs-CZ"/>
              <a:pPr>
                <a:defRPr/>
              </a:pPr>
              <a:t>23.02.2018</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CC63532-4CA4-44DB-A7E9-8ADCA1ACB692}"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0AA86BA1-29DA-43AB-867D-734C5D9A0625}" type="datetimeFigureOut">
              <a:rPr lang="cs-CZ"/>
              <a:pPr>
                <a:defRPr/>
              </a:pPr>
              <a:t>23.02.2018</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81EB4B55-861F-467E-A95A-3C7044414D1A}"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Kliknutím lze upravit styl.</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E362E20-16A8-4E80-96F3-E5B76FEF418B}" type="datetimeFigureOut">
              <a:rPr lang="cs-CZ"/>
              <a:pPr>
                <a:defRPr/>
              </a:pPr>
              <a:t>23.02.2018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15AF1B1-66FE-4BB5-911B-2AA838890EFC}"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smekal@fss.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blogs.commons.georgetown.edu/erikvoeten/publications/" TargetMode="External"/><Relationship Id="rId2" Type="http://schemas.openxmlformats.org/officeDocument/2006/relationships/hyperlink" Target="http://journals.cambridge.org/download.php?file=/INO/INO54_02/S0020818300440993a.pdf&amp;code=507dbe73ad45a73101f7ea49a2a202a6"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echr.coe.int/Documents/Stats_analysis_2014_ENG.pdf"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echr.coe.int/Documents/Stats_analysis_2014_ENG.pdf" TargetMode="External"/><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echr.coe.int/Documents/Stats_analysis_2014_ENG.pdf" TargetMode="External"/><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echr.coe.int/Documents/Overview_19592014_ENG.pdf" TargetMode="External"/><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3" Type="http://schemas.openxmlformats.org/officeDocument/2006/relationships/hyperlink" Target="http://echr.coe.int/Documents/Overview_19592014_ENG.pdf" TargetMode="External"/><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45.xml.rels><?xml version="1.0" encoding="UTF-8" standalone="yes"?>
<Relationships xmlns="http://schemas.openxmlformats.org/package/2006/relationships"><Relationship Id="rId3" Type="http://schemas.openxmlformats.org/officeDocument/2006/relationships/hyperlink" Target="http://echr.coe.int/Documents/Overview_19592014_ENG.pdf" TargetMode="External"/><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solidFill>
                  <a:schemeClr val="accent1"/>
                </a:solidFill>
              </a:rPr>
              <a:t>Evropský přístup k lidským právům</a:t>
            </a:r>
            <a:r>
              <a:rPr lang="en-US" b="1" dirty="0" smtClean="0">
                <a:solidFill>
                  <a:schemeClr val="accent1"/>
                </a:solidFill>
              </a:rPr>
              <a:t>?</a:t>
            </a:r>
            <a:endParaRPr lang="en-US" b="1" dirty="0">
              <a:solidFill>
                <a:schemeClr val="accent1"/>
              </a:solidFill>
            </a:endParaRPr>
          </a:p>
        </p:txBody>
      </p:sp>
      <p:sp>
        <p:nvSpPr>
          <p:cNvPr id="3" name="Podnadpis 2"/>
          <p:cNvSpPr>
            <a:spLocks noGrp="1"/>
          </p:cNvSpPr>
          <p:nvPr>
            <p:ph type="subTitle" idx="1"/>
          </p:nvPr>
        </p:nvSpPr>
        <p:spPr>
          <a:xfrm>
            <a:off x="755576" y="3886200"/>
            <a:ext cx="7560840" cy="1752600"/>
          </a:xfrm>
        </p:spPr>
        <p:txBody>
          <a:bodyPr>
            <a:normAutofit fontScale="85000" lnSpcReduction="20000"/>
          </a:bodyPr>
          <a:lstStyle/>
          <a:p>
            <a:r>
              <a:rPr lang="en-US" sz="3400" b="1" dirty="0" smtClean="0">
                <a:solidFill>
                  <a:schemeClr val="tx1"/>
                </a:solidFill>
              </a:rPr>
              <a:t>E</a:t>
            </a:r>
            <a:r>
              <a:rPr lang="cs-CZ" sz="3400" b="1" dirty="0" smtClean="0">
                <a:solidFill>
                  <a:schemeClr val="tx1"/>
                </a:solidFill>
              </a:rPr>
              <a:t>VS</a:t>
            </a:r>
            <a:r>
              <a:rPr lang="en-US" sz="3400" b="1" dirty="0" smtClean="0">
                <a:solidFill>
                  <a:schemeClr val="tx1"/>
                </a:solidFill>
              </a:rPr>
              <a:t>4</a:t>
            </a:r>
            <a:r>
              <a:rPr lang="cs-CZ" sz="3400" b="1" dirty="0" smtClean="0">
                <a:solidFill>
                  <a:schemeClr val="tx1"/>
                </a:solidFill>
              </a:rPr>
              <a:t>5</a:t>
            </a:r>
            <a:r>
              <a:rPr lang="en-US" sz="3400" b="1" dirty="0" smtClean="0">
                <a:solidFill>
                  <a:schemeClr val="tx1"/>
                </a:solidFill>
              </a:rPr>
              <a:t>0 EU </a:t>
            </a:r>
            <a:r>
              <a:rPr lang="cs-CZ" sz="3400" b="1" dirty="0" smtClean="0">
                <a:solidFill>
                  <a:schemeClr val="tx1"/>
                </a:solidFill>
              </a:rPr>
              <a:t>a lidská práva</a:t>
            </a:r>
            <a:endParaRPr lang="en-US" sz="3400" b="1" dirty="0" smtClean="0">
              <a:solidFill>
                <a:schemeClr val="tx1"/>
              </a:solidFill>
            </a:endParaRPr>
          </a:p>
          <a:p>
            <a:r>
              <a:rPr lang="en-US" dirty="0" smtClean="0">
                <a:solidFill>
                  <a:schemeClr val="tx1"/>
                </a:solidFill>
              </a:rPr>
              <a:t>Hubert Smekal </a:t>
            </a:r>
          </a:p>
          <a:p>
            <a:r>
              <a:rPr lang="en-US" sz="2600" dirty="0" smtClean="0">
                <a:solidFill>
                  <a:schemeClr val="tx1"/>
                </a:solidFill>
              </a:rPr>
              <a:t>(</a:t>
            </a:r>
            <a:r>
              <a:rPr lang="en-US" sz="2600" dirty="0" smtClean="0">
                <a:solidFill>
                  <a:schemeClr val="tx1"/>
                </a:solidFill>
                <a:hlinkClick r:id="rId2"/>
              </a:rPr>
              <a:t>hsmekal@fss.muni.cz</a:t>
            </a:r>
            <a:r>
              <a:rPr lang="en-US" sz="2600" dirty="0" smtClean="0">
                <a:solidFill>
                  <a:schemeClr val="tx1"/>
                </a:solidFill>
              </a:rPr>
              <a:t>)</a:t>
            </a:r>
          </a:p>
          <a:p>
            <a:r>
              <a:rPr lang="cs-CZ" dirty="0" smtClean="0">
                <a:solidFill>
                  <a:schemeClr val="tx1"/>
                </a:solidFill>
              </a:rPr>
              <a:t>26. </a:t>
            </a:r>
            <a:r>
              <a:rPr lang="cs-CZ" dirty="0" smtClean="0">
                <a:solidFill>
                  <a:schemeClr val="tx1"/>
                </a:solidFill>
              </a:rPr>
              <a:t>února </a:t>
            </a:r>
            <a:r>
              <a:rPr lang="en-US" dirty="0" smtClean="0">
                <a:solidFill>
                  <a:schemeClr val="tx1"/>
                </a:solidFill>
              </a:rPr>
              <a:t>201</a:t>
            </a:r>
            <a:r>
              <a:rPr lang="cs-CZ" dirty="0">
                <a:solidFill>
                  <a:schemeClr val="tx1"/>
                </a:solidFill>
              </a:rPr>
              <a:t>8</a:t>
            </a:r>
            <a:endParaRPr lang="en-US" dirty="0" smtClean="0">
              <a:solidFill>
                <a:schemeClr val="tx1"/>
              </a:solidFill>
            </a:endParaRPr>
          </a:p>
        </p:txBody>
      </p:sp>
    </p:spTree>
    <p:extLst>
      <p:ext uri="{BB962C8B-B14F-4D97-AF65-F5344CB8AC3E}">
        <p14:creationId xmlns:p14="http://schemas.microsoft.com/office/powerpoint/2010/main" val="3280508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cs-CZ" b="1" dirty="0" smtClean="0">
                <a:solidFill>
                  <a:schemeClr val="accent1"/>
                </a:solidFill>
              </a:rPr>
              <a:t>Americká úmluva o LP</a:t>
            </a:r>
            <a:endParaRPr lang="en-US" b="1" dirty="0" smtClean="0">
              <a:solidFill>
                <a:schemeClr val="accent1"/>
              </a:solidFill>
            </a:endParaRPr>
          </a:p>
        </p:txBody>
      </p:sp>
      <p:sp>
        <p:nvSpPr>
          <p:cNvPr id="36866" name="Rectangle 3"/>
          <p:cNvSpPr>
            <a:spLocks noGrp="1" noChangeArrowheads="1"/>
          </p:cNvSpPr>
          <p:nvPr>
            <p:ph type="body" idx="1"/>
          </p:nvPr>
        </p:nvSpPr>
        <p:spPr>
          <a:xfrm>
            <a:off x="323850" y="1484313"/>
            <a:ext cx="8569325" cy="5113337"/>
          </a:xfrm>
        </p:spPr>
        <p:txBody>
          <a:bodyPr/>
          <a:lstStyle/>
          <a:p>
            <a:pPr>
              <a:buFontTx/>
              <a:buNone/>
            </a:pPr>
            <a:r>
              <a:rPr lang="en-US" sz="2800" b="1" dirty="0" smtClean="0"/>
              <a:t>Preamble</a:t>
            </a:r>
          </a:p>
          <a:p>
            <a:pPr>
              <a:buFontTx/>
              <a:buNone/>
            </a:pPr>
            <a:r>
              <a:rPr lang="en-US" sz="2800" u="sng" dirty="0" smtClean="0"/>
              <a:t>Recognizing</a:t>
            </a:r>
            <a:r>
              <a:rPr lang="en-US" sz="2800" dirty="0" smtClean="0"/>
              <a:t> that the essential rights of man are not derived from one's being a national of a certain state, but are based upon attributes of the human personality, </a:t>
            </a:r>
          </a:p>
          <a:p>
            <a:pPr>
              <a:buFontTx/>
              <a:buNone/>
            </a:pPr>
            <a:r>
              <a:rPr lang="en-US" sz="2800" u="sng" dirty="0" smtClean="0"/>
              <a:t>Reiterating</a:t>
            </a:r>
            <a:r>
              <a:rPr lang="en-US" sz="2800" dirty="0" smtClean="0"/>
              <a:t> that, in accordance with the Universal Declaration of Human Rights, the </a:t>
            </a:r>
            <a:r>
              <a:rPr lang="en-US" sz="2800" u="sng" dirty="0" smtClean="0"/>
              <a:t>ideal of free men enjoying freedom from fear and want can be achieved only if conditions are created whereby everyone may enjoy his economic, social, and cultural rights, as well as his civil and political rights</a:t>
            </a:r>
            <a:r>
              <a:rPr lang="en-US" sz="2800" dirty="0" smtClean="0"/>
              <a:t>; and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84213" y="260350"/>
            <a:ext cx="7772400" cy="1143000"/>
          </a:xfrm>
        </p:spPr>
        <p:txBody>
          <a:bodyPr/>
          <a:lstStyle/>
          <a:p>
            <a:r>
              <a:rPr lang="cs-CZ" b="1" dirty="0">
                <a:solidFill>
                  <a:schemeClr val="accent1"/>
                </a:solidFill>
              </a:rPr>
              <a:t>Americká úmluva o LP</a:t>
            </a:r>
            <a:endParaRPr lang="cs-CZ" b="1" dirty="0" smtClean="0">
              <a:solidFill>
                <a:schemeClr val="accent1"/>
              </a:solidFill>
            </a:endParaRPr>
          </a:p>
        </p:txBody>
      </p:sp>
      <p:sp>
        <p:nvSpPr>
          <p:cNvPr id="38914" name="Rectangle 3"/>
          <p:cNvSpPr>
            <a:spLocks noGrp="1" noChangeArrowheads="1"/>
          </p:cNvSpPr>
          <p:nvPr>
            <p:ph type="body" idx="1"/>
          </p:nvPr>
        </p:nvSpPr>
        <p:spPr>
          <a:xfrm>
            <a:off x="250825" y="1196975"/>
            <a:ext cx="8642350" cy="5256213"/>
          </a:xfrm>
        </p:spPr>
        <p:txBody>
          <a:bodyPr/>
          <a:lstStyle/>
          <a:p>
            <a:pPr>
              <a:lnSpc>
                <a:spcPct val="80000"/>
              </a:lnSpc>
              <a:buFontTx/>
              <a:buNone/>
            </a:pPr>
            <a:r>
              <a:rPr lang="cs-CZ" sz="2400" b="1" u="sng" dirty="0" err="1" smtClean="0"/>
              <a:t>Article</a:t>
            </a:r>
            <a:r>
              <a:rPr lang="cs-CZ" sz="2400" b="1" u="sng" dirty="0" smtClean="0"/>
              <a:t> 17. </a:t>
            </a:r>
            <a:r>
              <a:rPr lang="cs-CZ" sz="2400" b="1" u="sng" dirty="0" err="1" smtClean="0"/>
              <a:t>Rights</a:t>
            </a:r>
            <a:r>
              <a:rPr lang="cs-CZ" sz="2400" b="1" u="sng" dirty="0" smtClean="0"/>
              <a:t> </a:t>
            </a:r>
            <a:r>
              <a:rPr lang="cs-CZ" sz="2400" b="1" u="sng" dirty="0" err="1" smtClean="0"/>
              <a:t>of</a:t>
            </a:r>
            <a:r>
              <a:rPr lang="cs-CZ" sz="2400" b="1" u="sng" dirty="0" smtClean="0"/>
              <a:t> </a:t>
            </a:r>
            <a:r>
              <a:rPr lang="cs-CZ" sz="2400" b="1" u="sng" dirty="0" err="1" smtClean="0"/>
              <a:t>the</a:t>
            </a:r>
            <a:r>
              <a:rPr lang="cs-CZ" sz="2400" b="1" u="sng" dirty="0" smtClean="0"/>
              <a:t> </a:t>
            </a:r>
            <a:r>
              <a:rPr lang="cs-CZ" sz="2400" b="1" u="sng" dirty="0" err="1" smtClean="0"/>
              <a:t>Family</a:t>
            </a:r>
            <a:endParaRPr lang="cs-CZ" sz="2400" dirty="0" smtClean="0"/>
          </a:p>
          <a:p>
            <a:pPr>
              <a:lnSpc>
                <a:spcPct val="80000"/>
              </a:lnSpc>
              <a:buFontTx/>
              <a:buNone/>
            </a:pPr>
            <a:r>
              <a:rPr lang="cs-CZ" sz="2400" dirty="0" smtClean="0"/>
              <a:t>1.    </a:t>
            </a:r>
            <a:r>
              <a:rPr lang="cs-CZ" sz="2200" dirty="0" err="1" smtClean="0"/>
              <a:t>The</a:t>
            </a:r>
            <a:r>
              <a:rPr lang="cs-CZ" sz="2200" dirty="0" smtClean="0"/>
              <a:t> </a:t>
            </a:r>
            <a:r>
              <a:rPr lang="cs-CZ" sz="2200" dirty="0" err="1" smtClean="0"/>
              <a:t>family</a:t>
            </a:r>
            <a:r>
              <a:rPr lang="cs-CZ" sz="2200" dirty="0" smtClean="0"/>
              <a:t> </a:t>
            </a:r>
            <a:r>
              <a:rPr lang="cs-CZ" sz="2200" dirty="0" err="1" smtClean="0"/>
              <a:t>is</a:t>
            </a:r>
            <a:r>
              <a:rPr lang="cs-CZ" sz="2200" dirty="0" smtClean="0"/>
              <a:t> </a:t>
            </a:r>
            <a:r>
              <a:rPr lang="cs-CZ" sz="2200" dirty="0" err="1" smtClean="0"/>
              <a:t>the</a:t>
            </a:r>
            <a:r>
              <a:rPr lang="cs-CZ" sz="2200" dirty="0" smtClean="0"/>
              <a:t> natural and </a:t>
            </a:r>
            <a:r>
              <a:rPr lang="cs-CZ" sz="2200" dirty="0" err="1" smtClean="0"/>
              <a:t>fundamental</a:t>
            </a:r>
            <a:r>
              <a:rPr lang="cs-CZ" sz="2200" dirty="0" smtClean="0"/>
              <a:t> </a:t>
            </a:r>
            <a:r>
              <a:rPr lang="cs-CZ" sz="2200" dirty="0" err="1" smtClean="0"/>
              <a:t>group</a:t>
            </a:r>
            <a:r>
              <a:rPr lang="cs-CZ" sz="2200" dirty="0" smtClean="0"/>
              <a:t> unit </a:t>
            </a:r>
            <a:r>
              <a:rPr lang="cs-CZ" sz="2200" dirty="0" err="1" smtClean="0"/>
              <a:t>of</a:t>
            </a:r>
            <a:r>
              <a:rPr lang="cs-CZ" sz="2200" dirty="0" smtClean="0"/>
              <a:t> society and </a:t>
            </a:r>
            <a:r>
              <a:rPr lang="cs-CZ" sz="2200" dirty="0" err="1" smtClean="0"/>
              <a:t>is</a:t>
            </a:r>
            <a:r>
              <a:rPr lang="cs-CZ" sz="2200" dirty="0" smtClean="0"/>
              <a:t> </a:t>
            </a:r>
            <a:r>
              <a:rPr lang="cs-CZ" sz="2200" dirty="0" err="1" smtClean="0"/>
              <a:t>entitled</a:t>
            </a:r>
            <a:r>
              <a:rPr lang="cs-CZ" sz="2200" dirty="0" smtClean="0"/>
              <a:t> to </a:t>
            </a:r>
            <a:r>
              <a:rPr lang="cs-CZ" sz="2200" dirty="0" err="1" smtClean="0"/>
              <a:t>protection</a:t>
            </a:r>
            <a:r>
              <a:rPr lang="cs-CZ" sz="2200" dirty="0" smtClean="0"/>
              <a:t> by society and </a:t>
            </a:r>
            <a:r>
              <a:rPr lang="cs-CZ" sz="2200" dirty="0" err="1" smtClean="0"/>
              <a:t>the</a:t>
            </a:r>
            <a:r>
              <a:rPr lang="cs-CZ" sz="2200" dirty="0" smtClean="0"/>
              <a:t> </a:t>
            </a:r>
            <a:r>
              <a:rPr lang="cs-CZ" sz="2200" dirty="0" err="1" smtClean="0"/>
              <a:t>state</a:t>
            </a:r>
            <a:r>
              <a:rPr lang="cs-CZ" sz="2200" dirty="0" smtClean="0"/>
              <a:t>.</a:t>
            </a:r>
          </a:p>
          <a:p>
            <a:pPr>
              <a:lnSpc>
                <a:spcPct val="80000"/>
              </a:lnSpc>
              <a:buFontTx/>
              <a:buNone/>
            </a:pPr>
            <a:r>
              <a:rPr lang="cs-CZ" sz="2200" dirty="0" smtClean="0"/>
              <a:t>2.    </a:t>
            </a:r>
            <a:r>
              <a:rPr lang="cs-CZ" sz="2200" dirty="0" err="1" smtClean="0"/>
              <a:t>The</a:t>
            </a:r>
            <a:r>
              <a:rPr lang="cs-CZ" sz="2200" dirty="0" smtClean="0"/>
              <a:t> </a:t>
            </a:r>
            <a:r>
              <a:rPr lang="cs-CZ" sz="2200" dirty="0" err="1" smtClean="0"/>
              <a:t>right</a:t>
            </a:r>
            <a:r>
              <a:rPr lang="cs-CZ" sz="2200" dirty="0" smtClean="0"/>
              <a:t> </a:t>
            </a:r>
            <a:r>
              <a:rPr lang="cs-CZ" sz="2200" dirty="0" err="1" smtClean="0"/>
              <a:t>of</a:t>
            </a:r>
            <a:r>
              <a:rPr lang="cs-CZ" sz="2200" dirty="0" smtClean="0"/>
              <a:t> </a:t>
            </a:r>
            <a:r>
              <a:rPr lang="cs-CZ" sz="2200" dirty="0" err="1" smtClean="0"/>
              <a:t>men</a:t>
            </a:r>
            <a:r>
              <a:rPr lang="cs-CZ" sz="2200" dirty="0" smtClean="0"/>
              <a:t> and </a:t>
            </a:r>
            <a:r>
              <a:rPr lang="cs-CZ" sz="2200" dirty="0" err="1" smtClean="0"/>
              <a:t>women</a:t>
            </a:r>
            <a:r>
              <a:rPr lang="cs-CZ" sz="2200" dirty="0" smtClean="0"/>
              <a:t> </a:t>
            </a:r>
            <a:r>
              <a:rPr lang="cs-CZ" sz="2200" dirty="0" err="1" smtClean="0"/>
              <a:t>of</a:t>
            </a:r>
            <a:r>
              <a:rPr lang="cs-CZ" sz="2200" dirty="0" smtClean="0"/>
              <a:t> </a:t>
            </a:r>
            <a:r>
              <a:rPr lang="cs-CZ" sz="2200" dirty="0" err="1" smtClean="0"/>
              <a:t>marriageable</a:t>
            </a:r>
            <a:r>
              <a:rPr lang="cs-CZ" sz="2200" dirty="0" smtClean="0"/>
              <a:t> </a:t>
            </a:r>
            <a:r>
              <a:rPr lang="cs-CZ" sz="2200" dirty="0" err="1" smtClean="0"/>
              <a:t>age</a:t>
            </a:r>
            <a:r>
              <a:rPr lang="cs-CZ" sz="2200" dirty="0" smtClean="0"/>
              <a:t> to </a:t>
            </a:r>
            <a:r>
              <a:rPr lang="cs-CZ" sz="2200" dirty="0" err="1" smtClean="0"/>
              <a:t>marry</a:t>
            </a:r>
            <a:r>
              <a:rPr lang="cs-CZ" sz="2200" dirty="0" smtClean="0"/>
              <a:t> and to </a:t>
            </a:r>
            <a:r>
              <a:rPr lang="cs-CZ" sz="2200" dirty="0" err="1" smtClean="0"/>
              <a:t>raise</a:t>
            </a:r>
            <a:r>
              <a:rPr lang="cs-CZ" sz="2200" dirty="0" smtClean="0"/>
              <a:t> a </a:t>
            </a:r>
            <a:r>
              <a:rPr lang="cs-CZ" sz="2200" dirty="0" err="1" smtClean="0"/>
              <a:t>family</a:t>
            </a:r>
            <a:r>
              <a:rPr lang="cs-CZ" sz="2200" dirty="0" smtClean="0"/>
              <a:t> </a:t>
            </a:r>
            <a:r>
              <a:rPr lang="cs-CZ" sz="2200" dirty="0" err="1" smtClean="0"/>
              <a:t>shall</a:t>
            </a:r>
            <a:r>
              <a:rPr lang="cs-CZ" sz="2200" dirty="0" smtClean="0"/>
              <a:t> </a:t>
            </a:r>
            <a:r>
              <a:rPr lang="cs-CZ" sz="2200" dirty="0" err="1" smtClean="0"/>
              <a:t>be</a:t>
            </a:r>
            <a:r>
              <a:rPr lang="cs-CZ" sz="2200" dirty="0" smtClean="0"/>
              <a:t> </a:t>
            </a:r>
            <a:r>
              <a:rPr lang="cs-CZ" sz="2200" dirty="0" err="1" smtClean="0"/>
              <a:t>recognized</a:t>
            </a:r>
            <a:r>
              <a:rPr lang="cs-CZ" sz="2200" dirty="0" smtClean="0"/>
              <a:t>, </a:t>
            </a:r>
            <a:r>
              <a:rPr lang="cs-CZ" sz="2200" dirty="0" err="1" smtClean="0"/>
              <a:t>if</a:t>
            </a:r>
            <a:r>
              <a:rPr lang="cs-CZ" sz="2200" dirty="0" smtClean="0"/>
              <a:t> </a:t>
            </a:r>
            <a:r>
              <a:rPr lang="cs-CZ" sz="2200" dirty="0" err="1" smtClean="0"/>
              <a:t>they</a:t>
            </a:r>
            <a:r>
              <a:rPr lang="cs-CZ" sz="2200" dirty="0" smtClean="0"/>
              <a:t> </a:t>
            </a:r>
            <a:r>
              <a:rPr lang="cs-CZ" sz="2200" dirty="0" err="1" smtClean="0"/>
              <a:t>meet</a:t>
            </a:r>
            <a:r>
              <a:rPr lang="cs-CZ" sz="2200" dirty="0" smtClean="0"/>
              <a:t> </a:t>
            </a:r>
            <a:r>
              <a:rPr lang="cs-CZ" sz="2200" dirty="0" err="1" smtClean="0"/>
              <a:t>the</a:t>
            </a:r>
            <a:r>
              <a:rPr lang="cs-CZ" sz="2200" dirty="0" smtClean="0"/>
              <a:t> </a:t>
            </a:r>
            <a:r>
              <a:rPr lang="cs-CZ" sz="2200" dirty="0" err="1" smtClean="0"/>
              <a:t>conditions</a:t>
            </a:r>
            <a:r>
              <a:rPr lang="cs-CZ" sz="2200" dirty="0" smtClean="0"/>
              <a:t> </a:t>
            </a:r>
            <a:r>
              <a:rPr lang="cs-CZ" sz="2200" dirty="0" err="1" smtClean="0"/>
              <a:t>required</a:t>
            </a:r>
            <a:r>
              <a:rPr lang="cs-CZ" sz="2200" dirty="0" smtClean="0"/>
              <a:t> by </a:t>
            </a:r>
            <a:r>
              <a:rPr lang="cs-CZ" sz="2200" dirty="0" err="1" smtClean="0"/>
              <a:t>domestic</a:t>
            </a:r>
            <a:r>
              <a:rPr lang="cs-CZ" sz="2200" dirty="0" smtClean="0"/>
              <a:t> </a:t>
            </a:r>
            <a:r>
              <a:rPr lang="cs-CZ" sz="2200" dirty="0" err="1" smtClean="0"/>
              <a:t>laws</a:t>
            </a:r>
            <a:r>
              <a:rPr lang="cs-CZ" sz="2200" dirty="0" smtClean="0"/>
              <a:t>, </a:t>
            </a:r>
            <a:r>
              <a:rPr lang="cs-CZ" sz="2200" dirty="0" err="1" smtClean="0"/>
              <a:t>insofar</a:t>
            </a:r>
            <a:r>
              <a:rPr lang="cs-CZ" sz="2200" dirty="0" smtClean="0"/>
              <a:t> as such </a:t>
            </a:r>
            <a:r>
              <a:rPr lang="cs-CZ" sz="2200" dirty="0" err="1" smtClean="0"/>
              <a:t>conditions</a:t>
            </a:r>
            <a:r>
              <a:rPr lang="cs-CZ" sz="2200" dirty="0" smtClean="0"/>
              <a:t> do not </a:t>
            </a:r>
            <a:r>
              <a:rPr lang="cs-CZ" sz="2200" dirty="0" err="1" smtClean="0"/>
              <a:t>affect</a:t>
            </a:r>
            <a:r>
              <a:rPr lang="cs-CZ" sz="2200" dirty="0" smtClean="0"/>
              <a:t> </a:t>
            </a:r>
            <a:r>
              <a:rPr lang="cs-CZ" sz="2200" dirty="0" err="1" smtClean="0"/>
              <a:t>the</a:t>
            </a:r>
            <a:r>
              <a:rPr lang="cs-CZ" sz="2200" dirty="0" smtClean="0"/>
              <a:t> </a:t>
            </a:r>
            <a:r>
              <a:rPr lang="cs-CZ" sz="2200" dirty="0" err="1" smtClean="0"/>
              <a:t>principle</a:t>
            </a:r>
            <a:r>
              <a:rPr lang="cs-CZ" sz="2200" dirty="0" smtClean="0"/>
              <a:t> </a:t>
            </a:r>
            <a:r>
              <a:rPr lang="cs-CZ" sz="2200" dirty="0" err="1" smtClean="0"/>
              <a:t>of</a:t>
            </a:r>
            <a:r>
              <a:rPr lang="cs-CZ" sz="2200" dirty="0" smtClean="0"/>
              <a:t> </a:t>
            </a:r>
            <a:r>
              <a:rPr lang="cs-CZ" sz="2200" dirty="0" err="1" smtClean="0"/>
              <a:t>nondiscrimination</a:t>
            </a:r>
            <a:r>
              <a:rPr lang="cs-CZ" sz="2200" dirty="0" smtClean="0"/>
              <a:t> </a:t>
            </a:r>
            <a:r>
              <a:rPr lang="cs-CZ" sz="2200" dirty="0" err="1" smtClean="0"/>
              <a:t>established</a:t>
            </a:r>
            <a:r>
              <a:rPr lang="cs-CZ" sz="2200" dirty="0" smtClean="0"/>
              <a:t> in </a:t>
            </a:r>
            <a:r>
              <a:rPr lang="cs-CZ" sz="2200" dirty="0" err="1" smtClean="0"/>
              <a:t>this</a:t>
            </a:r>
            <a:r>
              <a:rPr lang="cs-CZ" sz="2200" dirty="0" smtClean="0"/>
              <a:t> </a:t>
            </a:r>
            <a:r>
              <a:rPr lang="cs-CZ" sz="2200" dirty="0" err="1" smtClean="0"/>
              <a:t>Convention</a:t>
            </a:r>
            <a:r>
              <a:rPr lang="cs-CZ" sz="2200" dirty="0" smtClean="0"/>
              <a:t>.</a:t>
            </a:r>
          </a:p>
          <a:p>
            <a:pPr>
              <a:lnSpc>
                <a:spcPct val="80000"/>
              </a:lnSpc>
              <a:buFontTx/>
              <a:buNone/>
            </a:pPr>
            <a:r>
              <a:rPr lang="cs-CZ" sz="2200" dirty="0" smtClean="0"/>
              <a:t>3.    No </a:t>
            </a:r>
            <a:r>
              <a:rPr lang="cs-CZ" sz="2200" dirty="0" err="1" smtClean="0"/>
              <a:t>marriage</a:t>
            </a:r>
            <a:r>
              <a:rPr lang="cs-CZ" sz="2200" dirty="0" smtClean="0"/>
              <a:t> </a:t>
            </a:r>
            <a:r>
              <a:rPr lang="cs-CZ" sz="2200" dirty="0" err="1" smtClean="0"/>
              <a:t>shall</a:t>
            </a:r>
            <a:r>
              <a:rPr lang="cs-CZ" sz="2200" dirty="0" smtClean="0"/>
              <a:t> </a:t>
            </a:r>
            <a:r>
              <a:rPr lang="cs-CZ" sz="2200" dirty="0" err="1" smtClean="0"/>
              <a:t>be</a:t>
            </a:r>
            <a:r>
              <a:rPr lang="cs-CZ" sz="2200" dirty="0" smtClean="0"/>
              <a:t> </a:t>
            </a:r>
            <a:r>
              <a:rPr lang="cs-CZ" sz="2200" dirty="0" err="1" smtClean="0"/>
              <a:t>entered</a:t>
            </a:r>
            <a:r>
              <a:rPr lang="cs-CZ" sz="2200" dirty="0" smtClean="0"/>
              <a:t> </a:t>
            </a:r>
            <a:r>
              <a:rPr lang="cs-CZ" sz="2200" dirty="0" err="1" smtClean="0"/>
              <a:t>into</a:t>
            </a:r>
            <a:r>
              <a:rPr lang="cs-CZ" sz="2200" dirty="0" smtClean="0"/>
              <a:t> </a:t>
            </a:r>
            <a:r>
              <a:rPr lang="cs-CZ" sz="2200" dirty="0" err="1" smtClean="0"/>
              <a:t>without</a:t>
            </a:r>
            <a:r>
              <a:rPr lang="cs-CZ" sz="2200" dirty="0" smtClean="0"/>
              <a:t> </a:t>
            </a:r>
            <a:r>
              <a:rPr lang="cs-CZ" sz="2200" dirty="0" err="1" smtClean="0"/>
              <a:t>the</a:t>
            </a:r>
            <a:r>
              <a:rPr lang="cs-CZ" sz="2200" dirty="0" smtClean="0"/>
              <a:t> free and full </a:t>
            </a:r>
            <a:r>
              <a:rPr lang="cs-CZ" sz="2200" dirty="0" err="1" smtClean="0"/>
              <a:t>consent</a:t>
            </a:r>
            <a:r>
              <a:rPr lang="cs-CZ" sz="2200" dirty="0" smtClean="0"/>
              <a:t> </a:t>
            </a:r>
            <a:r>
              <a:rPr lang="cs-CZ" sz="2200" dirty="0" err="1" smtClean="0"/>
              <a:t>of</a:t>
            </a:r>
            <a:r>
              <a:rPr lang="cs-CZ" sz="2200" dirty="0" smtClean="0"/>
              <a:t> </a:t>
            </a:r>
            <a:r>
              <a:rPr lang="cs-CZ" sz="2200" dirty="0" err="1" smtClean="0"/>
              <a:t>the</a:t>
            </a:r>
            <a:r>
              <a:rPr lang="cs-CZ" sz="2200" dirty="0" smtClean="0"/>
              <a:t> </a:t>
            </a:r>
            <a:r>
              <a:rPr lang="cs-CZ" sz="2200" dirty="0" err="1" smtClean="0"/>
              <a:t>intending</a:t>
            </a:r>
            <a:r>
              <a:rPr lang="cs-CZ" sz="2200" dirty="0" smtClean="0"/>
              <a:t> </a:t>
            </a:r>
            <a:r>
              <a:rPr lang="cs-CZ" sz="2200" dirty="0" err="1" smtClean="0"/>
              <a:t>spouses</a:t>
            </a:r>
            <a:r>
              <a:rPr lang="cs-CZ" sz="2200" dirty="0" smtClean="0"/>
              <a:t>.</a:t>
            </a:r>
          </a:p>
          <a:p>
            <a:pPr>
              <a:lnSpc>
                <a:spcPct val="80000"/>
              </a:lnSpc>
              <a:buFontTx/>
              <a:buNone/>
            </a:pPr>
            <a:r>
              <a:rPr lang="cs-CZ" sz="2200" dirty="0" smtClean="0"/>
              <a:t>4.    </a:t>
            </a:r>
            <a:r>
              <a:rPr lang="cs-CZ" sz="2200" dirty="0" err="1" smtClean="0"/>
              <a:t>The</a:t>
            </a:r>
            <a:r>
              <a:rPr lang="cs-CZ" sz="2200" dirty="0" smtClean="0"/>
              <a:t> </a:t>
            </a:r>
            <a:r>
              <a:rPr lang="cs-CZ" sz="2200" dirty="0" err="1" smtClean="0"/>
              <a:t>States</a:t>
            </a:r>
            <a:r>
              <a:rPr lang="cs-CZ" sz="2200" dirty="0" smtClean="0"/>
              <a:t> </a:t>
            </a:r>
            <a:r>
              <a:rPr lang="cs-CZ" sz="2200" dirty="0" err="1" smtClean="0"/>
              <a:t>Parties</a:t>
            </a:r>
            <a:r>
              <a:rPr lang="cs-CZ" sz="2200" dirty="0" smtClean="0"/>
              <a:t> </a:t>
            </a:r>
            <a:r>
              <a:rPr lang="cs-CZ" sz="2200" dirty="0" err="1" smtClean="0"/>
              <a:t>shall</a:t>
            </a:r>
            <a:r>
              <a:rPr lang="cs-CZ" sz="2200" dirty="0" smtClean="0"/>
              <a:t> </a:t>
            </a:r>
            <a:r>
              <a:rPr lang="cs-CZ" sz="2200" dirty="0" err="1" smtClean="0"/>
              <a:t>take</a:t>
            </a:r>
            <a:r>
              <a:rPr lang="cs-CZ" sz="2200" dirty="0" smtClean="0"/>
              <a:t> </a:t>
            </a:r>
            <a:r>
              <a:rPr lang="cs-CZ" sz="2200" dirty="0" err="1" smtClean="0"/>
              <a:t>appropriate</a:t>
            </a:r>
            <a:r>
              <a:rPr lang="cs-CZ" sz="2200" dirty="0" smtClean="0"/>
              <a:t> </a:t>
            </a:r>
            <a:r>
              <a:rPr lang="cs-CZ" sz="2200" dirty="0" err="1" smtClean="0"/>
              <a:t>steps</a:t>
            </a:r>
            <a:r>
              <a:rPr lang="cs-CZ" sz="2200" dirty="0" smtClean="0"/>
              <a:t> to </a:t>
            </a:r>
            <a:r>
              <a:rPr lang="cs-CZ" sz="2200" dirty="0" err="1" smtClean="0"/>
              <a:t>ensure</a:t>
            </a:r>
            <a:r>
              <a:rPr lang="cs-CZ" sz="2200" dirty="0" smtClean="0"/>
              <a:t> </a:t>
            </a:r>
            <a:r>
              <a:rPr lang="cs-CZ" sz="2200" dirty="0" err="1" smtClean="0"/>
              <a:t>the</a:t>
            </a:r>
            <a:r>
              <a:rPr lang="cs-CZ" sz="2200" dirty="0" smtClean="0"/>
              <a:t> </a:t>
            </a:r>
            <a:r>
              <a:rPr lang="cs-CZ" sz="2200" dirty="0" err="1" smtClean="0"/>
              <a:t>equality</a:t>
            </a:r>
            <a:r>
              <a:rPr lang="cs-CZ" sz="2200" dirty="0" smtClean="0"/>
              <a:t> </a:t>
            </a:r>
            <a:r>
              <a:rPr lang="cs-CZ" sz="2200" dirty="0" err="1" smtClean="0"/>
              <a:t>of</a:t>
            </a:r>
            <a:r>
              <a:rPr lang="cs-CZ" sz="2200" dirty="0" smtClean="0"/>
              <a:t> </a:t>
            </a:r>
            <a:r>
              <a:rPr lang="cs-CZ" sz="2200" dirty="0" err="1" smtClean="0"/>
              <a:t>rights</a:t>
            </a:r>
            <a:r>
              <a:rPr lang="cs-CZ" sz="2200" dirty="0" smtClean="0"/>
              <a:t> and </a:t>
            </a:r>
            <a:r>
              <a:rPr lang="cs-CZ" sz="2200" dirty="0" err="1" smtClean="0"/>
              <a:t>the</a:t>
            </a:r>
            <a:r>
              <a:rPr lang="cs-CZ" sz="2200" dirty="0" smtClean="0"/>
              <a:t> </a:t>
            </a:r>
            <a:r>
              <a:rPr lang="cs-CZ" sz="2200" dirty="0" err="1" smtClean="0"/>
              <a:t>adequate</a:t>
            </a:r>
            <a:r>
              <a:rPr lang="cs-CZ" sz="2200" dirty="0" smtClean="0"/>
              <a:t> </a:t>
            </a:r>
            <a:r>
              <a:rPr lang="cs-CZ" sz="2200" dirty="0" err="1" smtClean="0"/>
              <a:t>balancing</a:t>
            </a:r>
            <a:r>
              <a:rPr lang="cs-CZ" sz="2200" dirty="0" smtClean="0"/>
              <a:t> </a:t>
            </a:r>
            <a:r>
              <a:rPr lang="cs-CZ" sz="2200" dirty="0" err="1" smtClean="0"/>
              <a:t>of</a:t>
            </a:r>
            <a:r>
              <a:rPr lang="cs-CZ" sz="2200" dirty="0" smtClean="0"/>
              <a:t> </a:t>
            </a:r>
            <a:r>
              <a:rPr lang="cs-CZ" sz="2200" dirty="0" err="1" smtClean="0"/>
              <a:t>responsibilities</a:t>
            </a:r>
            <a:r>
              <a:rPr lang="cs-CZ" sz="2200" dirty="0" smtClean="0"/>
              <a:t> </a:t>
            </a:r>
            <a:r>
              <a:rPr lang="cs-CZ" sz="2200" dirty="0" err="1" smtClean="0"/>
              <a:t>of</a:t>
            </a:r>
            <a:r>
              <a:rPr lang="cs-CZ" sz="2200" dirty="0" smtClean="0"/>
              <a:t> </a:t>
            </a:r>
            <a:r>
              <a:rPr lang="cs-CZ" sz="2200" dirty="0" err="1" smtClean="0"/>
              <a:t>the</a:t>
            </a:r>
            <a:r>
              <a:rPr lang="cs-CZ" sz="2200" dirty="0" smtClean="0"/>
              <a:t> </a:t>
            </a:r>
            <a:r>
              <a:rPr lang="cs-CZ" sz="2200" dirty="0" err="1" smtClean="0"/>
              <a:t>spouses</a:t>
            </a:r>
            <a:r>
              <a:rPr lang="cs-CZ" sz="2200" dirty="0" smtClean="0"/>
              <a:t> as to </a:t>
            </a:r>
            <a:r>
              <a:rPr lang="cs-CZ" sz="2200" dirty="0" err="1" smtClean="0"/>
              <a:t>marriage</a:t>
            </a:r>
            <a:r>
              <a:rPr lang="cs-CZ" sz="2200" dirty="0" smtClean="0"/>
              <a:t>, </a:t>
            </a:r>
            <a:r>
              <a:rPr lang="cs-CZ" sz="2200" dirty="0" err="1" smtClean="0"/>
              <a:t>during</a:t>
            </a:r>
            <a:r>
              <a:rPr lang="cs-CZ" sz="2200" dirty="0" smtClean="0"/>
              <a:t> </a:t>
            </a:r>
            <a:r>
              <a:rPr lang="cs-CZ" sz="2200" dirty="0" err="1" smtClean="0"/>
              <a:t>marriage</a:t>
            </a:r>
            <a:r>
              <a:rPr lang="cs-CZ" sz="2200" dirty="0" smtClean="0"/>
              <a:t>, and in </a:t>
            </a:r>
            <a:r>
              <a:rPr lang="cs-CZ" sz="2200" dirty="0" err="1" smtClean="0"/>
              <a:t>the</a:t>
            </a:r>
            <a:r>
              <a:rPr lang="cs-CZ" sz="2200" dirty="0" smtClean="0"/>
              <a:t> </a:t>
            </a:r>
            <a:r>
              <a:rPr lang="cs-CZ" sz="2200" dirty="0" err="1" smtClean="0"/>
              <a:t>event</a:t>
            </a:r>
            <a:r>
              <a:rPr lang="cs-CZ" sz="2200" dirty="0" smtClean="0"/>
              <a:t> </a:t>
            </a:r>
            <a:r>
              <a:rPr lang="cs-CZ" sz="2200" dirty="0" err="1" smtClean="0"/>
              <a:t>of</a:t>
            </a:r>
            <a:r>
              <a:rPr lang="cs-CZ" sz="2200" dirty="0" smtClean="0"/>
              <a:t> </a:t>
            </a:r>
            <a:r>
              <a:rPr lang="cs-CZ" sz="2200" dirty="0" err="1" smtClean="0"/>
              <a:t>its</a:t>
            </a:r>
            <a:r>
              <a:rPr lang="cs-CZ" sz="2200" dirty="0" smtClean="0"/>
              <a:t> </a:t>
            </a:r>
            <a:r>
              <a:rPr lang="cs-CZ" sz="2200" dirty="0" err="1" smtClean="0"/>
              <a:t>dissolution</a:t>
            </a:r>
            <a:r>
              <a:rPr lang="cs-CZ" sz="2200" dirty="0" smtClean="0"/>
              <a:t>. In case </a:t>
            </a:r>
            <a:r>
              <a:rPr lang="cs-CZ" sz="2200" dirty="0" err="1" smtClean="0"/>
              <a:t>of</a:t>
            </a:r>
            <a:r>
              <a:rPr lang="cs-CZ" sz="2200" dirty="0" smtClean="0"/>
              <a:t> </a:t>
            </a:r>
            <a:r>
              <a:rPr lang="cs-CZ" sz="2200" dirty="0" err="1" smtClean="0"/>
              <a:t>dissolution</a:t>
            </a:r>
            <a:r>
              <a:rPr lang="cs-CZ" sz="2200" dirty="0" smtClean="0"/>
              <a:t>, </a:t>
            </a:r>
            <a:r>
              <a:rPr lang="cs-CZ" sz="2200" dirty="0" err="1" smtClean="0"/>
              <a:t>provision</a:t>
            </a:r>
            <a:r>
              <a:rPr lang="cs-CZ" sz="2200" dirty="0" smtClean="0"/>
              <a:t> </a:t>
            </a:r>
            <a:r>
              <a:rPr lang="cs-CZ" sz="2200" dirty="0" err="1" smtClean="0"/>
              <a:t>shall</a:t>
            </a:r>
            <a:r>
              <a:rPr lang="cs-CZ" sz="2200" dirty="0" smtClean="0"/>
              <a:t> </a:t>
            </a:r>
            <a:r>
              <a:rPr lang="cs-CZ" sz="2200" dirty="0" err="1" smtClean="0"/>
              <a:t>be</a:t>
            </a:r>
            <a:r>
              <a:rPr lang="cs-CZ" sz="2200" dirty="0" smtClean="0"/>
              <a:t> made </a:t>
            </a:r>
            <a:r>
              <a:rPr lang="cs-CZ" sz="2200" dirty="0" err="1" smtClean="0"/>
              <a:t>for</a:t>
            </a:r>
            <a:r>
              <a:rPr lang="cs-CZ" sz="2200" dirty="0" smtClean="0"/>
              <a:t> </a:t>
            </a:r>
            <a:r>
              <a:rPr lang="cs-CZ" sz="2200" dirty="0" err="1" smtClean="0"/>
              <a:t>the</a:t>
            </a:r>
            <a:r>
              <a:rPr lang="cs-CZ" sz="2200" dirty="0" smtClean="0"/>
              <a:t> </a:t>
            </a:r>
            <a:r>
              <a:rPr lang="cs-CZ" sz="2200" dirty="0" err="1" smtClean="0"/>
              <a:t>necessary</a:t>
            </a:r>
            <a:r>
              <a:rPr lang="cs-CZ" sz="2200" dirty="0" smtClean="0"/>
              <a:t> </a:t>
            </a:r>
            <a:r>
              <a:rPr lang="cs-CZ" sz="2200" dirty="0" err="1" smtClean="0"/>
              <a:t>protection</a:t>
            </a:r>
            <a:r>
              <a:rPr lang="cs-CZ" sz="2200" dirty="0" smtClean="0"/>
              <a:t> </a:t>
            </a:r>
            <a:r>
              <a:rPr lang="cs-CZ" sz="2200" dirty="0" err="1" smtClean="0"/>
              <a:t>of</a:t>
            </a:r>
            <a:r>
              <a:rPr lang="cs-CZ" sz="2200" dirty="0" smtClean="0"/>
              <a:t> </a:t>
            </a:r>
            <a:r>
              <a:rPr lang="cs-CZ" sz="2200" dirty="0" err="1" smtClean="0"/>
              <a:t>any</a:t>
            </a:r>
            <a:r>
              <a:rPr lang="cs-CZ" sz="2200" dirty="0" smtClean="0"/>
              <a:t> </a:t>
            </a:r>
            <a:r>
              <a:rPr lang="cs-CZ" sz="2200" dirty="0" err="1" smtClean="0"/>
              <a:t>children</a:t>
            </a:r>
            <a:r>
              <a:rPr lang="cs-CZ" sz="2200" dirty="0" smtClean="0"/>
              <a:t> </a:t>
            </a:r>
            <a:r>
              <a:rPr lang="cs-CZ" sz="2200" dirty="0" err="1" smtClean="0"/>
              <a:t>solely</a:t>
            </a:r>
            <a:r>
              <a:rPr lang="cs-CZ" sz="2200" dirty="0" smtClean="0"/>
              <a:t> on </a:t>
            </a:r>
            <a:r>
              <a:rPr lang="cs-CZ" sz="2200" dirty="0" err="1" smtClean="0"/>
              <a:t>the</a:t>
            </a:r>
            <a:r>
              <a:rPr lang="cs-CZ" sz="2200" dirty="0" smtClean="0"/>
              <a:t> </a:t>
            </a:r>
            <a:r>
              <a:rPr lang="cs-CZ" sz="2200" dirty="0" err="1" smtClean="0"/>
              <a:t>basis</a:t>
            </a:r>
            <a:r>
              <a:rPr lang="cs-CZ" sz="2200" dirty="0" smtClean="0"/>
              <a:t> </a:t>
            </a:r>
            <a:r>
              <a:rPr lang="cs-CZ" sz="2200" dirty="0" err="1" smtClean="0"/>
              <a:t>of</a:t>
            </a:r>
            <a:r>
              <a:rPr lang="cs-CZ" sz="2200" dirty="0" smtClean="0"/>
              <a:t> </a:t>
            </a:r>
            <a:r>
              <a:rPr lang="cs-CZ" sz="2200" dirty="0" err="1" smtClean="0"/>
              <a:t>their</a:t>
            </a:r>
            <a:r>
              <a:rPr lang="cs-CZ" sz="2200" dirty="0" smtClean="0"/>
              <a:t> </a:t>
            </a:r>
            <a:r>
              <a:rPr lang="cs-CZ" sz="2200" dirty="0" err="1" smtClean="0"/>
              <a:t>own</a:t>
            </a:r>
            <a:r>
              <a:rPr lang="cs-CZ" sz="2200" dirty="0" smtClean="0"/>
              <a:t> </a:t>
            </a:r>
            <a:r>
              <a:rPr lang="cs-CZ" sz="2200" dirty="0" err="1" smtClean="0"/>
              <a:t>best</a:t>
            </a:r>
            <a:r>
              <a:rPr lang="cs-CZ" sz="2200" dirty="0" smtClean="0"/>
              <a:t> </a:t>
            </a:r>
            <a:r>
              <a:rPr lang="cs-CZ" sz="2200" dirty="0" err="1" smtClean="0"/>
              <a:t>interests</a:t>
            </a:r>
            <a:r>
              <a:rPr lang="cs-CZ" sz="2200" dirty="0" smtClean="0"/>
              <a:t>.</a:t>
            </a:r>
          </a:p>
          <a:p>
            <a:pPr>
              <a:lnSpc>
                <a:spcPct val="80000"/>
              </a:lnSpc>
              <a:buFontTx/>
              <a:buNone/>
            </a:pPr>
            <a:r>
              <a:rPr lang="cs-CZ" sz="2200" dirty="0" smtClean="0"/>
              <a:t>5.    </a:t>
            </a:r>
            <a:r>
              <a:rPr lang="cs-CZ" sz="2200" dirty="0" err="1" smtClean="0"/>
              <a:t>The</a:t>
            </a:r>
            <a:r>
              <a:rPr lang="cs-CZ" sz="2200" dirty="0" smtClean="0"/>
              <a:t> </a:t>
            </a:r>
            <a:r>
              <a:rPr lang="cs-CZ" sz="2200" dirty="0" err="1" smtClean="0"/>
              <a:t>law</a:t>
            </a:r>
            <a:r>
              <a:rPr lang="cs-CZ" sz="2200" dirty="0" smtClean="0"/>
              <a:t> </a:t>
            </a:r>
            <a:r>
              <a:rPr lang="cs-CZ" sz="2200" dirty="0" err="1" smtClean="0"/>
              <a:t>shall</a:t>
            </a:r>
            <a:r>
              <a:rPr lang="cs-CZ" sz="2200" dirty="0" smtClean="0"/>
              <a:t> </a:t>
            </a:r>
            <a:r>
              <a:rPr lang="cs-CZ" sz="2200" dirty="0" err="1" smtClean="0"/>
              <a:t>recognize</a:t>
            </a:r>
            <a:r>
              <a:rPr lang="cs-CZ" sz="2200" dirty="0" smtClean="0"/>
              <a:t> </a:t>
            </a:r>
            <a:r>
              <a:rPr lang="cs-CZ" sz="2200" dirty="0" err="1" smtClean="0"/>
              <a:t>equal</a:t>
            </a:r>
            <a:r>
              <a:rPr lang="cs-CZ" sz="2200" dirty="0" smtClean="0"/>
              <a:t> </a:t>
            </a:r>
            <a:r>
              <a:rPr lang="cs-CZ" sz="2200" dirty="0" err="1" smtClean="0"/>
              <a:t>rights</a:t>
            </a:r>
            <a:r>
              <a:rPr lang="cs-CZ" sz="2200" dirty="0" smtClean="0"/>
              <a:t> </a:t>
            </a:r>
            <a:r>
              <a:rPr lang="cs-CZ" sz="2200" dirty="0" err="1" smtClean="0"/>
              <a:t>for</a:t>
            </a:r>
            <a:r>
              <a:rPr lang="cs-CZ" sz="2200" dirty="0" smtClean="0"/>
              <a:t> </a:t>
            </a:r>
            <a:r>
              <a:rPr lang="cs-CZ" sz="2200" dirty="0" err="1" smtClean="0"/>
              <a:t>children</a:t>
            </a:r>
            <a:r>
              <a:rPr lang="cs-CZ" sz="2200" dirty="0" smtClean="0"/>
              <a:t> </a:t>
            </a:r>
            <a:r>
              <a:rPr lang="cs-CZ" sz="2200" dirty="0" err="1" smtClean="0"/>
              <a:t>born</a:t>
            </a:r>
            <a:r>
              <a:rPr lang="cs-CZ" sz="2200" dirty="0" smtClean="0"/>
              <a:t> </a:t>
            </a:r>
            <a:r>
              <a:rPr lang="cs-CZ" sz="2200" dirty="0" err="1" smtClean="0"/>
              <a:t>out</a:t>
            </a:r>
            <a:r>
              <a:rPr lang="cs-CZ" sz="2200" dirty="0" smtClean="0"/>
              <a:t> </a:t>
            </a:r>
            <a:r>
              <a:rPr lang="cs-CZ" sz="2200" dirty="0" err="1" smtClean="0"/>
              <a:t>of</a:t>
            </a:r>
            <a:r>
              <a:rPr lang="cs-CZ" sz="2200" dirty="0" smtClean="0"/>
              <a:t> </a:t>
            </a:r>
            <a:r>
              <a:rPr lang="cs-CZ" sz="2200" dirty="0" err="1" smtClean="0"/>
              <a:t>wedlock</a:t>
            </a:r>
            <a:r>
              <a:rPr lang="cs-CZ" sz="2200" dirty="0" smtClean="0"/>
              <a:t> and </a:t>
            </a:r>
            <a:r>
              <a:rPr lang="cs-CZ" sz="2200" dirty="0" err="1" smtClean="0"/>
              <a:t>those</a:t>
            </a:r>
            <a:r>
              <a:rPr lang="cs-CZ" sz="2200" dirty="0" smtClean="0"/>
              <a:t> </a:t>
            </a:r>
            <a:r>
              <a:rPr lang="cs-CZ" sz="2200" dirty="0" err="1" smtClean="0"/>
              <a:t>born</a:t>
            </a:r>
            <a:r>
              <a:rPr lang="cs-CZ" sz="2200" dirty="0" smtClean="0"/>
              <a:t> in </a:t>
            </a:r>
            <a:r>
              <a:rPr lang="cs-CZ" sz="2200" dirty="0" err="1" smtClean="0"/>
              <a:t>wedlock</a:t>
            </a:r>
            <a:r>
              <a:rPr lang="cs-CZ" sz="2200"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cs-CZ" b="1" dirty="0">
                <a:solidFill>
                  <a:schemeClr val="accent1"/>
                </a:solidFill>
              </a:rPr>
              <a:t>Americká úmluva o LP</a:t>
            </a:r>
            <a:endParaRPr lang="cs-CZ" b="1" dirty="0" smtClean="0">
              <a:solidFill>
                <a:schemeClr val="accent1"/>
              </a:solidFill>
            </a:endParaRPr>
          </a:p>
        </p:txBody>
      </p:sp>
      <p:sp>
        <p:nvSpPr>
          <p:cNvPr id="40962" name="Rectangle 3"/>
          <p:cNvSpPr>
            <a:spLocks noGrp="1" noChangeArrowheads="1"/>
          </p:cNvSpPr>
          <p:nvPr>
            <p:ph type="body" idx="1"/>
          </p:nvPr>
        </p:nvSpPr>
        <p:spPr/>
        <p:txBody>
          <a:bodyPr/>
          <a:lstStyle/>
          <a:p>
            <a:pPr>
              <a:buFontTx/>
              <a:buNone/>
            </a:pPr>
            <a:r>
              <a:rPr lang="cs-CZ" b="1" u="sng" smtClean="0"/>
              <a:t>Article 18. Right to a Name</a:t>
            </a:r>
            <a:endParaRPr lang="cs-CZ" smtClean="0"/>
          </a:p>
          <a:p>
            <a:pPr>
              <a:buFontTx/>
              <a:buNone/>
            </a:pPr>
            <a:r>
              <a:rPr lang="cs-CZ" smtClean="0"/>
              <a:t>Every person has the right to a given name and to the surnames of his parents or that of one of them. The law shall regulate the manner in which this right shall be ensured for all, by the use of assumed names if necessary.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4213" y="404813"/>
            <a:ext cx="7772400" cy="1143000"/>
          </a:xfrm>
        </p:spPr>
        <p:txBody>
          <a:bodyPr/>
          <a:lstStyle/>
          <a:p>
            <a:r>
              <a:rPr lang="cs-CZ" b="1" dirty="0">
                <a:solidFill>
                  <a:schemeClr val="accent1"/>
                </a:solidFill>
              </a:rPr>
              <a:t>Americká úmluva o LP</a:t>
            </a:r>
            <a:endParaRPr lang="cs-CZ" b="1" dirty="0" smtClean="0">
              <a:solidFill>
                <a:schemeClr val="accent1"/>
              </a:solidFill>
            </a:endParaRPr>
          </a:p>
        </p:txBody>
      </p:sp>
      <p:sp>
        <p:nvSpPr>
          <p:cNvPr id="43010" name="Rectangle 3"/>
          <p:cNvSpPr>
            <a:spLocks noGrp="1" noChangeArrowheads="1"/>
          </p:cNvSpPr>
          <p:nvPr>
            <p:ph type="body" idx="1"/>
          </p:nvPr>
        </p:nvSpPr>
        <p:spPr>
          <a:xfrm>
            <a:off x="179388" y="1628775"/>
            <a:ext cx="8713787" cy="5040313"/>
          </a:xfrm>
        </p:spPr>
        <p:txBody>
          <a:bodyPr/>
          <a:lstStyle/>
          <a:p>
            <a:pPr>
              <a:lnSpc>
                <a:spcPct val="90000"/>
              </a:lnSpc>
              <a:buFontTx/>
              <a:buNone/>
            </a:pPr>
            <a:r>
              <a:rPr lang="cs-CZ" sz="2800" b="1" smtClean="0"/>
              <a:t>CHAPTER III - ECONOMIC, SOCIAL, AND CULTURAL RIGHTS</a:t>
            </a:r>
            <a:endParaRPr lang="cs-CZ" sz="2800" b="1" u="sng" smtClean="0"/>
          </a:p>
          <a:p>
            <a:pPr>
              <a:lnSpc>
                <a:spcPct val="90000"/>
              </a:lnSpc>
              <a:buFontTx/>
              <a:buNone/>
            </a:pPr>
            <a:r>
              <a:rPr lang="cs-CZ" sz="2800" b="1" u="sng" smtClean="0"/>
              <a:t>Article 26. Progressive Development</a:t>
            </a:r>
            <a:endParaRPr lang="cs-CZ" sz="2800" smtClean="0"/>
          </a:p>
          <a:p>
            <a:pPr>
              <a:lnSpc>
                <a:spcPct val="90000"/>
              </a:lnSpc>
              <a:buFontTx/>
              <a:buNone/>
            </a:pPr>
            <a:r>
              <a:rPr lang="cs-CZ" sz="2800" smtClean="0"/>
              <a:t>The States Parties undertake to adopt measures, both internally and through international cooperation, especially those of an economic and technical nature, with a view to achieving progressively, by legislation or other appropriate means, the full realization of the rights implicit in the economic, social, educational, scientific, and cultural standards set forth in the Charter of the Organization of American States as amended by the Protocol of Buenos Aires.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84213" y="333375"/>
            <a:ext cx="7772400" cy="1143000"/>
          </a:xfrm>
        </p:spPr>
        <p:txBody>
          <a:bodyPr/>
          <a:lstStyle/>
          <a:p>
            <a:r>
              <a:rPr lang="cs-CZ" b="1" dirty="0">
                <a:solidFill>
                  <a:schemeClr val="accent1"/>
                </a:solidFill>
              </a:rPr>
              <a:t>Americká úmluva o LP</a:t>
            </a:r>
            <a:endParaRPr lang="cs-CZ" b="1" dirty="0" smtClean="0">
              <a:solidFill>
                <a:schemeClr val="accent1"/>
              </a:solidFill>
            </a:endParaRPr>
          </a:p>
        </p:txBody>
      </p:sp>
      <p:sp>
        <p:nvSpPr>
          <p:cNvPr id="45058" name="Rectangle 3"/>
          <p:cNvSpPr>
            <a:spLocks noGrp="1" noChangeArrowheads="1"/>
          </p:cNvSpPr>
          <p:nvPr>
            <p:ph type="body" idx="1"/>
          </p:nvPr>
        </p:nvSpPr>
        <p:spPr>
          <a:xfrm>
            <a:off x="323850" y="1628775"/>
            <a:ext cx="8496300" cy="4895850"/>
          </a:xfrm>
        </p:spPr>
        <p:txBody>
          <a:bodyPr/>
          <a:lstStyle/>
          <a:p>
            <a:pPr>
              <a:lnSpc>
                <a:spcPct val="90000"/>
              </a:lnSpc>
              <a:buFontTx/>
              <a:buNone/>
            </a:pPr>
            <a:r>
              <a:rPr lang="cs-CZ" b="1" smtClean="0"/>
              <a:t>CHAPTER V - PERSONAL RESPONSIBILITIES</a:t>
            </a:r>
            <a:endParaRPr lang="cs-CZ" b="1" u="sng" smtClean="0"/>
          </a:p>
          <a:p>
            <a:pPr>
              <a:lnSpc>
                <a:spcPct val="90000"/>
              </a:lnSpc>
              <a:buFontTx/>
              <a:buNone/>
            </a:pPr>
            <a:r>
              <a:rPr lang="cs-CZ" b="1" u="sng" smtClean="0"/>
              <a:t>Article 32. Relationship between Duties and Rights</a:t>
            </a:r>
            <a:endParaRPr lang="cs-CZ" smtClean="0"/>
          </a:p>
          <a:p>
            <a:pPr>
              <a:lnSpc>
                <a:spcPct val="90000"/>
              </a:lnSpc>
              <a:buFontTx/>
              <a:buNone/>
            </a:pPr>
            <a:r>
              <a:rPr lang="cs-CZ" smtClean="0"/>
              <a:t>1.    Every person has responsibilities to his family, his community, and mankind.</a:t>
            </a:r>
          </a:p>
          <a:p>
            <a:pPr>
              <a:lnSpc>
                <a:spcPct val="90000"/>
              </a:lnSpc>
              <a:buFontTx/>
              <a:buNone/>
            </a:pPr>
            <a:r>
              <a:rPr lang="cs-CZ" smtClean="0"/>
              <a:t>2.    The rights of each person are limited by the rights of others, by the security of all, and by the just demands of the general welfare, in a democratic society.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rtlCol="0">
            <a:normAutofit fontScale="90000"/>
          </a:bodyPr>
          <a:lstStyle/>
          <a:p>
            <a:pPr fontAlgn="auto">
              <a:spcAft>
                <a:spcPts val="0"/>
              </a:spcAft>
              <a:defRPr/>
            </a:pPr>
            <a:r>
              <a:rPr lang="cs-CZ" b="1" dirty="0" smtClean="0">
                <a:solidFill>
                  <a:schemeClr val="accent1"/>
                </a:solidFill>
              </a:rPr>
              <a:t>Meziamerická komise pro LP</a:t>
            </a:r>
            <a:br>
              <a:rPr lang="cs-CZ" b="1" dirty="0" smtClean="0">
                <a:solidFill>
                  <a:schemeClr val="accent1"/>
                </a:solidFill>
              </a:rPr>
            </a:br>
            <a:r>
              <a:rPr lang="cs-CZ" b="1" dirty="0" smtClean="0">
                <a:solidFill>
                  <a:schemeClr val="accent1"/>
                </a:solidFill>
              </a:rPr>
              <a:t>(počet stížností)</a:t>
            </a:r>
            <a:endParaRPr lang="en-US" dirty="0"/>
          </a:p>
        </p:txBody>
      </p:sp>
      <p:pic>
        <p:nvPicPr>
          <p:cNvPr id="51202" name="Picture 2"/>
          <p:cNvPicPr>
            <a:picLocks noChangeAspect="1" noChangeArrowheads="1"/>
          </p:cNvPicPr>
          <p:nvPr/>
        </p:nvPicPr>
        <p:blipFill>
          <a:blip r:embed="rId2"/>
          <a:srcRect/>
          <a:stretch>
            <a:fillRect/>
          </a:stretch>
        </p:blipFill>
        <p:spPr bwMode="auto">
          <a:xfrm>
            <a:off x="233363" y="1557338"/>
            <a:ext cx="8731250" cy="51085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fontAlgn="auto">
              <a:spcAft>
                <a:spcPts val="0"/>
              </a:spcAft>
              <a:defRPr/>
            </a:pPr>
            <a:r>
              <a:rPr lang="cs-CZ" b="1" dirty="0" smtClean="0">
                <a:solidFill>
                  <a:schemeClr val="accent1"/>
                </a:solidFill>
              </a:rPr>
              <a:t>Meziamerický soud pro </a:t>
            </a:r>
            <a:r>
              <a:rPr lang="cs-CZ" b="1" dirty="0">
                <a:solidFill>
                  <a:schemeClr val="accent1"/>
                </a:solidFill>
              </a:rPr>
              <a:t>LP</a:t>
            </a:r>
            <a:br>
              <a:rPr lang="cs-CZ" b="1" dirty="0">
                <a:solidFill>
                  <a:schemeClr val="accent1"/>
                </a:solidFill>
              </a:rPr>
            </a:br>
            <a:r>
              <a:rPr lang="cs-CZ" b="1" dirty="0">
                <a:solidFill>
                  <a:schemeClr val="accent1"/>
                </a:solidFill>
              </a:rPr>
              <a:t>(počet </a:t>
            </a:r>
            <a:r>
              <a:rPr lang="cs-CZ" b="1" dirty="0" smtClean="0">
                <a:solidFill>
                  <a:schemeClr val="accent1"/>
                </a:solidFill>
              </a:rPr>
              <a:t>případů)</a:t>
            </a:r>
            <a:endParaRPr lang="cs-CZ" b="1" dirty="0">
              <a:solidFill>
                <a:schemeClr val="accent1"/>
              </a:solidFill>
            </a:endParaRPr>
          </a:p>
        </p:txBody>
      </p:sp>
      <p:pic>
        <p:nvPicPr>
          <p:cNvPr id="54274" name="Picture 2"/>
          <p:cNvPicPr>
            <a:picLocks noChangeAspect="1" noChangeArrowheads="1"/>
          </p:cNvPicPr>
          <p:nvPr/>
        </p:nvPicPr>
        <p:blipFill>
          <a:blip r:embed="rId2"/>
          <a:srcRect/>
          <a:stretch>
            <a:fillRect/>
          </a:stretch>
        </p:blipFill>
        <p:spPr bwMode="auto">
          <a:xfrm>
            <a:off x="539750" y="1700213"/>
            <a:ext cx="8262938" cy="46085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rmAutofit/>
          </a:bodyPr>
          <a:lstStyle/>
          <a:p>
            <a:pPr fontAlgn="auto">
              <a:spcAft>
                <a:spcPts val="0"/>
              </a:spcAft>
              <a:defRPr/>
            </a:pPr>
            <a:r>
              <a:rPr lang="en-US" sz="4000" b="1" dirty="0" err="1" smtClean="0">
                <a:solidFill>
                  <a:schemeClr val="accent1"/>
                </a:solidFill>
              </a:rPr>
              <a:t>Afric</a:t>
            </a:r>
            <a:r>
              <a:rPr lang="cs-CZ" sz="4000" b="1" dirty="0" err="1" smtClean="0">
                <a:solidFill>
                  <a:schemeClr val="accent1"/>
                </a:solidFill>
              </a:rPr>
              <a:t>ká</a:t>
            </a:r>
            <a:r>
              <a:rPr lang="en-US" sz="4000" b="1" dirty="0" smtClean="0">
                <a:solidFill>
                  <a:schemeClr val="accent1"/>
                </a:solidFill>
              </a:rPr>
              <a:t> </a:t>
            </a:r>
            <a:r>
              <a:rPr lang="cs-CZ" sz="4000" b="1" dirty="0" smtClean="0">
                <a:solidFill>
                  <a:schemeClr val="accent1"/>
                </a:solidFill>
              </a:rPr>
              <a:t>unie </a:t>
            </a:r>
            <a:r>
              <a:rPr lang="en-US" sz="4000" b="1" dirty="0" smtClean="0">
                <a:solidFill>
                  <a:schemeClr val="accent1"/>
                </a:solidFill>
              </a:rPr>
              <a:t>(2002)</a:t>
            </a:r>
            <a:endParaRPr lang="en-US" sz="4000" b="1" dirty="0">
              <a:solidFill>
                <a:schemeClr val="accent1"/>
              </a:solidFill>
            </a:endParaRPr>
          </a:p>
        </p:txBody>
      </p:sp>
      <p:sp>
        <p:nvSpPr>
          <p:cNvPr id="13315" name="Rectangle 3"/>
          <p:cNvSpPr>
            <a:spLocks noGrp="1" noChangeArrowheads="1"/>
          </p:cNvSpPr>
          <p:nvPr>
            <p:ph type="body" idx="1"/>
          </p:nvPr>
        </p:nvSpPr>
        <p:spPr>
          <a:xfrm>
            <a:off x="250825" y="1989138"/>
            <a:ext cx="7772400" cy="4114800"/>
          </a:xfrm>
        </p:spPr>
        <p:txBody>
          <a:bodyPr rtlCol="0">
            <a:normAutofit/>
          </a:bodyPr>
          <a:lstStyle/>
          <a:p>
            <a:pPr fontAlgn="auto">
              <a:lnSpc>
                <a:spcPct val="90000"/>
              </a:lnSpc>
              <a:spcAft>
                <a:spcPts val="0"/>
              </a:spcAft>
              <a:buFont typeface="Arial" pitchFamily="34" charset="0"/>
              <a:buChar char="•"/>
              <a:defRPr/>
            </a:pPr>
            <a:r>
              <a:rPr lang="cs-CZ" sz="2800" b="1" dirty="0" smtClean="0"/>
              <a:t>Charta africké jednoty </a:t>
            </a:r>
            <a:r>
              <a:rPr lang="en-US" sz="2800" dirty="0" smtClean="0"/>
              <a:t>1963, Addis Ababa</a:t>
            </a:r>
          </a:p>
          <a:p>
            <a:pPr fontAlgn="auto">
              <a:lnSpc>
                <a:spcPct val="90000"/>
              </a:lnSpc>
              <a:spcAft>
                <a:spcPts val="0"/>
              </a:spcAft>
              <a:buFont typeface="Arial" pitchFamily="34" charset="0"/>
              <a:buChar char="•"/>
              <a:defRPr/>
            </a:pPr>
            <a:r>
              <a:rPr lang="en-US" sz="2800" b="1" dirty="0" err="1" smtClean="0"/>
              <a:t>Afric</a:t>
            </a:r>
            <a:r>
              <a:rPr lang="cs-CZ" sz="2800" b="1" dirty="0" err="1" smtClean="0"/>
              <a:t>ká</a:t>
            </a:r>
            <a:r>
              <a:rPr lang="en-US" sz="2800" b="1" dirty="0" smtClean="0"/>
              <a:t> </a:t>
            </a:r>
            <a:r>
              <a:rPr lang="cs-CZ" sz="2800" b="1" dirty="0" smtClean="0"/>
              <a:t>charta o právech člověka a národů</a:t>
            </a:r>
            <a:endParaRPr lang="en-US" sz="2800" b="1" dirty="0" smtClean="0"/>
          </a:p>
          <a:p>
            <a:pPr marL="0" indent="0" fontAlgn="auto">
              <a:lnSpc>
                <a:spcPct val="90000"/>
              </a:lnSpc>
              <a:spcAft>
                <a:spcPts val="0"/>
              </a:spcAft>
              <a:buFont typeface="Arial" pitchFamily="34" charset="0"/>
              <a:buNone/>
              <a:defRPr/>
            </a:pPr>
            <a:r>
              <a:rPr lang="en-US" sz="2800" dirty="0" smtClean="0"/>
              <a:t>	Banjul</a:t>
            </a:r>
            <a:r>
              <a:rPr lang="cs-CZ" sz="2800" dirty="0" err="1" smtClean="0"/>
              <a:t>ská</a:t>
            </a:r>
            <a:r>
              <a:rPr lang="en-US" sz="2800" dirty="0" smtClean="0"/>
              <a:t> </a:t>
            </a:r>
            <a:r>
              <a:rPr lang="cs-CZ" sz="2800" dirty="0"/>
              <a:t>c</a:t>
            </a:r>
            <a:r>
              <a:rPr lang="en-US" sz="2800" dirty="0" smtClean="0"/>
              <a:t>hart</a:t>
            </a:r>
            <a:r>
              <a:rPr lang="cs-CZ" sz="2800" dirty="0" smtClean="0"/>
              <a:t>a</a:t>
            </a:r>
            <a:r>
              <a:rPr lang="en-US" sz="2800" b="1" dirty="0" smtClean="0"/>
              <a:t> </a:t>
            </a:r>
            <a:r>
              <a:rPr lang="en-US" sz="2800" dirty="0" smtClean="0"/>
              <a:t>(1981, 1986) </a:t>
            </a:r>
          </a:p>
          <a:p>
            <a:pPr fontAlgn="auto">
              <a:lnSpc>
                <a:spcPct val="90000"/>
              </a:lnSpc>
              <a:spcAft>
                <a:spcPts val="0"/>
              </a:spcAft>
              <a:buFont typeface="Arial" pitchFamily="34" charset="0"/>
              <a:buChar char="•"/>
              <a:defRPr/>
            </a:pPr>
            <a:r>
              <a:rPr lang="cs-CZ" sz="2800" b="1" dirty="0" smtClean="0"/>
              <a:t>Zakládací akt </a:t>
            </a:r>
            <a:r>
              <a:rPr lang="en-US" sz="2800" b="1" dirty="0" smtClean="0"/>
              <a:t>AU</a:t>
            </a:r>
            <a:r>
              <a:rPr lang="en-US" sz="2800" dirty="0" smtClean="0"/>
              <a:t> (</a:t>
            </a:r>
            <a:r>
              <a:rPr lang="en-US" sz="2800" dirty="0" err="1" smtClean="0"/>
              <a:t>Lomé</a:t>
            </a:r>
            <a:r>
              <a:rPr lang="en-US" sz="2800" dirty="0" smtClean="0"/>
              <a:t>, 2000)</a:t>
            </a:r>
          </a:p>
          <a:p>
            <a:pPr fontAlgn="auto">
              <a:lnSpc>
                <a:spcPct val="90000"/>
              </a:lnSpc>
              <a:spcAft>
                <a:spcPts val="0"/>
              </a:spcAft>
              <a:buFont typeface="Arial" pitchFamily="34" charset="0"/>
              <a:buChar char="•"/>
              <a:defRPr/>
            </a:pPr>
            <a:endParaRPr lang="en-US" sz="2800" dirty="0" smtClean="0"/>
          </a:p>
          <a:p>
            <a:pPr lvl="1" fontAlgn="auto">
              <a:lnSpc>
                <a:spcPct val="90000"/>
              </a:lnSpc>
              <a:spcAft>
                <a:spcPts val="0"/>
              </a:spcAft>
              <a:buFont typeface="Arial" pitchFamily="34" charset="0"/>
              <a:buChar char="–"/>
              <a:defRPr/>
            </a:pPr>
            <a:r>
              <a:rPr lang="en-US" sz="2400" b="1" dirty="0" err="1" smtClean="0"/>
              <a:t>Afric</a:t>
            </a:r>
            <a:r>
              <a:rPr lang="cs-CZ" sz="2400" b="1" dirty="0" err="1" smtClean="0"/>
              <a:t>ká</a:t>
            </a:r>
            <a:r>
              <a:rPr lang="en-US" sz="2400" b="1" dirty="0" smtClean="0"/>
              <a:t> </a:t>
            </a:r>
            <a:r>
              <a:rPr lang="cs-CZ" sz="2400" b="1" dirty="0" smtClean="0"/>
              <a:t>komise pro práva člověka a národů </a:t>
            </a:r>
            <a:r>
              <a:rPr lang="en-US" sz="2400" dirty="0" smtClean="0"/>
              <a:t>(1987)</a:t>
            </a:r>
          </a:p>
          <a:p>
            <a:pPr lvl="1" fontAlgn="auto">
              <a:lnSpc>
                <a:spcPct val="90000"/>
              </a:lnSpc>
              <a:spcAft>
                <a:spcPts val="0"/>
              </a:spcAft>
              <a:buFont typeface="Arial" pitchFamily="34" charset="0"/>
              <a:buChar char="–"/>
              <a:defRPr/>
            </a:pPr>
            <a:r>
              <a:rPr lang="en-US" sz="2400" b="1" dirty="0" err="1"/>
              <a:t>Afric</a:t>
            </a:r>
            <a:r>
              <a:rPr lang="cs-CZ" sz="2400" b="1" dirty="0" err="1" smtClean="0"/>
              <a:t>ký</a:t>
            </a:r>
            <a:r>
              <a:rPr lang="en-US" sz="2400" b="1" dirty="0" smtClean="0"/>
              <a:t> </a:t>
            </a:r>
            <a:r>
              <a:rPr lang="cs-CZ" sz="2400" b="1" dirty="0" smtClean="0"/>
              <a:t>soud pro </a:t>
            </a:r>
            <a:r>
              <a:rPr lang="cs-CZ" sz="2400" b="1" dirty="0"/>
              <a:t>práva člověka a národů</a:t>
            </a:r>
            <a:r>
              <a:rPr lang="en-US" sz="2400" dirty="0" smtClean="0"/>
              <a:t>(2004, 2006, 2009)</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b="1" dirty="0" err="1" smtClean="0">
                <a:solidFill>
                  <a:schemeClr val="accent1"/>
                </a:solidFill>
              </a:rPr>
              <a:t>Afric</a:t>
            </a:r>
            <a:r>
              <a:rPr lang="cs-CZ" b="1" dirty="0" err="1" smtClean="0">
                <a:solidFill>
                  <a:schemeClr val="accent1"/>
                </a:solidFill>
              </a:rPr>
              <a:t>ká</a:t>
            </a:r>
            <a:r>
              <a:rPr lang="cs-CZ" b="1" dirty="0" smtClean="0">
                <a:solidFill>
                  <a:schemeClr val="accent1"/>
                </a:solidFill>
              </a:rPr>
              <a:t> charta</a:t>
            </a:r>
            <a:endParaRPr lang="en-US" b="1" dirty="0" smtClean="0">
              <a:solidFill>
                <a:schemeClr val="accent1"/>
              </a:solidFill>
            </a:endParaRPr>
          </a:p>
        </p:txBody>
      </p:sp>
      <p:sp>
        <p:nvSpPr>
          <p:cNvPr id="59394" name="Rectangle 3"/>
          <p:cNvSpPr>
            <a:spLocks noGrp="1" noChangeArrowheads="1"/>
          </p:cNvSpPr>
          <p:nvPr>
            <p:ph type="body" idx="1"/>
          </p:nvPr>
        </p:nvSpPr>
        <p:spPr>
          <a:xfrm>
            <a:off x="250825" y="1700213"/>
            <a:ext cx="8569325" cy="4897437"/>
          </a:xfrm>
        </p:spPr>
        <p:txBody>
          <a:bodyPr/>
          <a:lstStyle/>
          <a:p>
            <a:pPr>
              <a:buFontTx/>
              <a:buNone/>
            </a:pPr>
            <a:r>
              <a:rPr lang="en-US" sz="3400" b="1" i="1" dirty="0" smtClean="0"/>
              <a:t>Convinced</a:t>
            </a:r>
            <a:r>
              <a:rPr lang="en-US" sz="3400" dirty="0" smtClean="0"/>
              <a:t> that it is henceforth essential to pay particular attention to the right to development and that </a:t>
            </a:r>
            <a:r>
              <a:rPr lang="en-US" sz="3400" u="sng" dirty="0" smtClean="0"/>
              <a:t>civil and political rights cannot be dissociated from economic, social and cultural rights </a:t>
            </a:r>
            <a:r>
              <a:rPr lang="en-US" sz="3400" dirty="0" smtClean="0"/>
              <a:t>in their conception as well as </a:t>
            </a:r>
            <a:r>
              <a:rPr lang="en-US" sz="3400" u="sng" dirty="0" smtClean="0"/>
              <a:t>universality</a:t>
            </a:r>
            <a:r>
              <a:rPr lang="en-US" sz="3400" dirty="0" smtClean="0"/>
              <a:t> and that the satisfaction of economic, social and cultural rights is a guarantee for the enjoyment of civil and political rights;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b="1" dirty="0" err="1">
                <a:solidFill>
                  <a:schemeClr val="accent1"/>
                </a:solidFill>
              </a:rPr>
              <a:t>Afric</a:t>
            </a:r>
            <a:r>
              <a:rPr lang="cs-CZ" b="1" dirty="0" err="1">
                <a:solidFill>
                  <a:schemeClr val="accent1"/>
                </a:solidFill>
              </a:rPr>
              <a:t>ká</a:t>
            </a:r>
            <a:r>
              <a:rPr lang="cs-CZ" b="1" dirty="0">
                <a:solidFill>
                  <a:schemeClr val="accent1"/>
                </a:solidFill>
              </a:rPr>
              <a:t> charta</a:t>
            </a:r>
            <a:endParaRPr lang="cs-CZ" b="1" dirty="0" smtClean="0">
              <a:solidFill>
                <a:schemeClr val="accent1"/>
              </a:solidFill>
            </a:endParaRPr>
          </a:p>
        </p:txBody>
      </p:sp>
      <p:sp>
        <p:nvSpPr>
          <p:cNvPr id="61442" name="Rectangle 3"/>
          <p:cNvSpPr>
            <a:spLocks noGrp="1" noChangeArrowheads="1"/>
          </p:cNvSpPr>
          <p:nvPr>
            <p:ph type="body" idx="1"/>
          </p:nvPr>
        </p:nvSpPr>
        <p:spPr/>
        <p:txBody>
          <a:bodyPr/>
          <a:lstStyle/>
          <a:p>
            <a:pPr marL="0" indent="0">
              <a:lnSpc>
                <a:spcPct val="90000"/>
              </a:lnSpc>
              <a:buNone/>
            </a:pPr>
            <a:r>
              <a:rPr lang="en-US" b="1" i="1" dirty="0" smtClean="0"/>
              <a:t>Conscious</a:t>
            </a:r>
            <a:r>
              <a:rPr lang="en-US" dirty="0" smtClean="0"/>
              <a:t> of their duty to achieve the total liberation of Africa, the peoples of which are still struggling for their dignity and genuine independence, and </a:t>
            </a:r>
            <a:r>
              <a:rPr lang="en-US" u="sng" dirty="0" smtClean="0"/>
              <a:t>undertaking to eliminate colonialism, neo-colonialism, apartheid, </a:t>
            </a:r>
            <a:r>
              <a:rPr lang="en-US" u="sng" dirty="0" err="1" smtClean="0"/>
              <a:t>zionism</a:t>
            </a:r>
            <a:r>
              <a:rPr lang="en-US" u="sng" dirty="0" smtClean="0"/>
              <a:t> </a:t>
            </a:r>
            <a:r>
              <a:rPr lang="en-US" dirty="0" smtClean="0"/>
              <a:t>and to dismantle aggressive foreign military bases and all forms of discrimination, language, religion or political opinions;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accent1"/>
                </a:solidFill>
              </a:rPr>
              <a:t>LP kontroverze</a:t>
            </a:r>
            <a:endParaRPr lang="en-GB" b="1" dirty="0">
              <a:solidFill>
                <a:schemeClr val="accent1"/>
              </a:solidFill>
            </a:endParaRPr>
          </a:p>
        </p:txBody>
      </p:sp>
      <p:sp>
        <p:nvSpPr>
          <p:cNvPr id="3" name="Zástupný symbol pro obsah 2"/>
          <p:cNvSpPr>
            <a:spLocks noGrp="1"/>
          </p:cNvSpPr>
          <p:nvPr>
            <p:ph idx="1"/>
          </p:nvPr>
        </p:nvSpPr>
        <p:spPr/>
        <p:txBody>
          <a:bodyPr/>
          <a:lstStyle/>
          <a:p>
            <a:r>
              <a:rPr lang="cs-CZ" dirty="0" smtClean="0"/>
              <a:t>Proč máme práva?</a:t>
            </a:r>
            <a:endParaRPr lang="en-GB" dirty="0" smtClean="0"/>
          </a:p>
          <a:p>
            <a:r>
              <a:rPr lang="cs-CZ" dirty="0" smtClean="0"/>
              <a:t>Generace práv</a:t>
            </a:r>
            <a:endParaRPr lang="en-GB" dirty="0" smtClean="0"/>
          </a:p>
          <a:p>
            <a:r>
              <a:rPr lang="en-GB" dirty="0" smtClean="0"/>
              <a:t>Relativism</a:t>
            </a:r>
            <a:r>
              <a:rPr lang="cs-CZ" dirty="0" err="1" smtClean="0"/>
              <a:t>us</a:t>
            </a:r>
            <a:r>
              <a:rPr lang="en-GB" smtClean="0"/>
              <a:t> a </a:t>
            </a:r>
            <a:r>
              <a:rPr lang="en-GB" dirty="0" smtClean="0"/>
              <a:t>universalism</a:t>
            </a:r>
            <a:r>
              <a:rPr lang="cs-CZ" dirty="0" err="1" smtClean="0"/>
              <a:t>us</a:t>
            </a:r>
            <a:endParaRPr lang="en-GB" dirty="0" smtClean="0"/>
          </a:p>
          <a:p>
            <a:r>
              <a:rPr lang="cs-CZ" dirty="0" smtClean="0"/>
              <a:t>Kolektivní práva</a:t>
            </a:r>
            <a:endParaRPr lang="en-GB" dirty="0"/>
          </a:p>
        </p:txBody>
      </p:sp>
    </p:spTree>
    <p:extLst>
      <p:ext uri="{BB962C8B-B14F-4D97-AF65-F5344CB8AC3E}">
        <p14:creationId xmlns:p14="http://schemas.microsoft.com/office/powerpoint/2010/main" val="2871874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b="1" dirty="0" err="1">
                <a:solidFill>
                  <a:schemeClr val="accent1"/>
                </a:solidFill>
              </a:rPr>
              <a:t>Afric</a:t>
            </a:r>
            <a:r>
              <a:rPr lang="cs-CZ" b="1" dirty="0" err="1">
                <a:solidFill>
                  <a:schemeClr val="accent1"/>
                </a:solidFill>
              </a:rPr>
              <a:t>ká</a:t>
            </a:r>
            <a:r>
              <a:rPr lang="cs-CZ" b="1" dirty="0">
                <a:solidFill>
                  <a:schemeClr val="accent1"/>
                </a:solidFill>
              </a:rPr>
              <a:t> charta</a:t>
            </a:r>
            <a:endParaRPr lang="cs-CZ" b="1" dirty="0" smtClean="0">
              <a:solidFill>
                <a:schemeClr val="accent1"/>
              </a:solidFill>
            </a:endParaRPr>
          </a:p>
        </p:txBody>
      </p:sp>
      <p:sp>
        <p:nvSpPr>
          <p:cNvPr id="65538" name="Rectangle 3"/>
          <p:cNvSpPr>
            <a:spLocks noGrp="1" noChangeArrowheads="1"/>
          </p:cNvSpPr>
          <p:nvPr>
            <p:ph type="body" idx="1"/>
          </p:nvPr>
        </p:nvSpPr>
        <p:spPr>
          <a:xfrm>
            <a:off x="685800" y="1981200"/>
            <a:ext cx="7772400" cy="4616450"/>
          </a:xfrm>
        </p:spPr>
        <p:txBody>
          <a:bodyPr/>
          <a:lstStyle/>
          <a:p>
            <a:pPr>
              <a:lnSpc>
                <a:spcPct val="80000"/>
              </a:lnSpc>
              <a:buFontTx/>
              <a:buNone/>
            </a:pPr>
            <a:r>
              <a:rPr lang="cs-CZ" sz="2800" b="1" dirty="0" smtClean="0"/>
              <a:t>ARTICLE 18 </a:t>
            </a:r>
            <a:endParaRPr lang="cs-CZ" sz="2800" dirty="0" smtClean="0"/>
          </a:p>
          <a:p>
            <a:pPr>
              <a:lnSpc>
                <a:spcPct val="80000"/>
              </a:lnSpc>
              <a:buFontTx/>
              <a:buNone/>
            </a:pPr>
            <a:r>
              <a:rPr lang="cs-CZ" sz="2800" dirty="0" smtClean="0"/>
              <a:t>1. </a:t>
            </a:r>
            <a:r>
              <a:rPr lang="cs-CZ" sz="2800" dirty="0" err="1" smtClean="0"/>
              <a:t>The</a:t>
            </a:r>
            <a:r>
              <a:rPr lang="cs-CZ" sz="2800" dirty="0" smtClean="0"/>
              <a:t> </a:t>
            </a:r>
            <a:r>
              <a:rPr lang="cs-CZ" sz="2800" dirty="0" err="1" smtClean="0">
                <a:solidFill>
                  <a:schemeClr val="accent1"/>
                </a:solidFill>
              </a:rPr>
              <a:t>family</a:t>
            </a:r>
            <a:r>
              <a:rPr lang="cs-CZ" sz="2800" dirty="0" smtClean="0">
                <a:solidFill>
                  <a:schemeClr val="accent1"/>
                </a:solidFill>
              </a:rPr>
              <a:t> </a:t>
            </a:r>
            <a:r>
              <a:rPr lang="cs-CZ" sz="2800" dirty="0" err="1" smtClean="0"/>
              <a:t>shall</a:t>
            </a:r>
            <a:r>
              <a:rPr lang="cs-CZ" sz="2800" dirty="0" smtClean="0"/>
              <a:t> </a:t>
            </a:r>
            <a:r>
              <a:rPr lang="cs-CZ" sz="2800" dirty="0" err="1" smtClean="0"/>
              <a:t>be</a:t>
            </a:r>
            <a:r>
              <a:rPr lang="cs-CZ" sz="2800" dirty="0" smtClean="0"/>
              <a:t> </a:t>
            </a:r>
            <a:r>
              <a:rPr lang="cs-CZ" sz="2800" dirty="0" err="1" smtClean="0"/>
              <a:t>the</a:t>
            </a:r>
            <a:r>
              <a:rPr lang="cs-CZ" sz="2800" dirty="0" smtClean="0"/>
              <a:t> natural unit and </a:t>
            </a:r>
            <a:r>
              <a:rPr lang="cs-CZ" sz="2800" dirty="0" err="1" smtClean="0"/>
              <a:t>basis</a:t>
            </a:r>
            <a:r>
              <a:rPr lang="cs-CZ" sz="2800" dirty="0" smtClean="0"/>
              <a:t> </a:t>
            </a:r>
            <a:r>
              <a:rPr lang="cs-CZ" sz="2800" dirty="0" err="1" smtClean="0"/>
              <a:t>of</a:t>
            </a:r>
            <a:r>
              <a:rPr lang="cs-CZ" sz="2800" dirty="0" smtClean="0"/>
              <a:t> society. </a:t>
            </a:r>
            <a:r>
              <a:rPr lang="cs-CZ" sz="2800" dirty="0" err="1" smtClean="0"/>
              <a:t>It</a:t>
            </a:r>
            <a:r>
              <a:rPr lang="cs-CZ" sz="2800" dirty="0" smtClean="0"/>
              <a:t> </a:t>
            </a:r>
            <a:r>
              <a:rPr lang="cs-CZ" sz="2800" dirty="0" err="1" smtClean="0"/>
              <a:t>shall</a:t>
            </a:r>
            <a:r>
              <a:rPr lang="cs-CZ" sz="2800" dirty="0" smtClean="0"/>
              <a:t> </a:t>
            </a:r>
            <a:r>
              <a:rPr lang="cs-CZ" sz="2800" dirty="0" err="1" smtClean="0"/>
              <a:t>be</a:t>
            </a:r>
            <a:r>
              <a:rPr lang="cs-CZ" sz="2800" dirty="0" smtClean="0"/>
              <a:t> </a:t>
            </a:r>
            <a:r>
              <a:rPr lang="cs-CZ" sz="2800" dirty="0" err="1" smtClean="0"/>
              <a:t>protected</a:t>
            </a:r>
            <a:r>
              <a:rPr lang="cs-CZ" sz="2800" dirty="0" smtClean="0"/>
              <a:t> by </a:t>
            </a:r>
            <a:r>
              <a:rPr lang="cs-CZ" sz="2800" dirty="0" err="1" smtClean="0"/>
              <a:t>the</a:t>
            </a:r>
            <a:r>
              <a:rPr lang="cs-CZ" sz="2800" dirty="0" smtClean="0"/>
              <a:t> </a:t>
            </a:r>
            <a:r>
              <a:rPr lang="cs-CZ" sz="2800" dirty="0" err="1" smtClean="0"/>
              <a:t>State</a:t>
            </a:r>
            <a:r>
              <a:rPr lang="cs-CZ" sz="2800" dirty="0" smtClean="0"/>
              <a:t> </a:t>
            </a:r>
            <a:r>
              <a:rPr lang="cs-CZ" sz="2800" dirty="0" err="1" smtClean="0"/>
              <a:t>which</a:t>
            </a:r>
            <a:r>
              <a:rPr lang="cs-CZ" sz="2800" dirty="0" smtClean="0"/>
              <a:t> </a:t>
            </a:r>
            <a:r>
              <a:rPr lang="cs-CZ" sz="2800" dirty="0" err="1" smtClean="0"/>
              <a:t>shall</a:t>
            </a:r>
            <a:r>
              <a:rPr lang="cs-CZ" sz="2800" dirty="0" smtClean="0"/>
              <a:t> </a:t>
            </a:r>
            <a:r>
              <a:rPr lang="cs-CZ" sz="2800" dirty="0" err="1" smtClean="0"/>
              <a:t>take</a:t>
            </a:r>
            <a:r>
              <a:rPr lang="cs-CZ" sz="2800" dirty="0" smtClean="0"/>
              <a:t> care </a:t>
            </a:r>
            <a:r>
              <a:rPr lang="cs-CZ" sz="2800" dirty="0" err="1" smtClean="0"/>
              <a:t>of</a:t>
            </a:r>
            <a:r>
              <a:rPr lang="cs-CZ" sz="2800" dirty="0" smtClean="0"/>
              <a:t> </a:t>
            </a:r>
            <a:r>
              <a:rPr lang="cs-CZ" sz="2800" dirty="0" err="1" smtClean="0"/>
              <a:t>its</a:t>
            </a:r>
            <a:r>
              <a:rPr lang="cs-CZ" sz="2800" dirty="0" smtClean="0"/>
              <a:t> </a:t>
            </a:r>
            <a:r>
              <a:rPr lang="cs-CZ" sz="2800" dirty="0" err="1" smtClean="0"/>
              <a:t>physical</a:t>
            </a:r>
            <a:r>
              <a:rPr lang="cs-CZ" sz="2800" dirty="0" smtClean="0"/>
              <a:t> </a:t>
            </a:r>
            <a:r>
              <a:rPr lang="cs-CZ" sz="2800" dirty="0" err="1" smtClean="0"/>
              <a:t>health</a:t>
            </a:r>
            <a:r>
              <a:rPr lang="cs-CZ" sz="2800" dirty="0" smtClean="0"/>
              <a:t> and </a:t>
            </a:r>
            <a:r>
              <a:rPr lang="cs-CZ" sz="2800" dirty="0" err="1" smtClean="0"/>
              <a:t>moral</a:t>
            </a:r>
            <a:r>
              <a:rPr lang="cs-CZ" sz="2800" dirty="0" smtClean="0"/>
              <a:t>.</a:t>
            </a:r>
          </a:p>
          <a:p>
            <a:pPr>
              <a:lnSpc>
                <a:spcPct val="80000"/>
              </a:lnSpc>
              <a:buFontTx/>
              <a:buNone/>
            </a:pPr>
            <a:r>
              <a:rPr lang="cs-CZ" sz="2800" dirty="0" smtClean="0"/>
              <a:t>2. </a:t>
            </a:r>
            <a:r>
              <a:rPr lang="cs-CZ" sz="2800" dirty="0" err="1" smtClean="0"/>
              <a:t>The</a:t>
            </a:r>
            <a:r>
              <a:rPr lang="cs-CZ" sz="2800" dirty="0" smtClean="0"/>
              <a:t> </a:t>
            </a:r>
            <a:r>
              <a:rPr lang="cs-CZ" sz="2800" dirty="0" err="1" smtClean="0"/>
              <a:t>State</a:t>
            </a:r>
            <a:r>
              <a:rPr lang="cs-CZ" sz="2800" dirty="0" smtClean="0"/>
              <a:t> </a:t>
            </a:r>
            <a:r>
              <a:rPr lang="cs-CZ" sz="2800" dirty="0" err="1" smtClean="0"/>
              <a:t>shall</a:t>
            </a:r>
            <a:r>
              <a:rPr lang="cs-CZ" sz="2800" dirty="0" smtClean="0"/>
              <a:t> </a:t>
            </a:r>
            <a:r>
              <a:rPr lang="cs-CZ" sz="2800" dirty="0" err="1" smtClean="0"/>
              <a:t>have</a:t>
            </a:r>
            <a:r>
              <a:rPr lang="cs-CZ" sz="2800" dirty="0" smtClean="0"/>
              <a:t> </a:t>
            </a:r>
            <a:r>
              <a:rPr lang="cs-CZ" sz="2800" dirty="0" err="1" smtClean="0"/>
              <a:t>the</a:t>
            </a:r>
            <a:r>
              <a:rPr lang="cs-CZ" sz="2800" dirty="0" smtClean="0"/>
              <a:t> duty to </a:t>
            </a:r>
            <a:r>
              <a:rPr lang="cs-CZ" sz="2800" dirty="0" err="1" smtClean="0"/>
              <a:t>assist</a:t>
            </a:r>
            <a:r>
              <a:rPr lang="cs-CZ" sz="2800" dirty="0" smtClean="0"/>
              <a:t> </a:t>
            </a:r>
            <a:r>
              <a:rPr lang="cs-CZ" sz="2800" dirty="0" err="1" smtClean="0"/>
              <a:t>the</a:t>
            </a:r>
            <a:r>
              <a:rPr lang="cs-CZ" sz="2800" dirty="0" smtClean="0"/>
              <a:t> </a:t>
            </a:r>
            <a:r>
              <a:rPr lang="cs-CZ" sz="2800" dirty="0" err="1" smtClean="0"/>
              <a:t>family</a:t>
            </a:r>
            <a:r>
              <a:rPr lang="cs-CZ" sz="2800" dirty="0" smtClean="0"/>
              <a:t> </a:t>
            </a:r>
            <a:r>
              <a:rPr lang="cs-CZ" sz="2800" dirty="0" err="1" smtClean="0"/>
              <a:t>which</a:t>
            </a:r>
            <a:r>
              <a:rPr lang="cs-CZ" sz="2800" dirty="0" smtClean="0"/>
              <a:t> </a:t>
            </a:r>
            <a:r>
              <a:rPr lang="cs-CZ" sz="2800" dirty="0" err="1" smtClean="0"/>
              <a:t>is</a:t>
            </a:r>
            <a:r>
              <a:rPr lang="cs-CZ" sz="2800" dirty="0" smtClean="0"/>
              <a:t> </a:t>
            </a:r>
            <a:r>
              <a:rPr lang="cs-CZ" sz="2800" dirty="0" err="1" smtClean="0"/>
              <a:t>the</a:t>
            </a:r>
            <a:r>
              <a:rPr lang="cs-CZ" sz="2800" dirty="0" smtClean="0"/>
              <a:t> </a:t>
            </a:r>
            <a:r>
              <a:rPr lang="cs-CZ" sz="2800" dirty="0" err="1" smtClean="0"/>
              <a:t>custodian</a:t>
            </a:r>
            <a:r>
              <a:rPr lang="cs-CZ" sz="2800" dirty="0" smtClean="0"/>
              <a:t> </a:t>
            </a:r>
            <a:r>
              <a:rPr lang="cs-CZ" sz="2800" dirty="0" err="1" smtClean="0"/>
              <a:t>of</a:t>
            </a:r>
            <a:r>
              <a:rPr lang="cs-CZ" sz="2800" dirty="0" smtClean="0"/>
              <a:t> </a:t>
            </a:r>
            <a:r>
              <a:rPr lang="cs-CZ" sz="2800" dirty="0" err="1" smtClean="0"/>
              <a:t>morals</a:t>
            </a:r>
            <a:r>
              <a:rPr lang="cs-CZ" sz="2800" dirty="0" smtClean="0"/>
              <a:t> and </a:t>
            </a:r>
            <a:r>
              <a:rPr lang="cs-CZ" sz="2800" dirty="0" err="1" smtClean="0"/>
              <a:t>traditional</a:t>
            </a:r>
            <a:r>
              <a:rPr lang="cs-CZ" sz="2800" dirty="0" smtClean="0"/>
              <a:t> </a:t>
            </a:r>
            <a:r>
              <a:rPr lang="cs-CZ" sz="2800" dirty="0" err="1" smtClean="0"/>
              <a:t>values</a:t>
            </a:r>
            <a:r>
              <a:rPr lang="cs-CZ" sz="2800" dirty="0" smtClean="0"/>
              <a:t> </a:t>
            </a:r>
            <a:r>
              <a:rPr lang="cs-CZ" sz="2800" dirty="0" err="1" smtClean="0"/>
              <a:t>recognized</a:t>
            </a:r>
            <a:r>
              <a:rPr lang="cs-CZ" sz="2800" dirty="0" smtClean="0"/>
              <a:t> by </a:t>
            </a:r>
            <a:r>
              <a:rPr lang="cs-CZ" sz="2800" dirty="0" err="1" smtClean="0"/>
              <a:t>the</a:t>
            </a:r>
            <a:r>
              <a:rPr lang="cs-CZ" sz="2800" dirty="0" smtClean="0"/>
              <a:t> </a:t>
            </a:r>
            <a:r>
              <a:rPr lang="cs-CZ" sz="2800" dirty="0" err="1" smtClean="0"/>
              <a:t>community</a:t>
            </a:r>
            <a:r>
              <a:rPr lang="cs-CZ" sz="2800" dirty="0" smtClean="0"/>
              <a:t>.</a:t>
            </a:r>
          </a:p>
          <a:p>
            <a:pPr>
              <a:lnSpc>
                <a:spcPct val="80000"/>
              </a:lnSpc>
              <a:buFontTx/>
              <a:buNone/>
            </a:pPr>
            <a:r>
              <a:rPr lang="cs-CZ" sz="2800" dirty="0" smtClean="0"/>
              <a:t>3. </a:t>
            </a:r>
            <a:r>
              <a:rPr lang="cs-CZ" sz="2800" dirty="0" err="1" smtClean="0"/>
              <a:t>The</a:t>
            </a:r>
            <a:r>
              <a:rPr lang="cs-CZ" sz="2800" dirty="0" smtClean="0"/>
              <a:t> </a:t>
            </a:r>
            <a:r>
              <a:rPr lang="cs-CZ" sz="2800" dirty="0" err="1" smtClean="0"/>
              <a:t>State</a:t>
            </a:r>
            <a:r>
              <a:rPr lang="cs-CZ" sz="2800" dirty="0" smtClean="0"/>
              <a:t> </a:t>
            </a:r>
            <a:r>
              <a:rPr lang="cs-CZ" sz="2800" dirty="0" err="1" smtClean="0"/>
              <a:t>shall</a:t>
            </a:r>
            <a:r>
              <a:rPr lang="cs-CZ" sz="2800" dirty="0" smtClean="0"/>
              <a:t> </a:t>
            </a:r>
            <a:r>
              <a:rPr lang="cs-CZ" sz="2800" dirty="0" err="1" smtClean="0"/>
              <a:t>ensure</a:t>
            </a:r>
            <a:r>
              <a:rPr lang="cs-CZ" sz="2800" dirty="0" smtClean="0"/>
              <a:t> </a:t>
            </a:r>
            <a:r>
              <a:rPr lang="cs-CZ" sz="2800" dirty="0" err="1" smtClean="0"/>
              <a:t>the</a:t>
            </a:r>
            <a:r>
              <a:rPr lang="cs-CZ" sz="2800" dirty="0" smtClean="0"/>
              <a:t> </a:t>
            </a:r>
            <a:r>
              <a:rPr lang="cs-CZ" sz="2800" dirty="0" err="1" smtClean="0"/>
              <a:t>elimination</a:t>
            </a:r>
            <a:r>
              <a:rPr lang="cs-CZ" sz="2800" dirty="0" smtClean="0"/>
              <a:t> </a:t>
            </a:r>
            <a:r>
              <a:rPr lang="cs-CZ" sz="2800" dirty="0" err="1" smtClean="0"/>
              <a:t>of</a:t>
            </a:r>
            <a:r>
              <a:rPr lang="cs-CZ" sz="2800" dirty="0" smtClean="0"/>
              <a:t> </a:t>
            </a:r>
            <a:r>
              <a:rPr lang="cs-CZ" sz="2800" dirty="0" err="1" smtClean="0"/>
              <a:t>every</a:t>
            </a:r>
            <a:r>
              <a:rPr lang="cs-CZ" sz="2800" dirty="0" smtClean="0"/>
              <a:t> </a:t>
            </a:r>
            <a:r>
              <a:rPr lang="cs-CZ" sz="2800" dirty="0" err="1" smtClean="0"/>
              <a:t>discrimination</a:t>
            </a:r>
            <a:r>
              <a:rPr lang="cs-CZ" sz="2800" dirty="0" smtClean="0"/>
              <a:t> </a:t>
            </a:r>
            <a:r>
              <a:rPr lang="cs-CZ" sz="2800" dirty="0" err="1" smtClean="0"/>
              <a:t>against</a:t>
            </a:r>
            <a:r>
              <a:rPr lang="cs-CZ" sz="2800" dirty="0" smtClean="0"/>
              <a:t> </a:t>
            </a:r>
            <a:r>
              <a:rPr lang="cs-CZ" sz="2800" dirty="0" err="1" smtClean="0"/>
              <a:t>women</a:t>
            </a:r>
            <a:r>
              <a:rPr lang="cs-CZ" sz="2800" dirty="0" smtClean="0"/>
              <a:t> (…) </a:t>
            </a:r>
          </a:p>
          <a:p>
            <a:pPr>
              <a:lnSpc>
                <a:spcPct val="80000"/>
              </a:lnSpc>
              <a:buFontTx/>
              <a:buNone/>
            </a:pPr>
            <a:r>
              <a:rPr lang="cs-CZ" sz="2800" dirty="0" smtClean="0"/>
              <a:t>4. </a:t>
            </a:r>
            <a:r>
              <a:rPr lang="cs-CZ" sz="2800" dirty="0" err="1" smtClean="0"/>
              <a:t>The</a:t>
            </a:r>
            <a:r>
              <a:rPr lang="cs-CZ" sz="2800" dirty="0" smtClean="0"/>
              <a:t> </a:t>
            </a:r>
            <a:r>
              <a:rPr lang="cs-CZ" sz="2800" dirty="0" err="1" smtClean="0"/>
              <a:t>aged</a:t>
            </a:r>
            <a:r>
              <a:rPr lang="cs-CZ" sz="2800" dirty="0" smtClean="0"/>
              <a:t> and </a:t>
            </a:r>
            <a:r>
              <a:rPr lang="cs-CZ" sz="2800" dirty="0" err="1" smtClean="0"/>
              <a:t>the</a:t>
            </a:r>
            <a:r>
              <a:rPr lang="cs-CZ" sz="2800" dirty="0" smtClean="0"/>
              <a:t> </a:t>
            </a:r>
            <a:r>
              <a:rPr lang="cs-CZ" sz="2800" dirty="0" err="1" smtClean="0"/>
              <a:t>disabled</a:t>
            </a:r>
            <a:r>
              <a:rPr lang="cs-CZ" sz="2800" dirty="0" smtClean="0"/>
              <a:t> </a:t>
            </a:r>
            <a:r>
              <a:rPr lang="cs-CZ" sz="2800" dirty="0" err="1" smtClean="0"/>
              <a:t>shall</a:t>
            </a:r>
            <a:r>
              <a:rPr lang="cs-CZ" sz="2800" dirty="0" smtClean="0"/>
              <a:t> </a:t>
            </a:r>
            <a:r>
              <a:rPr lang="cs-CZ" sz="2800" dirty="0" err="1" smtClean="0"/>
              <a:t>also</a:t>
            </a:r>
            <a:r>
              <a:rPr lang="cs-CZ" sz="2800" dirty="0" smtClean="0"/>
              <a:t> </a:t>
            </a:r>
            <a:r>
              <a:rPr lang="cs-CZ" sz="2800" dirty="0" err="1" smtClean="0"/>
              <a:t>have</a:t>
            </a:r>
            <a:r>
              <a:rPr lang="cs-CZ" sz="2800" dirty="0" smtClean="0"/>
              <a:t> </a:t>
            </a:r>
            <a:r>
              <a:rPr lang="cs-CZ" sz="2800" dirty="0" err="1" smtClean="0"/>
              <a:t>the</a:t>
            </a:r>
            <a:r>
              <a:rPr lang="cs-CZ" sz="2800" dirty="0" smtClean="0"/>
              <a:t> </a:t>
            </a:r>
            <a:r>
              <a:rPr lang="cs-CZ" sz="2800" dirty="0" err="1" smtClean="0"/>
              <a:t>right</a:t>
            </a:r>
            <a:r>
              <a:rPr lang="cs-CZ" sz="2800" dirty="0" smtClean="0"/>
              <a:t> to </a:t>
            </a:r>
            <a:r>
              <a:rPr lang="cs-CZ" sz="2800" dirty="0" err="1" smtClean="0"/>
              <a:t>special</a:t>
            </a:r>
            <a:r>
              <a:rPr lang="cs-CZ" sz="2800" dirty="0" smtClean="0"/>
              <a:t> </a:t>
            </a:r>
            <a:r>
              <a:rPr lang="cs-CZ" sz="2800" dirty="0" err="1" smtClean="0"/>
              <a:t>measures</a:t>
            </a:r>
            <a:r>
              <a:rPr lang="cs-CZ" sz="2800" dirty="0" smtClean="0"/>
              <a:t> </a:t>
            </a:r>
            <a:r>
              <a:rPr lang="cs-CZ" sz="2800" dirty="0" err="1" smtClean="0"/>
              <a:t>of</a:t>
            </a:r>
            <a:r>
              <a:rPr lang="cs-CZ" sz="2800" dirty="0" smtClean="0"/>
              <a:t> </a:t>
            </a:r>
            <a:r>
              <a:rPr lang="cs-CZ" sz="2800" dirty="0" err="1" smtClean="0"/>
              <a:t>protection</a:t>
            </a:r>
            <a:r>
              <a:rPr lang="cs-CZ" sz="2800" dirty="0" smtClean="0"/>
              <a:t> in </a:t>
            </a:r>
            <a:r>
              <a:rPr lang="cs-CZ" sz="2800" dirty="0" err="1" smtClean="0"/>
              <a:t>keeping</a:t>
            </a:r>
            <a:r>
              <a:rPr lang="cs-CZ" sz="2800" dirty="0" smtClean="0"/>
              <a:t> </a:t>
            </a:r>
            <a:r>
              <a:rPr lang="cs-CZ" sz="2800" dirty="0" err="1" smtClean="0"/>
              <a:t>with</a:t>
            </a:r>
            <a:r>
              <a:rPr lang="cs-CZ" sz="2800" dirty="0" smtClean="0"/>
              <a:t> </a:t>
            </a:r>
            <a:r>
              <a:rPr lang="cs-CZ" sz="2800" dirty="0" err="1" smtClean="0"/>
              <a:t>their</a:t>
            </a:r>
            <a:r>
              <a:rPr lang="cs-CZ" sz="2800" dirty="0" smtClean="0"/>
              <a:t> </a:t>
            </a:r>
            <a:r>
              <a:rPr lang="cs-CZ" sz="2800" dirty="0" err="1" smtClean="0"/>
              <a:t>physical</a:t>
            </a:r>
            <a:r>
              <a:rPr lang="cs-CZ" sz="2800" dirty="0" smtClean="0"/>
              <a:t> </a:t>
            </a:r>
            <a:r>
              <a:rPr lang="cs-CZ" sz="2800" dirty="0" err="1" smtClean="0"/>
              <a:t>or</a:t>
            </a:r>
            <a:r>
              <a:rPr lang="cs-CZ" sz="2800" dirty="0" smtClean="0"/>
              <a:t> </a:t>
            </a:r>
            <a:r>
              <a:rPr lang="cs-CZ" sz="2800" dirty="0" err="1" smtClean="0"/>
              <a:t>moral</a:t>
            </a:r>
            <a:r>
              <a:rPr lang="cs-CZ" sz="2800" dirty="0" smtClean="0"/>
              <a:t> </a:t>
            </a:r>
            <a:r>
              <a:rPr lang="cs-CZ" sz="2800" dirty="0" err="1" smtClean="0"/>
              <a:t>needs</a:t>
            </a:r>
            <a:r>
              <a:rPr lang="cs-CZ" sz="2800" dirty="0" smtClean="0"/>
              <a:t>.</a:t>
            </a:r>
            <a:r>
              <a:rPr lang="cs-CZ" sz="2400"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468313" y="115888"/>
            <a:ext cx="8229600" cy="1143000"/>
          </a:xfrm>
        </p:spPr>
        <p:txBody>
          <a:bodyPr/>
          <a:lstStyle/>
          <a:p>
            <a:r>
              <a:rPr lang="en-US" b="1" dirty="0" err="1">
                <a:solidFill>
                  <a:schemeClr val="accent1"/>
                </a:solidFill>
              </a:rPr>
              <a:t>Afric</a:t>
            </a:r>
            <a:r>
              <a:rPr lang="cs-CZ" b="1" dirty="0" err="1">
                <a:solidFill>
                  <a:schemeClr val="accent1"/>
                </a:solidFill>
              </a:rPr>
              <a:t>ká</a:t>
            </a:r>
            <a:r>
              <a:rPr lang="cs-CZ" b="1" dirty="0">
                <a:solidFill>
                  <a:schemeClr val="accent1"/>
                </a:solidFill>
              </a:rPr>
              <a:t> charta</a:t>
            </a:r>
            <a:endParaRPr lang="cs-CZ" b="1" dirty="0" smtClean="0">
              <a:solidFill>
                <a:schemeClr val="accent1"/>
              </a:solidFill>
            </a:endParaRPr>
          </a:p>
        </p:txBody>
      </p:sp>
      <p:sp>
        <p:nvSpPr>
          <p:cNvPr id="67586" name="Rectangle 3"/>
          <p:cNvSpPr>
            <a:spLocks noGrp="1" noChangeArrowheads="1"/>
          </p:cNvSpPr>
          <p:nvPr>
            <p:ph type="body" idx="1"/>
          </p:nvPr>
        </p:nvSpPr>
        <p:spPr>
          <a:xfrm>
            <a:off x="468313" y="1196975"/>
            <a:ext cx="8351837" cy="5472113"/>
          </a:xfrm>
        </p:spPr>
        <p:txBody>
          <a:bodyPr/>
          <a:lstStyle/>
          <a:p>
            <a:pPr>
              <a:lnSpc>
                <a:spcPct val="80000"/>
              </a:lnSpc>
              <a:buFontTx/>
              <a:buNone/>
            </a:pPr>
            <a:r>
              <a:rPr lang="cs-CZ" sz="2500" b="1" dirty="0" smtClean="0"/>
              <a:t>ARTICLE 20 </a:t>
            </a:r>
            <a:endParaRPr lang="cs-CZ" sz="2500" dirty="0" smtClean="0"/>
          </a:p>
          <a:p>
            <a:pPr>
              <a:lnSpc>
                <a:spcPct val="80000"/>
              </a:lnSpc>
              <a:buFontTx/>
              <a:buNone/>
            </a:pPr>
            <a:r>
              <a:rPr lang="cs-CZ" sz="2500" dirty="0" smtClean="0"/>
              <a:t>1</a:t>
            </a:r>
            <a:r>
              <a:rPr lang="en-US" sz="2500" dirty="0" smtClean="0"/>
              <a:t>. All </a:t>
            </a:r>
            <a:r>
              <a:rPr lang="en-US" sz="2500" u="sng" dirty="0" smtClean="0">
                <a:solidFill>
                  <a:schemeClr val="accent1"/>
                </a:solidFill>
              </a:rPr>
              <a:t>peoples</a:t>
            </a:r>
            <a:r>
              <a:rPr lang="en-US" sz="2500" dirty="0" smtClean="0">
                <a:solidFill>
                  <a:schemeClr val="accent1"/>
                </a:solidFill>
              </a:rPr>
              <a:t> </a:t>
            </a:r>
            <a:r>
              <a:rPr lang="en-US" sz="2500" dirty="0" smtClean="0"/>
              <a:t>shall have the </a:t>
            </a:r>
            <a:r>
              <a:rPr lang="en-US" sz="2500" dirty="0" smtClean="0">
                <a:solidFill>
                  <a:schemeClr val="accent1"/>
                </a:solidFill>
              </a:rPr>
              <a:t>right to existence</a:t>
            </a:r>
            <a:r>
              <a:rPr lang="en-US" sz="2500" dirty="0" smtClean="0"/>
              <a:t>. They shall have the unquestionable and inalienable right to </a:t>
            </a:r>
            <a:r>
              <a:rPr lang="en-US" sz="2500" dirty="0" smtClean="0">
                <a:solidFill>
                  <a:schemeClr val="accent1"/>
                </a:solidFill>
              </a:rPr>
              <a:t>self-determination</a:t>
            </a:r>
            <a:r>
              <a:rPr lang="en-US" sz="2500" dirty="0" smtClean="0"/>
              <a:t>. They shall freely determine their political status and shall pursue their economic and social development according to the policy they have freely chosen. </a:t>
            </a:r>
          </a:p>
          <a:p>
            <a:pPr>
              <a:lnSpc>
                <a:spcPct val="80000"/>
              </a:lnSpc>
              <a:buFontTx/>
              <a:buNone/>
            </a:pPr>
            <a:r>
              <a:rPr lang="en-US" sz="2500" dirty="0" smtClean="0"/>
              <a:t>2. Colonized or oppressed peoples shall have the right to free themselves from the bonds of domination by resorting to any means recognized by the international community. </a:t>
            </a:r>
          </a:p>
          <a:p>
            <a:pPr>
              <a:lnSpc>
                <a:spcPct val="80000"/>
              </a:lnSpc>
              <a:buFontTx/>
              <a:buNone/>
            </a:pPr>
            <a:r>
              <a:rPr lang="en-US" sz="2500" dirty="0" smtClean="0"/>
              <a:t>3. All peoples shall have the right to the assistance of the State Parties to the present Charter in their liberation struggle against foreign domination, be it political, economic or cultural.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US" b="1" dirty="0" err="1">
                <a:solidFill>
                  <a:schemeClr val="accent1"/>
                </a:solidFill>
              </a:rPr>
              <a:t>Afric</a:t>
            </a:r>
            <a:r>
              <a:rPr lang="cs-CZ" b="1" dirty="0" err="1">
                <a:solidFill>
                  <a:schemeClr val="accent1"/>
                </a:solidFill>
              </a:rPr>
              <a:t>ká</a:t>
            </a:r>
            <a:r>
              <a:rPr lang="cs-CZ" b="1" dirty="0">
                <a:solidFill>
                  <a:schemeClr val="accent1"/>
                </a:solidFill>
              </a:rPr>
              <a:t> charta</a:t>
            </a:r>
            <a:endParaRPr lang="cs-CZ" b="1" dirty="0" smtClean="0">
              <a:solidFill>
                <a:schemeClr val="accent1"/>
              </a:solidFill>
            </a:endParaRPr>
          </a:p>
        </p:txBody>
      </p:sp>
      <p:sp>
        <p:nvSpPr>
          <p:cNvPr id="69634" name="Rectangle 3"/>
          <p:cNvSpPr>
            <a:spLocks noGrp="1" noChangeArrowheads="1"/>
          </p:cNvSpPr>
          <p:nvPr>
            <p:ph type="body" idx="1"/>
          </p:nvPr>
        </p:nvSpPr>
        <p:spPr/>
        <p:txBody>
          <a:bodyPr/>
          <a:lstStyle/>
          <a:p>
            <a:pPr>
              <a:lnSpc>
                <a:spcPct val="90000"/>
              </a:lnSpc>
              <a:buFontTx/>
              <a:buNone/>
            </a:pPr>
            <a:r>
              <a:rPr lang="en-US" sz="2800" b="1" dirty="0" smtClean="0"/>
              <a:t>ARTICLE 21 </a:t>
            </a:r>
            <a:endParaRPr lang="en-US" sz="2800" dirty="0" smtClean="0"/>
          </a:p>
          <a:p>
            <a:pPr>
              <a:lnSpc>
                <a:spcPct val="90000"/>
              </a:lnSpc>
              <a:buFontTx/>
              <a:buNone/>
            </a:pPr>
            <a:r>
              <a:rPr lang="en-US" sz="2800" dirty="0" smtClean="0"/>
              <a:t>1. All </a:t>
            </a:r>
            <a:r>
              <a:rPr lang="en-US" sz="2800" u="sng" dirty="0" smtClean="0">
                <a:solidFill>
                  <a:schemeClr val="accent1"/>
                </a:solidFill>
              </a:rPr>
              <a:t>peoples</a:t>
            </a:r>
            <a:r>
              <a:rPr lang="en-US" sz="2800" dirty="0" smtClean="0">
                <a:solidFill>
                  <a:schemeClr val="accent1"/>
                </a:solidFill>
              </a:rPr>
              <a:t> </a:t>
            </a:r>
            <a:r>
              <a:rPr lang="en-US" sz="2800" dirty="0" smtClean="0"/>
              <a:t>shall freely dispose of their </a:t>
            </a:r>
            <a:r>
              <a:rPr lang="en-US" sz="2800" dirty="0" smtClean="0">
                <a:solidFill>
                  <a:schemeClr val="accent1"/>
                </a:solidFill>
              </a:rPr>
              <a:t>wealth and natural resources</a:t>
            </a:r>
            <a:r>
              <a:rPr lang="en-US" sz="2800" dirty="0" smtClean="0"/>
              <a:t>. This right shall be exercised in the exclusive interest of the people. In no case shall a people be deprived of it. </a:t>
            </a:r>
          </a:p>
          <a:p>
            <a:pPr>
              <a:lnSpc>
                <a:spcPct val="90000"/>
              </a:lnSpc>
              <a:buFontTx/>
              <a:buNone/>
            </a:pPr>
            <a:r>
              <a:rPr lang="en-US" sz="2800" dirty="0" smtClean="0"/>
              <a:t>4. State Parties to the present Charter shall individually and collectively exercise the right to free disposal of their wealth and natural resources with a view to strengthening African Unity and solidarity.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b="1" dirty="0" err="1">
                <a:solidFill>
                  <a:schemeClr val="accent1"/>
                </a:solidFill>
              </a:rPr>
              <a:t>Afric</a:t>
            </a:r>
            <a:r>
              <a:rPr lang="cs-CZ" b="1" dirty="0" err="1">
                <a:solidFill>
                  <a:schemeClr val="accent1"/>
                </a:solidFill>
              </a:rPr>
              <a:t>ká</a:t>
            </a:r>
            <a:r>
              <a:rPr lang="cs-CZ" b="1" dirty="0">
                <a:solidFill>
                  <a:schemeClr val="accent1"/>
                </a:solidFill>
              </a:rPr>
              <a:t> charta</a:t>
            </a:r>
            <a:endParaRPr lang="cs-CZ" b="1" dirty="0" smtClean="0">
              <a:solidFill>
                <a:schemeClr val="accent1"/>
              </a:solidFill>
            </a:endParaRPr>
          </a:p>
        </p:txBody>
      </p:sp>
      <p:sp>
        <p:nvSpPr>
          <p:cNvPr id="71682" name="Rectangle 3"/>
          <p:cNvSpPr>
            <a:spLocks noGrp="1" noChangeArrowheads="1"/>
          </p:cNvSpPr>
          <p:nvPr>
            <p:ph type="body" idx="1"/>
          </p:nvPr>
        </p:nvSpPr>
        <p:spPr>
          <a:xfrm>
            <a:off x="395288" y="1700213"/>
            <a:ext cx="8424862" cy="4543425"/>
          </a:xfrm>
        </p:spPr>
        <p:txBody>
          <a:bodyPr/>
          <a:lstStyle/>
          <a:p>
            <a:pPr marL="609600" indent="-609600">
              <a:lnSpc>
                <a:spcPct val="90000"/>
              </a:lnSpc>
              <a:buFontTx/>
              <a:buNone/>
            </a:pPr>
            <a:r>
              <a:rPr lang="cs-CZ" sz="2400" b="1" dirty="0" smtClean="0"/>
              <a:t>ARTICLE 23 </a:t>
            </a:r>
            <a:endParaRPr lang="cs-CZ" sz="2400" dirty="0" smtClean="0"/>
          </a:p>
          <a:p>
            <a:pPr marL="609600" indent="-609600">
              <a:lnSpc>
                <a:spcPct val="90000"/>
              </a:lnSpc>
              <a:buFontTx/>
              <a:buAutoNum type="arabicPeriod"/>
            </a:pPr>
            <a:r>
              <a:rPr lang="en-US" sz="2400" dirty="0" smtClean="0"/>
              <a:t>All </a:t>
            </a:r>
            <a:r>
              <a:rPr lang="en-US" sz="2400" u="sng" dirty="0" smtClean="0"/>
              <a:t>peoples</a:t>
            </a:r>
            <a:r>
              <a:rPr lang="en-US" sz="2400" dirty="0" smtClean="0"/>
              <a:t> shall have the </a:t>
            </a:r>
            <a:r>
              <a:rPr lang="en-US" sz="2400" dirty="0" smtClean="0">
                <a:solidFill>
                  <a:schemeClr val="accent1"/>
                </a:solidFill>
              </a:rPr>
              <a:t>right to national and international peace and security</a:t>
            </a:r>
            <a:r>
              <a:rPr lang="en-US" sz="2400" dirty="0" smtClean="0"/>
              <a:t>. The principles of solidarity and friendly relations implicitly affirmed by the Charter of the United Nations and reaffirmed by that of the </a:t>
            </a:r>
            <a:r>
              <a:rPr lang="en-US" sz="2400" dirty="0" err="1" smtClean="0"/>
              <a:t>Organisation</a:t>
            </a:r>
            <a:r>
              <a:rPr lang="en-US" sz="2400" dirty="0" smtClean="0"/>
              <a:t> of African Unity shall govern relations between States. </a:t>
            </a:r>
          </a:p>
          <a:p>
            <a:pPr marL="609600" indent="-609600">
              <a:lnSpc>
                <a:spcPct val="90000"/>
              </a:lnSpc>
              <a:buFontTx/>
              <a:buNone/>
            </a:pPr>
            <a:r>
              <a:rPr lang="en-US" sz="2400" dirty="0" smtClean="0"/>
              <a:t>2. For the purpose of strengthening peace, solidarity and friendly relations, State Parties to the present Charter shall ensure that: </a:t>
            </a:r>
          </a:p>
          <a:p>
            <a:pPr marL="609600" indent="-609600">
              <a:lnSpc>
                <a:spcPct val="90000"/>
              </a:lnSpc>
              <a:buFontTx/>
              <a:buNone/>
            </a:pPr>
            <a:r>
              <a:rPr lang="en-US" sz="2400" dirty="0" smtClean="0"/>
              <a:t>	b) their territories shall not be used as bases for subversive or terrorist activities against the people of any other State Party to the present Charter.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b="1" dirty="0" err="1">
                <a:solidFill>
                  <a:schemeClr val="accent1"/>
                </a:solidFill>
              </a:rPr>
              <a:t>Afric</a:t>
            </a:r>
            <a:r>
              <a:rPr lang="cs-CZ" b="1" dirty="0" err="1">
                <a:solidFill>
                  <a:schemeClr val="accent1"/>
                </a:solidFill>
              </a:rPr>
              <a:t>ká</a:t>
            </a:r>
            <a:r>
              <a:rPr lang="cs-CZ" b="1" dirty="0">
                <a:solidFill>
                  <a:schemeClr val="accent1"/>
                </a:solidFill>
              </a:rPr>
              <a:t> charta</a:t>
            </a:r>
            <a:endParaRPr lang="cs-CZ" b="1" dirty="0" smtClean="0">
              <a:solidFill>
                <a:schemeClr val="accent1"/>
              </a:solidFill>
            </a:endParaRPr>
          </a:p>
        </p:txBody>
      </p:sp>
      <p:sp>
        <p:nvSpPr>
          <p:cNvPr id="73730" name="Rectangle 3"/>
          <p:cNvSpPr>
            <a:spLocks noGrp="1" noChangeArrowheads="1"/>
          </p:cNvSpPr>
          <p:nvPr>
            <p:ph type="body" idx="1"/>
          </p:nvPr>
        </p:nvSpPr>
        <p:spPr/>
        <p:txBody>
          <a:bodyPr/>
          <a:lstStyle/>
          <a:p>
            <a:pPr>
              <a:buFontTx/>
              <a:buNone/>
            </a:pPr>
            <a:r>
              <a:rPr lang="cs-CZ" b="1" dirty="0" smtClean="0"/>
              <a:t>ARTICLE 24 </a:t>
            </a:r>
            <a:endParaRPr lang="cs-CZ" dirty="0" smtClean="0"/>
          </a:p>
          <a:p>
            <a:pPr>
              <a:buFontTx/>
              <a:buNone/>
            </a:pPr>
            <a:r>
              <a:rPr lang="en-US" dirty="0" smtClean="0"/>
              <a:t>All </a:t>
            </a:r>
            <a:r>
              <a:rPr lang="en-US" u="sng" dirty="0" smtClean="0"/>
              <a:t>peoples</a:t>
            </a:r>
            <a:r>
              <a:rPr lang="en-US" dirty="0" smtClean="0"/>
              <a:t> shall have the right to a general satisfactory environment </a:t>
            </a:r>
            <a:r>
              <a:rPr lang="en-US" dirty="0" err="1" smtClean="0"/>
              <a:t>favourable</a:t>
            </a:r>
            <a:r>
              <a:rPr lang="en-US" dirty="0" smtClean="0"/>
              <a:t> to their development.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b="1" dirty="0" err="1">
                <a:solidFill>
                  <a:schemeClr val="accent1"/>
                </a:solidFill>
              </a:rPr>
              <a:t>Afric</a:t>
            </a:r>
            <a:r>
              <a:rPr lang="cs-CZ" b="1" dirty="0" err="1">
                <a:solidFill>
                  <a:schemeClr val="accent1"/>
                </a:solidFill>
              </a:rPr>
              <a:t>ká</a:t>
            </a:r>
            <a:r>
              <a:rPr lang="cs-CZ" b="1" dirty="0">
                <a:solidFill>
                  <a:schemeClr val="accent1"/>
                </a:solidFill>
              </a:rPr>
              <a:t> charta</a:t>
            </a:r>
            <a:endParaRPr lang="cs-CZ" b="1" dirty="0" smtClean="0">
              <a:solidFill>
                <a:schemeClr val="accent1"/>
              </a:solidFill>
            </a:endParaRPr>
          </a:p>
        </p:txBody>
      </p:sp>
      <p:sp>
        <p:nvSpPr>
          <p:cNvPr id="75778" name="Rectangle 3"/>
          <p:cNvSpPr>
            <a:spLocks noGrp="1" noChangeArrowheads="1"/>
          </p:cNvSpPr>
          <p:nvPr>
            <p:ph type="body" idx="1"/>
          </p:nvPr>
        </p:nvSpPr>
        <p:spPr>
          <a:xfrm>
            <a:off x="395288" y="1628775"/>
            <a:ext cx="8424862" cy="4968875"/>
          </a:xfrm>
        </p:spPr>
        <p:txBody>
          <a:bodyPr/>
          <a:lstStyle/>
          <a:p>
            <a:pPr>
              <a:lnSpc>
                <a:spcPct val="80000"/>
              </a:lnSpc>
              <a:buFontTx/>
              <a:buNone/>
            </a:pPr>
            <a:r>
              <a:rPr lang="en-US" sz="2400" b="1" dirty="0" smtClean="0"/>
              <a:t>DUTIES </a:t>
            </a:r>
          </a:p>
          <a:p>
            <a:pPr>
              <a:lnSpc>
                <a:spcPct val="80000"/>
              </a:lnSpc>
              <a:buFontTx/>
              <a:buNone/>
            </a:pPr>
            <a:r>
              <a:rPr lang="en-US" sz="2400" b="1" dirty="0" smtClean="0"/>
              <a:t>ARTICLE 27</a:t>
            </a:r>
            <a:endParaRPr lang="en-US" sz="2400" dirty="0" smtClean="0"/>
          </a:p>
          <a:p>
            <a:pPr>
              <a:lnSpc>
                <a:spcPct val="80000"/>
              </a:lnSpc>
              <a:buFontTx/>
              <a:buNone/>
            </a:pPr>
            <a:r>
              <a:rPr lang="en-US" sz="2400" dirty="0" smtClean="0"/>
              <a:t>1. Every individual shall have </a:t>
            </a:r>
            <a:r>
              <a:rPr lang="en-US" sz="2400" u="sng" dirty="0" smtClean="0"/>
              <a:t>duties</a:t>
            </a:r>
            <a:r>
              <a:rPr lang="en-US" sz="2400" dirty="0" smtClean="0"/>
              <a:t> towards his family and society, the State and other legally </a:t>
            </a:r>
            <a:r>
              <a:rPr lang="en-US" sz="2400" dirty="0" err="1" smtClean="0"/>
              <a:t>recognised</a:t>
            </a:r>
            <a:r>
              <a:rPr lang="en-US" sz="2400" dirty="0" smtClean="0"/>
              <a:t> communities and the international community. </a:t>
            </a:r>
          </a:p>
          <a:p>
            <a:pPr>
              <a:lnSpc>
                <a:spcPct val="80000"/>
              </a:lnSpc>
              <a:buFontTx/>
              <a:buNone/>
            </a:pPr>
            <a:r>
              <a:rPr lang="en-US" sz="2400" dirty="0" smtClean="0"/>
              <a:t>2. The rights and freedoms of each individual shall be exercised with due regard to the rights of others, collective security, morality and common interest. </a:t>
            </a:r>
          </a:p>
          <a:p>
            <a:pPr>
              <a:lnSpc>
                <a:spcPct val="80000"/>
              </a:lnSpc>
              <a:buFontTx/>
              <a:buNone/>
            </a:pPr>
            <a:endParaRPr lang="en-US" sz="2400" b="1" dirty="0" smtClean="0"/>
          </a:p>
          <a:p>
            <a:pPr>
              <a:lnSpc>
                <a:spcPct val="80000"/>
              </a:lnSpc>
              <a:buFontTx/>
              <a:buNone/>
            </a:pPr>
            <a:r>
              <a:rPr lang="en-US" sz="2400" b="1" dirty="0" smtClean="0"/>
              <a:t>ARTICLE 28 </a:t>
            </a:r>
            <a:endParaRPr lang="en-US" sz="2400" dirty="0" smtClean="0"/>
          </a:p>
          <a:p>
            <a:pPr>
              <a:lnSpc>
                <a:spcPct val="80000"/>
              </a:lnSpc>
              <a:buFontTx/>
              <a:buNone/>
            </a:pPr>
            <a:r>
              <a:rPr lang="en-US" sz="2400" dirty="0" smtClean="0"/>
              <a:t>Every individual shall have the duty to respect and consider his fellow beings without discrimination, and to maintain relations aimed at promoting, safeguarding and reinforcing mutual respect and tolerance.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b="1" dirty="0" err="1">
                <a:solidFill>
                  <a:schemeClr val="accent1"/>
                </a:solidFill>
              </a:rPr>
              <a:t>Afric</a:t>
            </a:r>
            <a:r>
              <a:rPr lang="cs-CZ" b="1" dirty="0" err="1">
                <a:solidFill>
                  <a:schemeClr val="accent1"/>
                </a:solidFill>
              </a:rPr>
              <a:t>ká</a:t>
            </a:r>
            <a:r>
              <a:rPr lang="cs-CZ" b="1" dirty="0">
                <a:solidFill>
                  <a:schemeClr val="accent1"/>
                </a:solidFill>
              </a:rPr>
              <a:t> charta</a:t>
            </a:r>
            <a:endParaRPr lang="cs-CZ" b="1" dirty="0" smtClean="0">
              <a:solidFill>
                <a:schemeClr val="accent1"/>
              </a:solidFill>
            </a:endParaRPr>
          </a:p>
        </p:txBody>
      </p:sp>
      <p:sp>
        <p:nvSpPr>
          <p:cNvPr id="77826" name="Rectangle 3"/>
          <p:cNvSpPr>
            <a:spLocks noGrp="1" noChangeArrowheads="1"/>
          </p:cNvSpPr>
          <p:nvPr>
            <p:ph type="body" idx="1"/>
          </p:nvPr>
        </p:nvSpPr>
        <p:spPr>
          <a:xfrm>
            <a:off x="323850" y="1628775"/>
            <a:ext cx="8640763" cy="4968875"/>
          </a:xfrm>
        </p:spPr>
        <p:txBody>
          <a:bodyPr/>
          <a:lstStyle/>
          <a:p>
            <a:pPr>
              <a:lnSpc>
                <a:spcPct val="80000"/>
              </a:lnSpc>
              <a:buFontTx/>
              <a:buNone/>
            </a:pPr>
            <a:r>
              <a:rPr lang="en-US" sz="1800" b="1" dirty="0" smtClean="0"/>
              <a:t>ARTICLE 29 </a:t>
            </a:r>
            <a:endParaRPr lang="en-US" sz="1800" dirty="0" smtClean="0"/>
          </a:p>
          <a:p>
            <a:pPr>
              <a:lnSpc>
                <a:spcPct val="80000"/>
              </a:lnSpc>
              <a:buFontTx/>
              <a:buNone/>
            </a:pPr>
            <a:r>
              <a:rPr lang="en-US" sz="1800" dirty="0" smtClean="0"/>
              <a:t>The individual shall also have the </a:t>
            </a:r>
            <a:r>
              <a:rPr lang="en-US" sz="1800" u="sng" dirty="0" smtClean="0"/>
              <a:t>duty</a:t>
            </a:r>
            <a:r>
              <a:rPr lang="en-US" sz="1800" dirty="0" smtClean="0"/>
              <a:t>: </a:t>
            </a:r>
          </a:p>
          <a:p>
            <a:pPr>
              <a:lnSpc>
                <a:spcPct val="80000"/>
              </a:lnSpc>
              <a:buFontTx/>
              <a:buNone/>
            </a:pPr>
            <a:r>
              <a:rPr lang="en-US" sz="1800" dirty="0" smtClean="0"/>
              <a:t>1. To preserve the harmonious development of the family and to work for the cohesion and respect of the family; to respect his parents at all times, to maintain them in case of need. </a:t>
            </a:r>
          </a:p>
          <a:p>
            <a:pPr>
              <a:lnSpc>
                <a:spcPct val="80000"/>
              </a:lnSpc>
              <a:buFontTx/>
              <a:buNone/>
            </a:pPr>
            <a:r>
              <a:rPr lang="en-US" sz="1800" dirty="0" smtClean="0"/>
              <a:t>2. To serve his national community by placing his physical and intellectual abilities at its service; </a:t>
            </a:r>
          </a:p>
          <a:p>
            <a:pPr>
              <a:lnSpc>
                <a:spcPct val="80000"/>
              </a:lnSpc>
              <a:buFontTx/>
              <a:buNone/>
            </a:pPr>
            <a:r>
              <a:rPr lang="en-US" sz="1800" dirty="0" smtClean="0"/>
              <a:t>3. Not to compromise the security of the State whose national or resident he is; </a:t>
            </a:r>
          </a:p>
          <a:p>
            <a:pPr>
              <a:lnSpc>
                <a:spcPct val="80000"/>
              </a:lnSpc>
              <a:buFontTx/>
              <a:buNone/>
            </a:pPr>
            <a:r>
              <a:rPr lang="en-US" sz="1800" dirty="0" smtClean="0"/>
              <a:t>4. To preserve and strengthen social and national solidarity, particularly when the latter is strengthened; </a:t>
            </a:r>
          </a:p>
          <a:p>
            <a:pPr>
              <a:lnSpc>
                <a:spcPct val="80000"/>
              </a:lnSpc>
              <a:buFontTx/>
              <a:buNone/>
            </a:pPr>
            <a:r>
              <a:rPr lang="en-US" sz="1800" dirty="0" smtClean="0"/>
              <a:t>5 To preserve and strengthen the national independence and the territorial integrity of his country and to contribute to his </a:t>
            </a:r>
            <a:r>
              <a:rPr lang="en-US" sz="1800" dirty="0" err="1" smtClean="0"/>
              <a:t>defence</a:t>
            </a:r>
            <a:r>
              <a:rPr lang="en-US" sz="1800" dirty="0" smtClean="0"/>
              <a:t> in accordance with the law; </a:t>
            </a:r>
          </a:p>
          <a:p>
            <a:pPr>
              <a:lnSpc>
                <a:spcPct val="80000"/>
              </a:lnSpc>
              <a:buFontTx/>
              <a:buNone/>
            </a:pPr>
            <a:r>
              <a:rPr lang="en-US" sz="1800" dirty="0" smtClean="0"/>
              <a:t>6. To work to the best of his abilities and competence, and to pay taxes imposed by law in the interest of the society; </a:t>
            </a:r>
          </a:p>
          <a:p>
            <a:pPr>
              <a:lnSpc>
                <a:spcPct val="80000"/>
              </a:lnSpc>
              <a:buFontTx/>
              <a:buNone/>
            </a:pPr>
            <a:r>
              <a:rPr lang="en-US" sz="1800" dirty="0" smtClean="0"/>
              <a:t>7. To preserve and strengthen positive African cultural values in his relations with other members of the society, in the spirit of tolerance, dialogue and consultation and, in general, to contribute to the promotion of the moral well being of society; </a:t>
            </a:r>
          </a:p>
          <a:p>
            <a:pPr>
              <a:lnSpc>
                <a:spcPct val="80000"/>
              </a:lnSpc>
              <a:buFontTx/>
              <a:buNone/>
            </a:pPr>
            <a:r>
              <a:rPr lang="en-US" sz="1800" dirty="0" smtClean="0"/>
              <a:t>8. To contribute to the best of his abilities, at all times and at all levels, to the promotion and achievement of African unity.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accent1"/>
                </a:solidFill>
              </a:rPr>
              <a:t>Západní přístup</a:t>
            </a:r>
            <a:endParaRPr lang="en-US" b="1" dirty="0">
              <a:solidFill>
                <a:schemeClr val="accent1"/>
              </a:solidFill>
            </a:endParaRPr>
          </a:p>
        </p:txBody>
      </p:sp>
      <p:sp>
        <p:nvSpPr>
          <p:cNvPr id="3" name="Zástupný symbol pro obsah 2"/>
          <p:cNvSpPr>
            <a:spLocks noGrp="1"/>
          </p:cNvSpPr>
          <p:nvPr>
            <p:ph idx="1"/>
          </p:nvPr>
        </p:nvSpPr>
        <p:spPr/>
        <p:txBody>
          <a:bodyPr/>
          <a:lstStyle/>
          <a:p>
            <a:r>
              <a:rPr lang="cs-CZ" dirty="0" smtClean="0"/>
              <a:t>Rozdíly s USA</a:t>
            </a:r>
            <a:endParaRPr lang="en-US" dirty="0" smtClean="0"/>
          </a:p>
          <a:p>
            <a:pPr lvl="1"/>
            <a:r>
              <a:rPr lang="cs-CZ" dirty="0" smtClean="0"/>
              <a:t>Trest smrti</a:t>
            </a:r>
            <a:endParaRPr lang="en-US" dirty="0" smtClean="0"/>
          </a:p>
          <a:p>
            <a:pPr lvl="1"/>
            <a:r>
              <a:rPr lang="cs-CZ" dirty="0" smtClean="0"/>
              <a:t>Svoboda projevu</a:t>
            </a:r>
            <a:endParaRPr lang="en-US" dirty="0" smtClean="0"/>
          </a:p>
          <a:p>
            <a:pPr lvl="1"/>
            <a:r>
              <a:rPr lang="en-US" dirty="0" err="1" smtClean="0"/>
              <a:t>Soci</a:t>
            </a:r>
            <a:r>
              <a:rPr lang="cs-CZ" dirty="0" err="1" smtClean="0"/>
              <a:t>ální</a:t>
            </a:r>
            <a:r>
              <a:rPr lang="cs-CZ" dirty="0" smtClean="0"/>
              <a:t> práva</a:t>
            </a:r>
            <a:endParaRPr lang="en-US" dirty="0" smtClean="0"/>
          </a:p>
          <a:p>
            <a:pPr lvl="1"/>
            <a:r>
              <a:rPr lang="cs-CZ" dirty="0" smtClean="0"/>
              <a:t>„</a:t>
            </a:r>
            <a:r>
              <a:rPr lang="en-US" dirty="0" smtClean="0"/>
              <a:t>Affirmative action</a:t>
            </a:r>
            <a:r>
              <a:rPr lang="cs-CZ" dirty="0" smtClean="0"/>
              <a:t>“</a:t>
            </a:r>
            <a:endParaRPr lang="en-US" dirty="0" smtClean="0"/>
          </a:p>
          <a:p>
            <a:pPr lvl="1"/>
            <a:r>
              <a:rPr lang="cs-CZ" dirty="0" smtClean="0"/>
              <a:t>Americká neaktivita v mezinárodním zavazování</a:t>
            </a:r>
            <a:endParaRPr lang="en-US" dirty="0"/>
          </a:p>
        </p:txBody>
      </p:sp>
    </p:spTree>
    <p:extLst>
      <p:ext uri="{BB962C8B-B14F-4D97-AF65-F5344CB8AC3E}">
        <p14:creationId xmlns:p14="http://schemas.microsoft.com/office/powerpoint/2010/main" val="964399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accent1"/>
                </a:solidFill>
              </a:rPr>
              <a:t>Evropský přístup?</a:t>
            </a:r>
            <a:endParaRPr lang="cs-CZ" dirty="0"/>
          </a:p>
        </p:txBody>
      </p:sp>
      <p:sp>
        <p:nvSpPr>
          <p:cNvPr id="3" name="Zástupný symbol pro obsah 2"/>
          <p:cNvSpPr>
            <a:spLocks noGrp="1"/>
          </p:cNvSpPr>
          <p:nvPr>
            <p:ph idx="1"/>
          </p:nvPr>
        </p:nvSpPr>
        <p:spPr/>
        <p:txBody>
          <a:bodyPr/>
          <a:lstStyle/>
          <a:p>
            <a:r>
              <a:rPr lang="cs-CZ" dirty="0" smtClean="0"/>
              <a:t>Rozdíly mezi státy</a:t>
            </a:r>
            <a:r>
              <a:rPr lang="en-US" dirty="0" smtClean="0"/>
              <a:t>? </a:t>
            </a:r>
            <a:endParaRPr lang="cs-CZ" i="1" dirty="0"/>
          </a:p>
          <a:p>
            <a:r>
              <a:rPr lang="cs-CZ" dirty="0"/>
              <a:t>Rozdíly </a:t>
            </a:r>
            <a:r>
              <a:rPr lang="cs-CZ" dirty="0" smtClean="0"/>
              <a:t>uvnitř států</a:t>
            </a:r>
          </a:p>
          <a:p>
            <a:endParaRPr lang="cs-CZ" dirty="0"/>
          </a:p>
          <a:p>
            <a:r>
              <a:rPr lang="cs-CZ" dirty="0" smtClean="0"/>
              <a:t>Nejvyšší difúze norem </a:t>
            </a:r>
            <a:r>
              <a:rPr lang="en-US" dirty="0" smtClean="0"/>
              <a:t>– </a:t>
            </a:r>
            <a:r>
              <a:rPr lang="cs-CZ" dirty="0" smtClean="0"/>
              <a:t>úmluvy</a:t>
            </a:r>
            <a:r>
              <a:rPr lang="en-US" dirty="0" smtClean="0"/>
              <a:t>, </a:t>
            </a:r>
            <a:r>
              <a:rPr lang="cs-CZ" dirty="0" smtClean="0"/>
              <a:t>ústavy;</a:t>
            </a:r>
            <a:r>
              <a:rPr lang="en-US" dirty="0" smtClean="0"/>
              <a:t> </a:t>
            </a:r>
            <a:r>
              <a:rPr lang="en-US" dirty="0" err="1" smtClean="0"/>
              <a:t>suprana</a:t>
            </a:r>
            <a:r>
              <a:rPr lang="cs-CZ" dirty="0" err="1" smtClean="0"/>
              <a:t>cionální</a:t>
            </a:r>
            <a:r>
              <a:rPr lang="cs-CZ" dirty="0" smtClean="0"/>
              <a:t> soudy </a:t>
            </a:r>
            <a:r>
              <a:rPr lang="en-US" dirty="0" smtClean="0"/>
              <a:t>+ </a:t>
            </a:r>
            <a:r>
              <a:rPr lang="cs-CZ" dirty="0" smtClean="0"/>
              <a:t>ústavní soudy (vzájemné odkazy);</a:t>
            </a:r>
            <a:r>
              <a:rPr lang="en-US" dirty="0" smtClean="0"/>
              <a:t> </a:t>
            </a:r>
            <a:r>
              <a:rPr lang="cs-CZ" dirty="0" smtClean="0"/>
              <a:t>k</a:t>
            </a:r>
            <a:r>
              <a:rPr lang="en-US" dirty="0" err="1" smtClean="0"/>
              <a:t>onference</a:t>
            </a:r>
            <a:r>
              <a:rPr lang="en-US" dirty="0" smtClean="0"/>
              <a:t>, </a:t>
            </a:r>
            <a:r>
              <a:rPr lang="cs-CZ" dirty="0" smtClean="0"/>
              <a:t>univerzity</a:t>
            </a:r>
            <a:r>
              <a:rPr lang="en-US" dirty="0" smtClean="0"/>
              <a:t>, a</a:t>
            </a:r>
            <a:r>
              <a:rPr lang="cs-CZ" dirty="0" smtClean="0"/>
              <a:t>k</a:t>
            </a:r>
            <a:r>
              <a:rPr lang="en-US" dirty="0" err="1" smtClean="0"/>
              <a:t>tivist</a:t>
            </a:r>
            <a:r>
              <a:rPr lang="cs-CZ" dirty="0" smtClean="0"/>
              <a:t>é</a:t>
            </a:r>
            <a:r>
              <a:rPr lang="en-US" dirty="0" smtClean="0"/>
              <a:t>, …</a:t>
            </a:r>
            <a:endParaRPr lang="en-US" dirty="0"/>
          </a:p>
        </p:txBody>
      </p:sp>
    </p:spTree>
    <p:extLst>
      <p:ext uri="{BB962C8B-B14F-4D97-AF65-F5344CB8AC3E}">
        <p14:creationId xmlns:p14="http://schemas.microsoft.com/office/powerpoint/2010/main" val="1028531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accent1"/>
                </a:solidFill>
              </a:rPr>
              <a:t>Evropský systém ochrany LP</a:t>
            </a:r>
            <a:endParaRPr lang="en-US" b="1" dirty="0">
              <a:solidFill>
                <a:schemeClr val="accent1"/>
              </a:solidFill>
            </a:endParaRPr>
          </a:p>
        </p:txBody>
      </p:sp>
      <p:sp>
        <p:nvSpPr>
          <p:cNvPr id="3" name="Zástupný symbol pro obsah 2"/>
          <p:cNvSpPr>
            <a:spLocks noGrp="1"/>
          </p:cNvSpPr>
          <p:nvPr>
            <p:ph idx="1"/>
          </p:nvPr>
        </p:nvSpPr>
        <p:spPr/>
        <p:txBody>
          <a:bodyPr/>
          <a:lstStyle/>
          <a:p>
            <a:r>
              <a:rPr lang="cs-CZ" dirty="0"/>
              <a:t>EU</a:t>
            </a:r>
          </a:p>
          <a:p>
            <a:r>
              <a:rPr lang="cs-CZ" dirty="0"/>
              <a:t>COE </a:t>
            </a:r>
          </a:p>
          <a:p>
            <a:r>
              <a:rPr lang="cs-CZ" dirty="0" smtClean="0"/>
              <a:t>OSCE</a:t>
            </a:r>
          </a:p>
        </p:txBody>
      </p:sp>
    </p:spTree>
    <p:extLst>
      <p:ext uri="{BB962C8B-B14F-4D97-AF65-F5344CB8AC3E}">
        <p14:creationId xmlns:p14="http://schemas.microsoft.com/office/powerpoint/2010/main" val="80876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376238" y="31750"/>
            <a:ext cx="8459787" cy="6442075"/>
          </a:xfrm>
          <a:prstGeom prst="rect">
            <a:avLst/>
          </a:prstGeom>
          <a:noFill/>
          <a:ln w="9525">
            <a:noFill/>
            <a:miter lim="800000"/>
            <a:headEnd/>
            <a:tailEnd/>
          </a:ln>
        </p:spPr>
      </p:pic>
      <p:sp>
        <p:nvSpPr>
          <p:cNvPr id="17410" name="TextovéPole 1"/>
          <p:cNvSpPr txBox="1">
            <a:spLocks noChangeArrowheads="1"/>
          </p:cNvSpPr>
          <p:nvPr/>
        </p:nvSpPr>
        <p:spPr bwMode="auto">
          <a:xfrm>
            <a:off x="7704138" y="6473825"/>
            <a:ext cx="1331912" cy="277813"/>
          </a:xfrm>
          <a:prstGeom prst="rect">
            <a:avLst/>
          </a:prstGeom>
          <a:noFill/>
          <a:ln w="9525">
            <a:noFill/>
            <a:miter lim="800000"/>
            <a:headEnd/>
            <a:tailEnd/>
          </a:ln>
        </p:spPr>
        <p:txBody>
          <a:bodyPr>
            <a:spAutoFit/>
          </a:bodyPr>
          <a:lstStyle/>
          <a:p>
            <a:r>
              <a:rPr lang="cs-CZ" sz="1200">
                <a:latin typeface="Calibri" pitchFamily="34" charset="0"/>
              </a:rPr>
              <a:t>Walker (2012) </a:t>
            </a:r>
            <a:r>
              <a:rPr lang="cs-CZ" sz="1200" i="1">
                <a:latin typeface="Calibri" pitchFamily="34" charset="0"/>
              </a:rPr>
              <a:t>PS</a:t>
            </a:r>
            <a:endParaRPr lang="cs-CZ" sz="120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39452" y="88063"/>
            <a:ext cx="8229600" cy="1143000"/>
          </a:xfrm>
        </p:spPr>
        <p:txBody>
          <a:bodyPr/>
          <a:lstStyle/>
          <a:p>
            <a:r>
              <a:rPr lang="cs-CZ" b="1" dirty="0" smtClean="0">
                <a:solidFill>
                  <a:schemeClr val="accent1"/>
                </a:solidFill>
              </a:rPr>
              <a:t>EU</a:t>
            </a:r>
            <a:endParaRPr lang="cs-CZ" b="1" dirty="0">
              <a:solidFill>
                <a:schemeClr val="accent1"/>
              </a:solidFill>
            </a:endParaRPr>
          </a:p>
        </p:txBody>
      </p:sp>
      <p:sp>
        <p:nvSpPr>
          <p:cNvPr id="67587" name="Rectangle 3"/>
          <p:cNvSpPr>
            <a:spLocks noGrp="1" noChangeArrowheads="1"/>
          </p:cNvSpPr>
          <p:nvPr>
            <p:ph type="body" idx="1"/>
          </p:nvPr>
        </p:nvSpPr>
        <p:spPr/>
        <p:txBody>
          <a:bodyPr/>
          <a:lstStyle/>
          <a:p>
            <a:endParaRPr lang="cs-CZ" dirty="0"/>
          </a:p>
        </p:txBody>
      </p:sp>
      <p:pic>
        <p:nvPicPr>
          <p:cNvPr id="1026" name="Picture 2" descr="D:\21778\Desktop\eur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9108504" cy="568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471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7544" y="188640"/>
            <a:ext cx="8229600" cy="1143000"/>
          </a:xfrm>
        </p:spPr>
        <p:txBody>
          <a:bodyPr/>
          <a:lstStyle/>
          <a:p>
            <a:r>
              <a:rPr lang="cs-CZ" b="1" dirty="0" smtClean="0">
                <a:solidFill>
                  <a:schemeClr val="accent1"/>
                </a:solidFill>
              </a:rPr>
              <a:t>COE</a:t>
            </a:r>
            <a:endParaRPr lang="cs-CZ" b="1" dirty="0">
              <a:solidFill>
                <a:schemeClr val="accent1"/>
              </a:solidFill>
            </a:endParaRPr>
          </a:p>
        </p:txBody>
      </p:sp>
      <p:pic>
        <p:nvPicPr>
          <p:cNvPr id="19460" name="Picture 4" descr="mapa RE"/>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7200" y="1341438"/>
            <a:ext cx="8435975" cy="5256212"/>
          </a:xfrm>
        </p:spPr>
      </p:pic>
    </p:spTree>
    <p:extLst>
      <p:ext uri="{BB962C8B-B14F-4D97-AF65-F5344CB8AC3E}">
        <p14:creationId xmlns:p14="http://schemas.microsoft.com/office/powerpoint/2010/main" val="815274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98438"/>
            <a:ext cx="8229600" cy="1143000"/>
          </a:xfrm>
        </p:spPr>
        <p:txBody>
          <a:bodyPr/>
          <a:lstStyle/>
          <a:p>
            <a:r>
              <a:rPr lang="cs-CZ" b="1" dirty="0" smtClean="0">
                <a:solidFill>
                  <a:schemeClr val="accent1"/>
                </a:solidFill>
              </a:rPr>
              <a:t>OSCE</a:t>
            </a:r>
            <a:endParaRPr lang="cs-CZ" b="1" dirty="0">
              <a:solidFill>
                <a:schemeClr val="accent1"/>
              </a:solidFill>
            </a:endParaRPr>
          </a:p>
        </p:txBody>
      </p:sp>
      <p:pic>
        <p:nvPicPr>
          <p:cNvPr id="4098" name="Picture 2" descr="http://upload.wikimedia.org/wikipedia/commons/thumb/6/62/OSCE_members_and_partners.svg/800px-OSCE_members_and_partner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7" y="1678023"/>
            <a:ext cx="9179517" cy="4847321"/>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940152" y="6525344"/>
            <a:ext cx="2952328" cy="276999"/>
          </a:xfrm>
          <a:prstGeom prst="rect">
            <a:avLst/>
          </a:prstGeom>
          <a:noFill/>
        </p:spPr>
        <p:txBody>
          <a:bodyPr wrap="square" rtlCol="0">
            <a:spAutoFit/>
          </a:bodyPr>
          <a:lstStyle/>
          <a:p>
            <a:r>
              <a:rPr lang="cs-CZ" sz="1200" dirty="0" err="1"/>
              <a:t>Wikimedia</a:t>
            </a:r>
            <a:r>
              <a:rPr lang="cs-CZ" sz="1200" dirty="0"/>
              <a:t> </a:t>
            </a:r>
            <a:r>
              <a:rPr lang="cs-CZ" sz="1200" dirty="0" err="1"/>
              <a:t>Commons</a:t>
            </a:r>
            <a:r>
              <a:rPr lang="cs-CZ" sz="1200" dirty="0"/>
              <a:t>, Sven</a:t>
            </a:r>
          </a:p>
        </p:txBody>
      </p:sp>
    </p:spTree>
    <p:extLst>
      <p:ext uri="{BB962C8B-B14F-4D97-AF65-F5344CB8AC3E}">
        <p14:creationId xmlns:p14="http://schemas.microsoft.com/office/powerpoint/2010/main" val="2890688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7544" y="188640"/>
            <a:ext cx="8229600" cy="1143000"/>
          </a:xfrm>
        </p:spPr>
        <p:txBody>
          <a:bodyPr/>
          <a:lstStyle/>
          <a:p>
            <a:r>
              <a:rPr lang="cs-CZ" b="1" dirty="0" smtClean="0">
                <a:solidFill>
                  <a:schemeClr val="accent1"/>
                </a:solidFill>
              </a:rPr>
              <a:t>COE</a:t>
            </a:r>
            <a:endParaRPr lang="cs-CZ" b="1" dirty="0">
              <a:solidFill>
                <a:schemeClr val="accent1"/>
              </a:solidFill>
            </a:endParaRPr>
          </a:p>
        </p:txBody>
      </p:sp>
      <p:pic>
        <p:nvPicPr>
          <p:cNvPr id="19460" name="Picture 4" descr="mapa RE"/>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7200" y="1341438"/>
            <a:ext cx="8435975" cy="5256212"/>
          </a:xfrm>
        </p:spPr>
      </p:pic>
    </p:spTree>
    <p:extLst>
      <p:ext uri="{BB962C8B-B14F-4D97-AF65-F5344CB8AC3E}">
        <p14:creationId xmlns:p14="http://schemas.microsoft.com/office/powerpoint/2010/main" val="84456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cs-CZ" b="1" dirty="0">
                <a:solidFill>
                  <a:schemeClr val="accent1"/>
                </a:solidFill>
              </a:rPr>
              <a:t>Proč vznikají mez. LP režimy?</a:t>
            </a:r>
          </a:p>
        </p:txBody>
      </p:sp>
      <p:sp>
        <p:nvSpPr>
          <p:cNvPr id="4099" name="Rectangle 3"/>
          <p:cNvSpPr>
            <a:spLocks noGrp="1" noChangeArrowheads="1"/>
          </p:cNvSpPr>
          <p:nvPr>
            <p:ph type="body" idx="1"/>
          </p:nvPr>
        </p:nvSpPr>
        <p:spPr/>
        <p:txBody>
          <a:bodyPr>
            <a:normAutofit lnSpcReduction="10000"/>
          </a:bodyPr>
          <a:lstStyle/>
          <a:p>
            <a:r>
              <a:rPr lang="cs-CZ" sz="2800" dirty="0"/>
              <a:t>A. </a:t>
            </a:r>
            <a:r>
              <a:rPr lang="cs-CZ" sz="2800" dirty="0" err="1"/>
              <a:t>Moravcsik</a:t>
            </a:r>
            <a:r>
              <a:rPr lang="cs-CZ" sz="2800" dirty="0"/>
              <a:t> (</a:t>
            </a:r>
            <a:r>
              <a:rPr lang="cs-CZ" sz="2800" i="1" dirty="0">
                <a:hlinkClick r:id="rId2"/>
              </a:rPr>
              <a:t>IO</a:t>
            </a:r>
            <a:r>
              <a:rPr lang="cs-CZ" sz="2800" dirty="0">
                <a:hlinkClick r:id="rId2"/>
              </a:rPr>
              <a:t>, 2000</a:t>
            </a:r>
            <a:r>
              <a:rPr lang="cs-CZ" sz="2800" dirty="0"/>
              <a:t>; </a:t>
            </a:r>
            <a:r>
              <a:rPr lang="cs-CZ" sz="2800" i="1" dirty="0">
                <a:hlinkClick r:id="rId2"/>
              </a:rPr>
              <a:t>EJIR</a:t>
            </a:r>
            <a:r>
              <a:rPr lang="cs-CZ" sz="2800" dirty="0">
                <a:hlinkClick r:id="rId2"/>
              </a:rPr>
              <a:t>, 1995</a:t>
            </a:r>
            <a:r>
              <a:rPr lang="cs-CZ" sz="2800" dirty="0"/>
              <a:t>)</a:t>
            </a:r>
          </a:p>
          <a:p>
            <a:r>
              <a:rPr lang="cs-CZ" sz="2800" b="1" dirty="0">
                <a:solidFill>
                  <a:schemeClr val="accent1"/>
                </a:solidFill>
              </a:rPr>
              <a:t>Proč by jakákoliv vláda preferovala zřízení efektivní nezávislé mezinárodní autority, která omezuje její domácí suverenitu?</a:t>
            </a:r>
          </a:p>
          <a:p>
            <a:pPr lvl="1"/>
            <a:r>
              <a:rPr lang="cs-CZ" sz="2400" dirty="0"/>
              <a:t>Realistický pohled</a:t>
            </a:r>
          </a:p>
          <a:p>
            <a:pPr lvl="1"/>
            <a:r>
              <a:rPr lang="cs-CZ" sz="2400" dirty="0"/>
              <a:t>Idealistický pohled</a:t>
            </a:r>
          </a:p>
          <a:p>
            <a:pPr lvl="1"/>
            <a:r>
              <a:rPr lang="cs-CZ" sz="2400" dirty="0"/>
              <a:t>„</a:t>
            </a:r>
            <a:r>
              <a:rPr lang="cs-CZ" sz="2400" dirty="0" err="1"/>
              <a:t>Republican</a:t>
            </a:r>
            <a:r>
              <a:rPr lang="cs-CZ" sz="2400" dirty="0"/>
              <a:t> </a:t>
            </a:r>
            <a:r>
              <a:rPr lang="cs-CZ" sz="2400" dirty="0" err="1"/>
              <a:t>liberalism</a:t>
            </a:r>
            <a:r>
              <a:rPr lang="cs-CZ" sz="2400" dirty="0"/>
              <a:t>“ – „</a:t>
            </a:r>
            <a:r>
              <a:rPr lang="cs-CZ" sz="2400" dirty="0" err="1"/>
              <a:t>domestic</a:t>
            </a:r>
            <a:r>
              <a:rPr lang="cs-CZ" sz="2400" dirty="0"/>
              <a:t> </a:t>
            </a:r>
            <a:r>
              <a:rPr lang="cs-CZ" sz="2400" dirty="0" err="1"/>
              <a:t>political</a:t>
            </a:r>
            <a:r>
              <a:rPr lang="cs-CZ" sz="2400" dirty="0"/>
              <a:t> </a:t>
            </a:r>
            <a:r>
              <a:rPr lang="cs-CZ" sz="2400" dirty="0" err="1"/>
              <a:t>self-interest</a:t>
            </a:r>
            <a:r>
              <a:rPr lang="cs-CZ" sz="2400" dirty="0"/>
              <a:t> </a:t>
            </a:r>
            <a:r>
              <a:rPr lang="cs-CZ" sz="2400" dirty="0" err="1"/>
              <a:t>of</a:t>
            </a:r>
            <a:r>
              <a:rPr lang="cs-CZ" sz="2400" dirty="0"/>
              <a:t> </a:t>
            </a:r>
            <a:r>
              <a:rPr lang="cs-CZ" sz="2400" dirty="0" err="1"/>
              <a:t>governments</a:t>
            </a:r>
            <a:r>
              <a:rPr lang="cs-CZ" sz="2400" dirty="0"/>
              <a:t>“, „</a:t>
            </a:r>
            <a:r>
              <a:rPr lang="cs-CZ" sz="2400" dirty="0" err="1"/>
              <a:t>lock</a:t>
            </a:r>
            <a:r>
              <a:rPr lang="cs-CZ" sz="2400" dirty="0"/>
              <a:t> in“. Když přínos redukce budoucí politické nejistoty </a:t>
            </a:r>
            <a:r>
              <a:rPr lang="en-US" sz="2400" dirty="0">
                <a:cs typeface="Times New Roman" pitchFamily="18" charset="0"/>
              </a:rPr>
              <a:t>&gt;</a:t>
            </a:r>
            <a:r>
              <a:rPr lang="cs-CZ" sz="2400" dirty="0">
                <a:cs typeface="Times New Roman" pitchFamily="18" charset="0"/>
              </a:rPr>
              <a:t> „</a:t>
            </a:r>
            <a:r>
              <a:rPr lang="cs-CZ" sz="2400" dirty="0" err="1">
                <a:cs typeface="Times New Roman" pitchFamily="18" charset="0"/>
              </a:rPr>
              <a:t>sovereignty</a:t>
            </a:r>
            <a:r>
              <a:rPr lang="cs-CZ" sz="2400" dirty="0">
                <a:cs typeface="Times New Roman" pitchFamily="18" charset="0"/>
              </a:rPr>
              <a:t> </a:t>
            </a:r>
            <a:r>
              <a:rPr lang="cs-CZ" sz="2400" dirty="0" err="1">
                <a:cs typeface="Times New Roman" pitchFamily="18" charset="0"/>
              </a:rPr>
              <a:t>costs</a:t>
            </a:r>
            <a:r>
              <a:rPr lang="cs-CZ" sz="2400" dirty="0" smtClean="0">
                <a:cs typeface="Times New Roman" pitchFamily="18" charset="0"/>
              </a:rPr>
              <a:t>“</a:t>
            </a:r>
          </a:p>
          <a:p>
            <a:pPr lvl="1"/>
            <a:endParaRPr lang="cs-CZ" sz="2400" dirty="0">
              <a:cs typeface="Times New Roman" pitchFamily="18" charset="0"/>
            </a:endParaRPr>
          </a:p>
          <a:p>
            <a:r>
              <a:rPr lang="cs-CZ" sz="2400" dirty="0" smtClean="0">
                <a:cs typeface="Times New Roman" pitchFamily="18" charset="0"/>
              </a:rPr>
              <a:t>Doporučeno: </a:t>
            </a:r>
            <a:r>
              <a:rPr lang="cs-CZ" sz="2400" dirty="0" err="1" smtClean="0">
                <a:cs typeface="Times New Roman" pitchFamily="18" charset="0"/>
                <a:hlinkClick r:id="rId3"/>
              </a:rPr>
              <a:t>Eric</a:t>
            </a:r>
            <a:r>
              <a:rPr lang="cs-CZ" sz="2400" dirty="0" smtClean="0">
                <a:cs typeface="Times New Roman" pitchFamily="18" charset="0"/>
                <a:hlinkClick r:id="rId3"/>
              </a:rPr>
              <a:t> VOETEN</a:t>
            </a:r>
            <a:endParaRPr lang="cs-CZ" sz="2400" dirty="0"/>
          </a:p>
        </p:txBody>
      </p:sp>
    </p:spTree>
    <p:extLst>
      <p:ext uri="{BB962C8B-B14F-4D97-AF65-F5344CB8AC3E}">
        <p14:creationId xmlns:p14="http://schemas.microsoft.com/office/powerpoint/2010/main" val="3453988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00113"/>
            <a:ext cx="762000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Text Box 5"/>
          <p:cNvSpPr txBox="1">
            <a:spLocks noChangeArrowheads="1"/>
          </p:cNvSpPr>
          <p:nvPr/>
        </p:nvSpPr>
        <p:spPr bwMode="auto">
          <a:xfrm>
            <a:off x="7524750" y="6524625"/>
            <a:ext cx="1476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1000">
                <a:latin typeface="Arial" charset="0"/>
              </a:rPr>
              <a:t>Source: echr.coe.int</a:t>
            </a:r>
          </a:p>
        </p:txBody>
      </p:sp>
    </p:spTree>
    <p:extLst>
      <p:ext uri="{BB962C8B-B14F-4D97-AF65-F5344CB8AC3E}">
        <p14:creationId xmlns:p14="http://schemas.microsoft.com/office/powerpoint/2010/main" val="28893183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785669" y="1161331"/>
            <a:ext cx="5479930" cy="415498"/>
          </a:xfrm>
          <a:prstGeom prst="rect">
            <a:avLst/>
          </a:prstGeom>
          <a:noFill/>
        </p:spPr>
        <p:txBody>
          <a:bodyPr wrap="square" rtlCol="0">
            <a:spAutoFit/>
          </a:bodyPr>
          <a:lstStyle/>
          <a:p>
            <a:pPr algn="ctr"/>
            <a:r>
              <a:rPr lang="en-GB" sz="2100" b="1" dirty="0"/>
              <a:t>S.A.S. v. FRANCE</a:t>
            </a:r>
          </a:p>
        </p:txBody>
      </p:sp>
      <p:pic>
        <p:nvPicPr>
          <p:cNvPr id="3" name="Obrázek 2"/>
          <p:cNvPicPr>
            <a:picLocks noChangeAspect="1"/>
          </p:cNvPicPr>
          <p:nvPr/>
        </p:nvPicPr>
        <p:blipFill>
          <a:blip r:embed="rId2"/>
          <a:stretch>
            <a:fillRect/>
          </a:stretch>
        </p:blipFill>
        <p:spPr>
          <a:xfrm>
            <a:off x="1678476" y="1687251"/>
            <a:ext cx="6153562" cy="4014238"/>
          </a:xfrm>
          <a:prstGeom prst="rect">
            <a:avLst/>
          </a:prstGeom>
        </p:spPr>
      </p:pic>
      <p:sp>
        <p:nvSpPr>
          <p:cNvPr id="4" name="TextovéPole 3"/>
          <p:cNvSpPr txBox="1"/>
          <p:nvPr/>
        </p:nvSpPr>
        <p:spPr>
          <a:xfrm>
            <a:off x="6922698" y="5741957"/>
            <a:ext cx="2083280" cy="253916"/>
          </a:xfrm>
          <a:prstGeom prst="rect">
            <a:avLst/>
          </a:prstGeom>
          <a:noFill/>
        </p:spPr>
        <p:txBody>
          <a:bodyPr wrap="square" rtlCol="0">
            <a:spAutoFit/>
          </a:bodyPr>
          <a:lstStyle/>
          <a:p>
            <a:r>
              <a:rPr lang="cs-CZ" sz="1050" dirty="0" err="1"/>
              <a:t>Wikipedia</a:t>
            </a:r>
            <a:r>
              <a:rPr lang="cs-CZ" sz="1050" dirty="0"/>
              <a:t> (</a:t>
            </a:r>
            <a:r>
              <a:rPr lang="cs-CZ" sz="1050" dirty="0" err="1"/>
              <a:t>photo</a:t>
            </a:r>
            <a:r>
              <a:rPr lang="cs-CZ" sz="1050" dirty="0"/>
              <a:t> by USAID)</a:t>
            </a:r>
            <a:endParaRPr lang="en-GB" sz="1050" dirty="0"/>
          </a:p>
        </p:txBody>
      </p:sp>
    </p:spTree>
    <p:extLst>
      <p:ext uri="{BB962C8B-B14F-4D97-AF65-F5344CB8AC3E}">
        <p14:creationId xmlns:p14="http://schemas.microsoft.com/office/powerpoint/2010/main" val="3545112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688"/>
            <a:ext cx="9157556" cy="5380063"/>
          </a:xfrm>
          <a:prstGeom prst="rect">
            <a:avLst/>
          </a:prstGeom>
        </p:spPr>
      </p:pic>
      <p:sp>
        <p:nvSpPr>
          <p:cNvPr id="3" name="TextovéPole 2"/>
          <p:cNvSpPr txBox="1"/>
          <p:nvPr/>
        </p:nvSpPr>
        <p:spPr>
          <a:xfrm>
            <a:off x="6560389" y="5709608"/>
            <a:ext cx="1884363" cy="300082"/>
          </a:xfrm>
          <a:prstGeom prst="rect">
            <a:avLst/>
          </a:prstGeom>
          <a:noFill/>
        </p:spPr>
        <p:txBody>
          <a:bodyPr wrap="square" rtlCol="0">
            <a:spAutoFit/>
          </a:bodyPr>
          <a:lstStyle/>
          <a:p>
            <a:r>
              <a:rPr lang="en-US" sz="1350" dirty="0">
                <a:solidFill>
                  <a:schemeClr val="bg1"/>
                </a:solidFill>
              </a:rPr>
              <a:t>Council of Europe Credit</a:t>
            </a:r>
          </a:p>
        </p:txBody>
      </p:sp>
    </p:spTree>
    <p:extLst>
      <p:ext uri="{BB962C8B-B14F-4D97-AF65-F5344CB8AC3E}">
        <p14:creationId xmlns:p14="http://schemas.microsoft.com/office/powerpoint/2010/main" val="6064747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2" y="332656"/>
            <a:ext cx="9108588" cy="6048672"/>
          </a:xfrm>
          <a:prstGeom prst="rect">
            <a:avLst/>
          </a:prstGeom>
        </p:spPr>
      </p:pic>
      <p:sp>
        <p:nvSpPr>
          <p:cNvPr id="3" name="TextovéPole 2"/>
          <p:cNvSpPr txBox="1"/>
          <p:nvPr/>
        </p:nvSpPr>
        <p:spPr>
          <a:xfrm>
            <a:off x="7228749" y="5949280"/>
            <a:ext cx="1884363" cy="300082"/>
          </a:xfrm>
          <a:prstGeom prst="rect">
            <a:avLst/>
          </a:prstGeom>
          <a:noFill/>
        </p:spPr>
        <p:txBody>
          <a:bodyPr wrap="square" rtlCol="0">
            <a:spAutoFit/>
          </a:bodyPr>
          <a:lstStyle/>
          <a:p>
            <a:r>
              <a:rPr lang="en-US" sz="1350" dirty="0">
                <a:solidFill>
                  <a:schemeClr val="bg1"/>
                </a:solidFill>
              </a:rPr>
              <a:t>Council of Europe Credit</a:t>
            </a:r>
          </a:p>
        </p:txBody>
      </p:sp>
    </p:spTree>
    <p:extLst>
      <p:ext uri="{BB962C8B-B14F-4D97-AF65-F5344CB8AC3E}">
        <p14:creationId xmlns:p14="http://schemas.microsoft.com/office/powerpoint/2010/main" val="1708345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2785"/>
            <a:ext cx="9111163" cy="6070551"/>
          </a:xfrm>
          <a:prstGeom prst="rect">
            <a:avLst/>
          </a:prstGeom>
        </p:spPr>
      </p:pic>
      <p:sp>
        <p:nvSpPr>
          <p:cNvPr id="3" name="TextovéPole 2"/>
          <p:cNvSpPr txBox="1"/>
          <p:nvPr/>
        </p:nvSpPr>
        <p:spPr>
          <a:xfrm>
            <a:off x="7092280" y="6021288"/>
            <a:ext cx="1884363" cy="300082"/>
          </a:xfrm>
          <a:prstGeom prst="rect">
            <a:avLst/>
          </a:prstGeom>
          <a:noFill/>
        </p:spPr>
        <p:txBody>
          <a:bodyPr wrap="square" rtlCol="0">
            <a:spAutoFit/>
          </a:bodyPr>
          <a:lstStyle/>
          <a:p>
            <a:r>
              <a:rPr lang="en-US" sz="1350" dirty="0">
                <a:solidFill>
                  <a:schemeClr val="bg1"/>
                </a:solidFill>
              </a:rPr>
              <a:t>Council of Europe Credit</a:t>
            </a:r>
          </a:p>
        </p:txBody>
      </p:sp>
    </p:spTree>
    <p:extLst>
      <p:ext uri="{BB962C8B-B14F-4D97-AF65-F5344CB8AC3E}">
        <p14:creationId xmlns:p14="http://schemas.microsoft.com/office/powerpoint/2010/main" val="3464660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0" y="0"/>
            <a:ext cx="9144000" cy="6456363"/>
          </a:xfrm>
          <a:prstGeom prst="rect">
            <a:avLst/>
          </a:prstGeom>
          <a:noFill/>
          <a:ln w="9525">
            <a:noFill/>
            <a:miter lim="800000"/>
            <a:headEnd/>
            <a:tailEnd/>
          </a:ln>
        </p:spPr>
      </p:pic>
      <p:sp>
        <p:nvSpPr>
          <p:cNvPr id="18434" name="TextovéPole 2"/>
          <p:cNvSpPr txBox="1">
            <a:spLocks noChangeArrowheads="1"/>
          </p:cNvSpPr>
          <p:nvPr/>
        </p:nvSpPr>
        <p:spPr bwMode="auto">
          <a:xfrm>
            <a:off x="7704138" y="6473825"/>
            <a:ext cx="1331912" cy="277813"/>
          </a:xfrm>
          <a:prstGeom prst="rect">
            <a:avLst/>
          </a:prstGeom>
          <a:noFill/>
          <a:ln w="9525">
            <a:noFill/>
            <a:miter lim="800000"/>
            <a:headEnd/>
            <a:tailEnd/>
          </a:ln>
        </p:spPr>
        <p:txBody>
          <a:bodyPr>
            <a:spAutoFit/>
          </a:bodyPr>
          <a:lstStyle/>
          <a:p>
            <a:r>
              <a:rPr lang="cs-CZ" sz="1200">
                <a:latin typeface="Calibri" pitchFamily="34" charset="0"/>
              </a:rPr>
              <a:t>Walker (2012) </a:t>
            </a:r>
            <a:r>
              <a:rPr lang="cs-CZ" sz="1200" i="1">
                <a:latin typeface="Calibri" pitchFamily="34" charset="0"/>
              </a:rPr>
              <a:t>PS</a:t>
            </a:r>
            <a:endParaRPr lang="cs-CZ" sz="1200">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95536" y="260648"/>
            <a:ext cx="3384376" cy="369332"/>
          </a:xfrm>
          <a:prstGeom prst="rect">
            <a:avLst/>
          </a:prstGeom>
          <a:noFill/>
        </p:spPr>
        <p:txBody>
          <a:bodyPr wrap="square" rtlCol="0">
            <a:spAutoFit/>
          </a:bodyPr>
          <a:lstStyle/>
          <a:p>
            <a:r>
              <a:rPr lang="en-GB" dirty="0"/>
              <a:t>ECHR – </a:t>
            </a:r>
            <a:r>
              <a:rPr lang="en-GB" dirty="0">
                <a:hlinkClick r:id="rId2"/>
              </a:rPr>
              <a:t>Analysis of Statistics 2014 </a:t>
            </a:r>
            <a:endParaRPr lang="en-GB" dirty="0"/>
          </a:p>
        </p:txBody>
      </p:sp>
      <p:pic>
        <p:nvPicPr>
          <p:cNvPr id="3" name="Obrázek 2"/>
          <p:cNvPicPr>
            <a:picLocks noChangeAspect="1"/>
          </p:cNvPicPr>
          <p:nvPr/>
        </p:nvPicPr>
        <p:blipFill>
          <a:blip r:embed="rId3"/>
          <a:stretch>
            <a:fillRect/>
          </a:stretch>
        </p:blipFill>
        <p:spPr>
          <a:xfrm>
            <a:off x="0" y="980727"/>
            <a:ext cx="9144000" cy="5776332"/>
          </a:xfrm>
          <a:prstGeom prst="rect">
            <a:avLst/>
          </a:prstGeom>
        </p:spPr>
      </p:pic>
    </p:spTree>
    <p:extLst>
      <p:ext uri="{BB962C8B-B14F-4D97-AF65-F5344CB8AC3E}">
        <p14:creationId xmlns:p14="http://schemas.microsoft.com/office/powerpoint/2010/main" val="1836693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846907"/>
            <a:ext cx="9144000" cy="6011094"/>
          </a:xfrm>
          <a:prstGeom prst="rect">
            <a:avLst/>
          </a:prstGeom>
        </p:spPr>
      </p:pic>
      <p:sp>
        <p:nvSpPr>
          <p:cNvPr id="3" name="TextovéPole 2"/>
          <p:cNvSpPr txBox="1"/>
          <p:nvPr/>
        </p:nvSpPr>
        <p:spPr>
          <a:xfrm>
            <a:off x="395536" y="260648"/>
            <a:ext cx="3384376" cy="369332"/>
          </a:xfrm>
          <a:prstGeom prst="rect">
            <a:avLst/>
          </a:prstGeom>
          <a:noFill/>
        </p:spPr>
        <p:txBody>
          <a:bodyPr wrap="square" rtlCol="0">
            <a:spAutoFit/>
          </a:bodyPr>
          <a:lstStyle/>
          <a:p>
            <a:r>
              <a:rPr lang="en-GB" dirty="0"/>
              <a:t>ECHR – </a:t>
            </a:r>
            <a:r>
              <a:rPr lang="en-GB" dirty="0">
                <a:hlinkClick r:id="rId3"/>
              </a:rPr>
              <a:t>Analysis of Statistics 2014 </a:t>
            </a:r>
            <a:endParaRPr lang="en-GB" dirty="0"/>
          </a:p>
        </p:txBody>
      </p:sp>
    </p:spTree>
    <p:extLst>
      <p:ext uri="{BB962C8B-B14F-4D97-AF65-F5344CB8AC3E}">
        <p14:creationId xmlns:p14="http://schemas.microsoft.com/office/powerpoint/2010/main" val="27223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693555"/>
            <a:ext cx="9144000" cy="6140964"/>
          </a:xfrm>
          <a:prstGeom prst="rect">
            <a:avLst/>
          </a:prstGeom>
        </p:spPr>
      </p:pic>
      <p:sp>
        <p:nvSpPr>
          <p:cNvPr id="3" name="TextovéPole 2"/>
          <p:cNvSpPr txBox="1"/>
          <p:nvPr/>
        </p:nvSpPr>
        <p:spPr>
          <a:xfrm>
            <a:off x="395536" y="188640"/>
            <a:ext cx="3384376" cy="369332"/>
          </a:xfrm>
          <a:prstGeom prst="rect">
            <a:avLst/>
          </a:prstGeom>
          <a:noFill/>
        </p:spPr>
        <p:txBody>
          <a:bodyPr wrap="square" rtlCol="0">
            <a:spAutoFit/>
          </a:bodyPr>
          <a:lstStyle/>
          <a:p>
            <a:r>
              <a:rPr lang="en-GB" dirty="0"/>
              <a:t>ECHR – </a:t>
            </a:r>
            <a:r>
              <a:rPr lang="en-GB" dirty="0">
                <a:hlinkClick r:id="rId3"/>
              </a:rPr>
              <a:t>Analysis of Statistics 2014 </a:t>
            </a:r>
            <a:endParaRPr lang="en-GB" dirty="0"/>
          </a:p>
        </p:txBody>
      </p:sp>
    </p:spTree>
    <p:extLst>
      <p:ext uri="{BB962C8B-B14F-4D97-AF65-F5344CB8AC3E}">
        <p14:creationId xmlns:p14="http://schemas.microsoft.com/office/powerpoint/2010/main" val="3432624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 y="618398"/>
            <a:ext cx="9134880" cy="6207610"/>
          </a:xfrm>
          <a:prstGeom prst="rect">
            <a:avLst/>
          </a:prstGeom>
        </p:spPr>
      </p:pic>
      <p:sp>
        <p:nvSpPr>
          <p:cNvPr id="4" name="TextovéPole 3"/>
          <p:cNvSpPr txBox="1"/>
          <p:nvPr/>
        </p:nvSpPr>
        <p:spPr>
          <a:xfrm>
            <a:off x="755576" y="188640"/>
            <a:ext cx="8064896" cy="369332"/>
          </a:xfrm>
          <a:prstGeom prst="rect">
            <a:avLst/>
          </a:prstGeom>
          <a:noFill/>
        </p:spPr>
        <p:txBody>
          <a:bodyPr wrap="square" rtlCol="0">
            <a:spAutoFit/>
          </a:bodyPr>
          <a:lstStyle/>
          <a:p>
            <a:r>
              <a:rPr lang="cs-CZ" dirty="0" smtClean="0"/>
              <a:t>ECHR: </a:t>
            </a:r>
            <a:r>
              <a:rPr lang="cs-CZ" dirty="0" err="1" smtClean="0">
                <a:hlinkClick r:id="rId3"/>
              </a:rPr>
              <a:t>Overview</a:t>
            </a:r>
            <a:r>
              <a:rPr lang="cs-CZ" dirty="0" smtClean="0">
                <a:hlinkClick r:id="rId3"/>
              </a:rPr>
              <a:t> 1959-2014</a:t>
            </a:r>
            <a:endParaRPr lang="en-GB" dirty="0"/>
          </a:p>
        </p:txBody>
      </p:sp>
      <p:pic>
        <p:nvPicPr>
          <p:cNvPr id="5" name="Obrázek 4"/>
          <p:cNvPicPr>
            <a:picLocks noChangeAspect="1"/>
          </p:cNvPicPr>
          <p:nvPr/>
        </p:nvPicPr>
        <p:blipFill>
          <a:blip r:embed="rId4"/>
          <a:stretch>
            <a:fillRect/>
          </a:stretch>
        </p:blipFill>
        <p:spPr>
          <a:xfrm>
            <a:off x="4769492" y="188640"/>
            <a:ext cx="3841081" cy="399545"/>
          </a:xfrm>
          <a:prstGeom prst="rect">
            <a:avLst/>
          </a:prstGeom>
        </p:spPr>
      </p:pic>
    </p:spTree>
    <p:extLst>
      <p:ext uri="{BB962C8B-B14F-4D97-AF65-F5344CB8AC3E}">
        <p14:creationId xmlns:p14="http://schemas.microsoft.com/office/powerpoint/2010/main" val="3782169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692697"/>
            <a:ext cx="9144000" cy="6166506"/>
          </a:xfrm>
          <a:prstGeom prst="rect">
            <a:avLst/>
          </a:prstGeom>
        </p:spPr>
      </p:pic>
      <p:sp>
        <p:nvSpPr>
          <p:cNvPr id="3" name="TextovéPole 2"/>
          <p:cNvSpPr txBox="1"/>
          <p:nvPr/>
        </p:nvSpPr>
        <p:spPr>
          <a:xfrm>
            <a:off x="755576" y="188640"/>
            <a:ext cx="2808312" cy="369332"/>
          </a:xfrm>
          <a:prstGeom prst="rect">
            <a:avLst/>
          </a:prstGeom>
          <a:noFill/>
        </p:spPr>
        <p:txBody>
          <a:bodyPr wrap="square" rtlCol="0">
            <a:spAutoFit/>
          </a:bodyPr>
          <a:lstStyle/>
          <a:p>
            <a:r>
              <a:rPr lang="cs-CZ" dirty="0" smtClean="0"/>
              <a:t>ECHR: </a:t>
            </a:r>
            <a:r>
              <a:rPr lang="cs-CZ" dirty="0" err="1" smtClean="0">
                <a:hlinkClick r:id="rId3"/>
              </a:rPr>
              <a:t>Overview</a:t>
            </a:r>
            <a:r>
              <a:rPr lang="cs-CZ" dirty="0" smtClean="0">
                <a:hlinkClick r:id="rId3"/>
              </a:rPr>
              <a:t> 1959-2014</a:t>
            </a:r>
            <a:endParaRPr lang="en-GB" dirty="0"/>
          </a:p>
        </p:txBody>
      </p:sp>
      <p:pic>
        <p:nvPicPr>
          <p:cNvPr id="4" name="Obrázek 3"/>
          <p:cNvPicPr>
            <a:picLocks noChangeAspect="1"/>
          </p:cNvPicPr>
          <p:nvPr/>
        </p:nvPicPr>
        <p:blipFill>
          <a:blip r:embed="rId4"/>
          <a:stretch>
            <a:fillRect/>
          </a:stretch>
        </p:blipFill>
        <p:spPr>
          <a:xfrm>
            <a:off x="4080750" y="116632"/>
            <a:ext cx="4561098" cy="441340"/>
          </a:xfrm>
          <a:prstGeom prst="rect">
            <a:avLst/>
          </a:prstGeom>
        </p:spPr>
      </p:pic>
    </p:spTree>
    <p:extLst>
      <p:ext uri="{BB962C8B-B14F-4D97-AF65-F5344CB8AC3E}">
        <p14:creationId xmlns:p14="http://schemas.microsoft.com/office/powerpoint/2010/main" val="1772589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764704"/>
            <a:ext cx="9144000" cy="6085111"/>
          </a:xfrm>
          <a:prstGeom prst="rect">
            <a:avLst/>
          </a:prstGeom>
        </p:spPr>
      </p:pic>
      <p:sp>
        <p:nvSpPr>
          <p:cNvPr id="3" name="TextovéPole 2"/>
          <p:cNvSpPr txBox="1"/>
          <p:nvPr/>
        </p:nvSpPr>
        <p:spPr>
          <a:xfrm>
            <a:off x="755576" y="188640"/>
            <a:ext cx="2808312" cy="369332"/>
          </a:xfrm>
          <a:prstGeom prst="rect">
            <a:avLst/>
          </a:prstGeom>
          <a:noFill/>
        </p:spPr>
        <p:txBody>
          <a:bodyPr wrap="square" rtlCol="0">
            <a:spAutoFit/>
          </a:bodyPr>
          <a:lstStyle/>
          <a:p>
            <a:r>
              <a:rPr lang="cs-CZ" dirty="0" smtClean="0"/>
              <a:t>ECHR: </a:t>
            </a:r>
            <a:r>
              <a:rPr lang="cs-CZ" dirty="0" err="1" smtClean="0">
                <a:hlinkClick r:id="rId3"/>
              </a:rPr>
              <a:t>Overview</a:t>
            </a:r>
            <a:r>
              <a:rPr lang="cs-CZ" dirty="0" smtClean="0">
                <a:hlinkClick r:id="rId3"/>
              </a:rPr>
              <a:t> 1959-2014</a:t>
            </a:r>
            <a:endParaRPr lang="en-GB" dirty="0"/>
          </a:p>
        </p:txBody>
      </p:sp>
      <p:pic>
        <p:nvPicPr>
          <p:cNvPr id="4" name="Obrázek 3"/>
          <p:cNvPicPr>
            <a:picLocks noChangeAspect="1"/>
          </p:cNvPicPr>
          <p:nvPr/>
        </p:nvPicPr>
        <p:blipFill>
          <a:blip r:embed="rId4"/>
          <a:stretch>
            <a:fillRect/>
          </a:stretch>
        </p:blipFill>
        <p:spPr>
          <a:xfrm>
            <a:off x="3563888" y="79471"/>
            <a:ext cx="5570976" cy="497803"/>
          </a:xfrm>
          <a:prstGeom prst="rect">
            <a:avLst/>
          </a:prstGeom>
        </p:spPr>
      </p:pic>
    </p:spTree>
    <p:extLst>
      <p:ext uri="{BB962C8B-B14F-4D97-AF65-F5344CB8AC3E}">
        <p14:creationId xmlns:p14="http://schemas.microsoft.com/office/powerpoint/2010/main" val="2366074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620688"/>
            <a:ext cx="8106866" cy="60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323528" y="188640"/>
            <a:ext cx="8280920" cy="369332"/>
          </a:xfrm>
          <a:prstGeom prst="rect">
            <a:avLst/>
          </a:prstGeom>
          <a:noFill/>
        </p:spPr>
        <p:txBody>
          <a:bodyPr wrap="square" rtlCol="0">
            <a:spAutoFit/>
          </a:bodyPr>
          <a:lstStyle/>
          <a:p>
            <a:pPr algn="ctr"/>
            <a:r>
              <a:rPr lang="en-US" b="1" dirty="0" smtClean="0"/>
              <a:t>Subject-matter of the Court’s violation judgments</a:t>
            </a:r>
            <a:endParaRPr lang="cs-CZ" b="1" dirty="0"/>
          </a:p>
        </p:txBody>
      </p:sp>
    </p:spTree>
    <p:extLst>
      <p:ext uri="{BB962C8B-B14F-4D97-AF65-F5344CB8AC3E}">
        <p14:creationId xmlns:p14="http://schemas.microsoft.com/office/powerpoint/2010/main" val="3494421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6"/>
            <a:ext cx="8782466" cy="607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323528" y="188640"/>
            <a:ext cx="8280920" cy="369332"/>
          </a:xfrm>
          <a:prstGeom prst="rect">
            <a:avLst/>
          </a:prstGeom>
          <a:noFill/>
        </p:spPr>
        <p:txBody>
          <a:bodyPr wrap="square" rtlCol="0">
            <a:spAutoFit/>
          </a:bodyPr>
          <a:lstStyle/>
          <a:p>
            <a:pPr algn="ctr"/>
            <a:r>
              <a:rPr lang="cs-CZ" b="1" dirty="0" smtClean="0"/>
              <a:t>Type </a:t>
            </a:r>
            <a:r>
              <a:rPr lang="cs-CZ" b="1" dirty="0" err="1" smtClean="0"/>
              <a:t>of</a:t>
            </a:r>
            <a:r>
              <a:rPr lang="cs-CZ" b="1" dirty="0" smtClean="0"/>
              <a:t> </a:t>
            </a:r>
            <a:r>
              <a:rPr lang="en-US" b="1" dirty="0" smtClean="0"/>
              <a:t>judgment</a:t>
            </a:r>
            <a:endParaRPr lang="cs-CZ" b="1" dirty="0"/>
          </a:p>
        </p:txBody>
      </p:sp>
    </p:spTree>
    <p:extLst>
      <p:ext uri="{BB962C8B-B14F-4D97-AF65-F5344CB8AC3E}">
        <p14:creationId xmlns:p14="http://schemas.microsoft.com/office/powerpoint/2010/main" val="712764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6"/>
            <a:ext cx="8364512" cy="558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323528" y="188640"/>
            <a:ext cx="8280920" cy="369332"/>
          </a:xfrm>
          <a:prstGeom prst="rect">
            <a:avLst/>
          </a:prstGeom>
          <a:noFill/>
        </p:spPr>
        <p:txBody>
          <a:bodyPr wrap="square" rtlCol="0">
            <a:spAutoFit/>
          </a:bodyPr>
          <a:lstStyle/>
          <a:p>
            <a:pPr algn="ctr"/>
            <a:r>
              <a:rPr lang="cs-CZ" b="1" dirty="0" smtClean="0"/>
              <a:t>J</a:t>
            </a:r>
            <a:r>
              <a:rPr lang="en-US" b="1" dirty="0" err="1" smtClean="0"/>
              <a:t>udgment</a:t>
            </a:r>
            <a:r>
              <a:rPr lang="cs-CZ" b="1" dirty="0" smtClean="0"/>
              <a:t>s and </a:t>
            </a:r>
            <a:r>
              <a:rPr lang="cs-CZ" b="1" dirty="0" err="1" smtClean="0"/>
              <a:t>decisions</a:t>
            </a:r>
            <a:endParaRPr lang="cs-CZ" b="1" dirty="0"/>
          </a:p>
        </p:txBody>
      </p:sp>
    </p:spTree>
    <p:extLst>
      <p:ext uri="{BB962C8B-B14F-4D97-AF65-F5344CB8AC3E}">
        <p14:creationId xmlns:p14="http://schemas.microsoft.com/office/powerpoint/2010/main" val="1092507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92150"/>
            <a:ext cx="8285162" cy="554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extovéPole 1"/>
          <p:cNvSpPr txBox="1">
            <a:spLocks noChangeArrowheads="1"/>
          </p:cNvSpPr>
          <p:nvPr/>
        </p:nvSpPr>
        <p:spPr bwMode="auto">
          <a:xfrm>
            <a:off x="7740650" y="6524625"/>
            <a:ext cx="1295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1000"/>
              <a:t>Zdroj: echr.coe.int</a:t>
            </a:r>
          </a:p>
        </p:txBody>
      </p:sp>
    </p:spTree>
    <p:extLst>
      <p:ext uri="{BB962C8B-B14F-4D97-AF65-F5344CB8AC3E}">
        <p14:creationId xmlns:p14="http://schemas.microsoft.com/office/powerpoint/2010/main" val="891880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6350" y="333375"/>
            <a:ext cx="9159875" cy="5964238"/>
          </a:xfrm>
          <a:prstGeom prst="rect">
            <a:avLst/>
          </a:prstGeom>
          <a:noFill/>
          <a:ln w="9525">
            <a:noFill/>
            <a:miter lim="800000"/>
            <a:headEnd/>
            <a:tailEnd/>
          </a:ln>
        </p:spPr>
      </p:pic>
      <p:sp>
        <p:nvSpPr>
          <p:cNvPr id="20482" name="TextovéPole 2"/>
          <p:cNvSpPr txBox="1">
            <a:spLocks noChangeArrowheads="1"/>
          </p:cNvSpPr>
          <p:nvPr/>
        </p:nvSpPr>
        <p:spPr bwMode="auto">
          <a:xfrm>
            <a:off x="7704138" y="6473825"/>
            <a:ext cx="1331912" cy="277813"/>
          </a:xfrm>
          <a:prstGeom prst="rect">
            <a:avLst/>
          </a:prstGeom>
          <a:noFill/>
          <a:ln w="9525">
            <a:noFill/>
            <a:miter lim="800000"/>
            <a:headEnd/>
            <a:tailEnd/>
          </a:ln>
        </p:spPr>
        <p:txBody>
          <a:bodyPr>
            <a:spAutoFit/>
          </a:bodyPr>
          <a:lstStyle/>
          <a:p>
            <a:r>
              <a:rPr lang="cs-CZ" sz="1200">
                <a:latin typeface="Calibri" pitchFamily="34" charset="0"/>
              </a:rPr>
              <a:t>Walker (2012) </a:t>
            </a:r>
            <a:r>
              <a:rPr lang="cs-CZ" sz="1200" i="1">
                <a:latin typeface="Calibri" pitchFamily="34" charset="0"/>
              </a:rPr>
              <a:t>PS</a:t>
            </a:r>
            <a:endParaRPr lang="cs-CZ" sz="1200">
              <a:latin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98438"/>
            <a:ext cx="8229600" cy="1143000"/>
          </a:xfrm>
        </p:spPr>
        <p:txBody>
          <a:bodyPr/>
          <a:lstStyle/>
          <a:p>
            <a:r>
              <a:rPr lang="cs-CZ" b="1" dirty="0" smtClean="0">
                <a:solidFill>
                  <a:schemeClr val="accent1"/>
                </a:solidFill>
              </a:rPr>
              <a:t>OSCE</a:t>
            </a:r>
            <a:endParaRPr lang="cs-CZ" b="1" dirty="0">
              <a:solidFill>
                <a:schemeClr val="accent1"/>
              </a:solidFill>
            </a:endParaRPr>
          </a:p>
        </p:txBody>
      </p:sp>
      <p:pic>
        <p:nvPicPr>
          <p:cNvPr id="4098" name="Picture 2" descr="http://upload.wikimedia.org/wikipedia/commons/thumb/6/62/OSCE_members_and_partners.svg/800px-OSCE_members_and_partner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7" y="1678023"/>
            <a:ext cx="9179517" cy="4847321"/>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940152" y="6525344"/>
            <a:ext cx="2952328" cy="276999"/>
          </a:xfrm>
          <a:prstGeom prst="rect">
            <a:avLst/>
          </a:prstGeom>
          <a:noFill/>
        </p:spPr>
        <p:txBody>
          <a:bodyPr wrap="square" rtlCol="0">
            <a:spAutoFit/>
          </a:bodyPr>
          <a:lstStyle/>
          <a:p>
            <a:r>
              <a:rPr lang="cs-CZ" sz="1200" dirty="0" err="1"/>
              <a:t>Wikimedia</a:t>
            </a:r>
            <a:r>
              <a:rPr lang="cs-CZ" sz="1200" dirty="0"/>
              <a:t> </a:t>
            </a:r>
            <a:r>
              <a:rPr lang="cs-CZ" sz="1200" dirty="0" err="1"/>
              <a:t>Commons</a:t>
            </a:r>
            <a:r>
              <a:rPr lang="cs-CZ" sz="1200" dirty="0"/>
              <a:t>, Sven</a:t>
            </a:r>
          </a:p>
        </p:txBody>
      </p:sp>
    </p:spTree>
    <p:extLst>
      <p:ext uri="{BB962C8B-B14F-4D97-AF65-F5344CB8AC3E}">
        <p14:creationId xmlns:p14="http://schemas.microsoft.com/office/powerpoint/2010/main" val="274068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p:cNvSpPr>
            <a:spLocks noGrp="1" noChangeArrowheads="1"/>
          </p:cNvSpPr>
          <p:nvPr>
            <p:ph type="title"/>
          </p:nvPr>
        </p:nvSpPr>
        <p:spPr/>
        <p:txBody>
          <a:bodyPr/>
          <a:lstStyle/>
          <a:p>
            <a:endParaRPr lang="cs-CZ"/>
          </a:p>
        </p:txBody>
      </p:sp>
      <p:pic>
        <p:nvPicPr>
          <p:cNvPr id="113668" name="Picture 4" descr="1975_ford breznev"/>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64555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3/33/Bundesarchiv_Bild_146-1990-009-13%2C_Helsinki%2C_KSZE-Konferen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43" y="8620"/>
            <a:ext cx="8592955" cy="6444716"/>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076056" y="6491077"/>
            <a:ext cx="3888432" cy="276999"/>
          </a:xfrm>
          <a:prstGeom prst="rect">
            <a:avLst/>
          </a:prstGeom>
          <a:noFill/>
        </p:spPr>
        <p:txBody>
          <a:bodyPr wrap="square" rtlCol="0">
            <a:spAutoFit/>
          </a:bodyPr>
          <a:lstStyle/>
          <a:p>
            <a:r>
              <a:rPr lang="de-DE" sz="1200" dirty="0">
                <a:latin typeface="+mn-lt"/>
              </a:rPr>
              <a:t>Bundesrepublik Deutschland - Fotodienst 1985 / Nr. 1877</a:t>
            </a:r>
            <a:endParaRPr lang="cs-CZ" sz="1200" dirty="0">
              <a:latin typeface="+mn-lt"/>
            </a:endParaRPr>
          </a:p>
        </p:txBody>
      </p:sp>
    </p:spTree>
    <p:extLst>
      <p:ext uri="{BB962C8B-B14F-4D97-AF65-F5344CB8AC3E}">
        <p14:creationId xmlns:p14="http://schemas.microsoft.com/office/powerpoint/2010/main" val="35805092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67544" y="44624"/>
            <a:ext cx="8229600" cy="1143000"/>
          </a:xfrm>
        </p:spPr>
        <p:txBody>
          <a:bodyPr/>
          <a:lstStyle/>
          <a:p>
            <a:r>
              <a:rPr lang="en-US" b="1" dirty="0" smtClean="0">
                <a:solidFill>
                  <a:schemeClr val="accent1"/>
                </a:solidFill>
              </a:rPr>
              <a:t>Decalogue</a:t>
            </a:r>
            <a:endParaRPr lang="en-US" b="1" dirty="0">
              <a:solidFill>
                <a:schemeClr val="accent1"/>
              </a:solidFill>
            </a:endParaRPr>
          </a:p>
        </p:txBody>
      </p:sp>
      <p:sp>
        <p:nvSpPr>
          <p:cNvPr id="75779" name="Rectangle 3"/>
          <p:cNvSpPr>
            <a:spLocks noGrp="1" noChangeArrowheads="1"/>
          </p:cNvSpPr>
          <p:nvPr>
            <p:ph type="body" idx="1"/>
          </p:nvPr>
        </p:nvSpPr>
        <p:spPr>
          <a:xfrm>
            <a:off x="457200" y="1052736"/>
            <a:ext cx="8218488" cy="5616352"/>
          </a:xfrm>
        </p:spPr>
        <p:txBody>
          <a:bodyPr>
            <a:normAutofit/>
          </a:bodyPr>
          <a:lstStyle/>
          <a:p>
            <a:pPr>
              <a:lnSpc>
                <a:spcPct val="80000"/>
              </a:lnSpc>
              <a:buFontTx/>
              <a:buNone/>
            </a:pPr>
            <a:r>
              <a:rPr lang="en-US" sz="2400" b="1" dirty="0" smtClean="0"/>
              <a:t>1. </a:t>
            </a:r>
            <a:r>
              <a:rPr lang="en-US" sz="2400" dirty="0" smtClean="0"/>
              <a:t>(a) </a:t>
            </a:r>
            <a:r>
              <a:rPr lang="en-US" sz="2400" b="1" dirty="0" smtClean="0"/>
              <a:t>Declaration on Principles Guiding Relations</a:t>
            </a:r>
          </a:p>
          <a:p>
            <a:pPr>
              <a:lnSpc>
                <a:spcPct val="80000"/>
              </a:lnSpc>
              <a:buFontTx/>
              <a:buNone/>
            </a:pPr>
            <a:r>
              <a:rPr lang="en-US" sz="2400" b="1" dirty="0" smtClean="0"/>
              <a:t>between Participating States</a:t>
            </a:r>
          </a:p>
          <a:p>
            <a:pPr>
              <a:lnSpc>
                <a:spcPct val="80000"/>
              </a:lnSpc>
              <a:buFontTx/>
              <a:buNone/>
            </a:pPr>
            <a:r>
              <a:rPr lang="en-US" sz="2400" dirty="0" smtClean="0"/>
              <a:t>I. Sovereign equality, respect for the rights inherent in sovereignty</a:t>
            </a:r>
          </a:p>
          <a:p>
            <a:pPr>
              <a:lnSpc>
                <a:spcPct val="80000"/>
              </a:lnSpc>
              <a:buFontTx/>
              <a:buNone/>
            </a:pPr>
            <a:r>
              <a:rPr lang="en-US" sz="2400" dirty="0" smtClean="0"/>
              <a:t>II. Refraining from the threat or use of force</a:t>
            </a:r>
          </a:p>
          <a:p>
            <a:pPr>
              <a:lnSpc>
                <a:spcPct val="80000"/>
              </a:lnSpc>
              <a:buFontTx/>
              <a:buNone/>
            </a:pPr>
            <a:r>
              <a:rPr lang="en-US" sz="2400" dirty="0" smtClean="0"/>
              <a:t>III. Inviolability of frontiers</a:t>
            </a:r>
          </a:p>
          <a:p>
            <a:pPr>
              <a:lnSpc>
                <a:spcPct val="80000"/>
              </a:lnSpc>
              <a:buFontTx/>
              <a:buNone/>
            </a:pPr>
            <a:r>
              <a:rPr lang="en-US" sz="2400" dirty="0" smtClean="0"/>
              <a:t>IV. Territorial integrity of States</a:t>
            </a:r>
          </a:p>
          <a:p>
            <a:pPr>
              <a:lnSpc>
                <a:spcPct val="80000"/>
              </a:lnSpc>
              <a:buFontTx/>
              <a:buNone/>
            </a:pPr>
            <a:r>
              <a:rPr lang="en-US" sz="2400" dirty="0" smtClean="0"/>
              <a:t>V. Peaceful settlement of disputes</a:t>
            </a:r>
          </a:p>
          <a:p>
            <a:pPr>
              <a:lnSpc>
                <a:spcPct val="80000"/>
              </a:lnSpc>
              <a:buFontTx/>
              <a:buNone/>
            </a:pPr>
            <a:r>
              <a:rPr lang="en-US" sz="2400" b="1" dirty="0" smtClean="0">
                <a:solidFill>
                  <a:schemeClr val="accent2"/>
                </a:solidFill>
              </a:rPr>
              <a:t>VI. Non-intervention in internal affairs</a:t>
            </a:r>
          </a:p>
          <a:p>
            <a:pPr>
              <a:lnSpc>
                <a:spcPct val="80000"/>
              </a:lnSpc>
              <a:buFontTx/>
              <a:buNone/>
            </a:pPr>
            <a:r>
              <a:rPr lang="en-US" sz="2400" b="1" dirty="0" smtClean="0">
                <a:solidFill>
                  <a:schemeClr val="accent2"/>
                </a:solidFill>
              </a:rPr>
              <a:t>VII. Respect for human rights and fundamental freedoms, including the freedom of thought, conscience, religion or belief</a:t>
            </a:r>
          </a:p>
          <a:p>
            <a:pPr>
              <a:lnSpc>
                <a:spcPct val="80000"/>
              </a:lnSpc>
              <a:buFontTx/>
              <a:buNone/>
            </a:pPr>
            <a:r>
              <a:rPr lang="en-US" sz="2400" dirty="0" smtClean="0"/>
              <a:t>VIII. Equal rights and self-determination of peoples</a:t>
            </a:r>
          </a:p>
          <a:p>
            <a:pPr>
              <a:lnSpc>
                <a:spcPct val="80000"/>
              </a:lnSpc>
              <a:buFontTx/>
              <a:buNone/>
            </a:pPr>
            <a:r>
              <a:rPr lang="en-US" sz="2400" dirty="0" smtClean="0"/>
              <a:t>IX. Co-operation among States</a:t>
            </a:r>
          </a:p>
          <a:p>
            <a:pPr>
              <a:lnSpc>
                <a:spcPct val="80000"/>
              </a:lnSpc>
              <a:buFontTx/>
              <a:buNone/>
            </a:pPr>
            <a:r>
              <a:rPr lang="en-US" sz="2400" dirty="0" smtClean="0"/>
              <a:t>X. </a:t>
            </a:r>
            <a:r>
              <a:rPr lang="en-US" sz="2400" dirty="0" err="1" smtClean="0"/>
              <a:t>Fulfilment</a:t>
            </a:r>
            <a:r>
              <a:rPr lang="en-US" sz="2400" dirty="0" smtClean="0"/>
              <a:t> in good faith of obligations under international law</a:t>
            </a:r>
            <a:endParaRPr lang="en-US" sz="2400" dirty="0"/>
          </a:p>
        </p:txBody>
      </p:sp>
    </p:spTree>
    <p:extLst>
      <p:ext uri="{BB962C8B-B14F-4D97-AF65-F5344CB8AC3E}">
        <p14:creationId xmlns:p14="http://schemas.microsoft.com/office/powerpoint/2010/main" val="3487806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0" y="188913"/>
            <a:ext cx="9144000" cy="6669087"/>
          </a:xfrm>
        </p:spPr>
        <p:txBody>
          <a:bodyPr/>
          <a:lstStyle/>
          <a:p>
            <a:pPr>
              <a:lnSpc>
                <a:spcPct val="80000"/>
              </a:lnSpc>
              <a:buFontTx/>
              <a:buNone/>
            </a:pPr>
            <a:r>
              <a:rPr lang="en-US" sz="1600" b="1">
                <a:latin typeface="Garamond" pitchFamily="18" charset="0"/>
              </a:rPr>
              <a:t>VII. Respect for human rights and fundamental freedoms, including the freedom of thought, conscience, religion or belief</a:t>
            </a:r>
          </a:p>
          <a:p>
            <a:pPr>
              <a:lnSpc>
                <a:spcPct val="80000"/>
              </a:lnSpc>
            </a:pPr>
            <a:r>
              <a:rPr lang="en-US" sz="1800">
                <a:latin typeface="Garamond" pitchFamily="18" charset="0"/>
              </a:rPr>
              <a:t>The participating States will respect human rights and fundamental freedoms, including the freedom of thought, conscience, religion or belief, for all without distinction as to race, sex, language or religion.</a:t>
            </a:r>
          </a:p>
          <a:p>
            <a:pPr>
              <a:lnSpc>
                <a:spcPct val="80000"/>
              </a:lnSpc>
            </a:pPr>
            <a:r>
              <a:rPr lang="en-US" sz="1800">
                <a:latin typeface="Garamond" pitchFamily="18" charset="0"/>
              </a:rPr>
              <a:t>They will </a:t>
            </a:r>
            <a:r>
              <a:rPr lang="en-US" sz="1800">
                <a:solidFill>
                  <a:schemeClr val="hlink"/>
                </a:solidFill>
                <a:latin typeface="Garamond" pitchFamily="18" charset="0"/>
              </a:rPr>
              <a:t>promote and encourage</a:t>
            </a:r>
            <a:r>
              <a:rPr lang="en-US" sz="1800">
                <a:latin typeface="Garamond" pitchFamily="18" charset="0"/>
              </a:rPr>
              <a:t> the effective exercise of civil, political, economic, social, cultural and other rights and freedoms all of which derive from the </a:t>
            </a:r>
            <a:r>
              <a:rPr lang="en-US" sz="1800">
                <a:solidFill>
                  <a:schemeClr val="hlink"/>
                </a:solidFill>
                <a:latin typeface="Garamond" pitchFamily="18" charset="0"/>
              </a:rPr>
              <a:t>inherent dignity of the human person and are essential for his free and full development</a:t>
            </a:r>
            <a:r>
              <a:rPr lang="en-US" sz="1800">
                <a:latin typeface="Garamond" pitchFamily="18" charset="0"/>
              </a:rPr>
              <a:t>.</a:t>
            </a:r>
          </a:p>
          <a:p>
            <a:pPr>
              <a:lnSpc>
                <a:spcPct val="80000"/>
              </a:lnSpc>
            </a:pPr>
            <a:r>
              <a:rPr lang="en-US" sz="1800">
                <a:latin typeface="Garamond" pitchFamily="18" charset="0"/>
              </a:rPr>
              <a:t>Within this framework the participating States will recognize and respect the freedom of the individual to profess and practice, alone or in community with others, </a:t>
            </a:r>
            <a:r>
              <a:rPr lang="en-US" sz="1800">
                <a:solidFill>
                  <a:schemeClr val="hlink"/>
                </a:solidFill>
                <a:latin typeface="Garamond" pitchFamily="18" charset="0"/>
              </a:rPr>
              <a:t>religion</a:t>
            </a:r>
            <a:r>
              <a:rPr lang="en-US" sz="1800">
                <a:latin typeface="Garamond" pitchFamily="18" charset="0"/>
              </a:rPr>
              <a:t> or belief acting in accordance with the dictates of his own conscience.</a:t>
            </a:r>
          </a:p>
          <a:p>
            <a:pPr>
              <a:lnSpc>
                <a:spcPct val="80000"/>
              </a:lnSpc>
            </a:pPr>
            <a:r>
              <a:rPr lang="en-US" sz="1800">
                <a:latin typeface="Garamond" pitchFamily="18" charset="0"/>
              </a:rPr>
              <a:t>The participating States on whose territory national minorities exist will respect the right of persons belonging to such </a:t>
            </a:r>
            <a:r>
              <a:rPr lang="en-US" sz="1800">
                <a:solidFill>
                  <a:schemeClr val="hlink"/>
                </a:solidFill>
                <a:latin typeface="Garamond" pitchFamily="18" charset="0"/>
              </a:rPr>
              <a:t>minorities</a:t>
            </a:r>
            <a:r>
              <a:rPr lang="en-US" sz="1800">
                <a:latin typeface="Garamond" pitchFamily="18" charset="0"/>
              </a:rPr>
              <a:t> to equality before the law, will afford them the full opportunity for the actual enjoyment of human rights and fundamental freedoms and will, in this manner, protect their legitimate interests in this sphere.</a:t>
            </a:r>
          </a:p>
          <a:p>
            <a:pPr>
              <a:lnSpc>
                <a:spcPct val="80000"/>
              </a:lnSpc>
            </a:pPr>
            <a:r>
              <a:rPr lang="en-US" sz="1800">
                <a:latin typeface="Garamond" pitchFamily="18" charset="0"/>
              </a:rPr>
              <a:t>The participating States recognize the </a:t>
            </a:r>
            <a:r>
              <a:rPr lang="en-US" sz="1800">
                <a:solidFill>
                  <a:schemeClr val="hlink"/>
                </a:solidFill>
                <a:latin typeface="Garamond" pitchFamily="18" charset="0"/>
              </a:rPr>
              <a:t>universal significance of human rights</a:t>
            </a:r>
            <a:r>
              <a:rPr lang="en-US" sz="1800">
                <a:latin typeface="Garamond" pitchFamily="18" charset="0"/>
              </a:rPr>
              <a:t> and fundamental freedoms, respect for which is an </a:t>
            </a:r>
            <a:r>
              <a:rPr lang="en-US" sz="1800">
                <a:solidFill>
                  <a:schemeClr val="hlink"/>
                </a:solidFill>
                <a:latin typeface="Garamond" pitchFamily="18" charset="0"/>
              </a:rPr>
              <a:t>essential factor for the peace, justice and well- being</a:t>
            </a:r>
            <a:r>
              <a:rPr lang="en-US" sz="1800">
                <a:latin typeface="Garamond" pitchFamily="18" charset="0"/>
              </a:rPr>
              <a:t> necessary to ensure the </a:t>
            </a:r>
            <a:r>
              <a:rPr lang="en-US" sz="1800">
                <a:solidFill>
                  <a:schemeClr val="hlink"/>
                </a:solidFill>
                <a:latin typeface="Garamond" pitchFamily="18" charset="0"/>
              </a:rPr>
              <a:t>development of friendly relations and co-operation</a:t>
            </a:r>
            <a:r>
              <a:rPr lang="en-US" sz="1800">
                <a:latin typeface="Garamond" pitchFamily="18" charset="0"/>
              </a:rPr>
              <a:t> among themselves as among all States.</a:t>
            </a:r>
          </a:p>
          <a:p>
            <a:pPr>
              <a:lnSpc>
                <a:spcPct val="80000"/>
              </a:lnSpc>
            </a:pPr>
            <a:r>
              <a:rPr lang="en-US" sz="1800">
                <a:latin typeface="Garamond" pitchFamily="18" charset="0"/>
              </a:rPr>
              <a:t>They will constantly </a:t>
            </a:r>
            <a:r>
              <a:rPr lang="en-US" sz="1800">
                <a:solidFill>
                  <a:schemeClr val="hlink"/>
                </a:solidFill>
                <a:latin typeface="Garamond" pitchFamily="18" charset="0"/>
              </a:rPr>
              <a:t>respect</a:t>
            </a:r>
            <a:r>
              <a:rPr lang="en-US" sz="1800">
                <a:latin typeface="Garamond" pitchFamily="18" charset="0"/>
              </a:rPr>
              <a:t> these rights and freedoms in their mutual relations and will endeavour jointly and separately, including in co-operation with the United Nations, to promote universal and effective respect for them.</a:t>
            </a:r>
          </a:p>
          <a:p>
            <a:pPr>
              <a:lnSpc>
                <a:spcPct val="80000"/>
              </a:lnSpc>
            </a:pPr>
            <a:r>
              <a:rPr lang="en-US" sz="1800">
                <a:latin typeface="Garamond" pitchFamily="18" charset="0"/>
              </a:rPr>
              <a:t>They confirm the right of the individual to know and act upon his rights and duties in this field.</a:t>
            </a:r>
          </a:p>
          <a:p>
            <a:pPr>
              <a:lnSpc>
                <a:spcPct val="80000"/>
              </a:lnSpc>
            </a:pPr>
            <a:r>
              <a:rPr lang="en-US" sz="1800">
                <a:latin typeface="Garamond" pitchFamily="18" charset="0"/>
              </a:rPr>
              <a:t>In the field of human rights and fundamental freedoms, the participating States will act in conformity with the purposes and principles of the </a:t>
            </a:r>
            <a:r>
              <a:rPr lang="en-US" sz="1800">
                <a:solidFill>
                  <a:schemeClr val="hlink"/>
                </a:solidFill>
                <a:latin typeface="Garamond" pitchFamily="18" charset="0"/>
              </a:rPr>
              <a:t>Charter</a:t>
            </a:r>
            <a:r>
              <a:rPr lang="en-US" sz="1800">
                <a:latin typeface="Garamond" pitchFamily="18" charset="0"/>
              </a:rPr>
              <a:t> of the United Nations and with the </a:t>
            </a:r>
            <a:r>
              <a:rPr lang="en-US" sz="1800">
                <a:solidFill>
                  <a:schemeClr val="hlink"/>
                </a:solidFill>
                <a:latin typeface="Garamond" pitchFamily="18" charset="0"/>
              </a:rPr>
              <a:t>Universal Declaration</a:t>
            </a:r>
            <a:r>
              <a:rPr lang="en-US" sz="1800">
                <a:latin typeface="Garamond" pitchFamily="18" charset="0"/>
              </a:rPr>
              <a:t> of Human Rights. They will also fulfil their obligations as set forth in the international declarations and agreements in this field, including inter alia the </a:t>
            </a:r>
            <a:r>
              <a:rPr lang="en-US" sz="1800">
                <a:solidFill>
                  <a:schemeClr val="hlink"/>
                </a:solidFill>
                <a:latin typeface="Garamond" pitchFamily="18" charset="0"/>
              </a:rPr>
              <a:t>International Covenants on Human Rights</a:t>
            </a:r>
            <a:r>
              <a:rPr lang="en-US" sz="1800">
                <a:latin typeface="Garamond" pitchFamily="18" charset="0"/>
              </a:rPr>
              <a:t>, by which they may be bound.</a:t>
            </a:r>
          </a:p>
        </p:txBody>
      </p:sp>
    </p:spTree>
    <p:extLst>
      <p:ext uri="{BB962C8B-B14F-4D97-AF65-F5344CB8AC3E}">
        <p14:creationId xmlns:p14="http://schemas.microsoft.com/office/powerpoint/2010/main" val="940172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solidFill>
                  <a:schemeClr val="accent1"/>
                </a:solidFill>
              </a:rPr>
              <a:t>Region</a:t>
            </a:r>
            <a:r>
              <a:rPr lang="cs-CZ" b="1" dirty="0" smtClean="0">
                <a:solidFill>
                  <a:schemeClr val="accent1"/>
                </a:solidFill>
              </a:rPr>
              <a:t>á</a:t>
            </a:r>
            <a:r>
              <a:rPr lang="en-US" b="1" dirty="0" smtClean="0">
                <a:solidFill>
                  <a:schemeClr val="accent1"/>
                </a:solidFill>
              </a:rPr>
              <a:t>l</a:t>
            </a:r>
            <a:r>
              <a:rPr lang="cs-CZ" b="1" dirty="0" smtClean="0">
                <a:solidFill>
                  <a:schemeClr val="accent1"/>
                </a:solidFill>
              </a:rPr>
              <a:t>ní</a:t>
            </a:r>
            <a:r>
              <a:rPr lang="en-US" b="1" dirty="0" smtClean="0">
                <a:solidFill>
                  <a:schemeClr val="accent1"/>
                </a:solidFill>
              </a:rPr>
              <a:t> </a:t>
            </a:r>
            <a:r>
              <a:rPr lang="cs-CZ" b="1" dirty="0" smtClean="0">
                <a:solidFill>
                  <a:schemeClr val="accent1"/>
                </a:solidFill>
              </a:rPr>
              <a:t>LP ochrana</a:t>
            </a:r>
            <a:endParaRPr lang="en-US" b="1" dirty="0">
              <a:solidFill>
                <a:schemeClr val="accent1"/>
              </a:solidFill>
            </a:endParaRPr>
          </a:p>
        </p:txBody>
      </p:sp>
      <p:sp>
        <p:nvSpPr>
          <p:cNvPr id="3" name="Zástupný symbol pro obsah 2"/>
          <p:cNvSpPr>
            <a:spLocks noGrp="1"/>
          </p:cNvSpPr>
          <p:nvPr>
            <p:ph idx="1"/>
          </p:nvPr>
        </p:nvSpPr>
        <p:spPr/>
        <p:txBody>
          <a:bodyPr/>
          <a:lstStyle/>
          <a:p>
            <a:pPr marL="0" indent="0">
              <a:buNone/>
            </a:pPr>
            <a:r>
              <a:rPr lang="en-US" dirty="0" smtClean="0"/>
              <a:t>(</a:t>
            </a:r>
            <a:r>
              <a:rPr lang="cs-CZ" dirty="0" smtClean="0"/>
              <a:t>globální systém OSN</a:t>
            </a:r>
            <a:r>
              <a:rPr lang="en-US" dirty="0" smtClean="0"/>
              <a:t>)</a:t>
            </a:r>
          </a:p>
          <a:p>
            <a:r>
              <a:rPr lang="en-US" dirty="0" smtClean="0"/>
              <a:t>E</a:t>
            </a:r>
            <a:r>
              <a:rPr lang="cs-CZ" dirty="0" smtClean="0"/>
              <a:t>v</a:t>
            </a:r>
            <a:r>
              <a:rPr lang="en-US" dirty="0" err="1" smtClean="0"/>
              <a:t>rop</a:t>
            </a:r>
            <a:r>
              <a:rPr lang="cs-CZ" dirty="0" smtClean="0"/>
              <a:t>a</a:t>
            </a:r>
            <a:endParaRPr lang="en-US" dirty="0" smtClean="0"/>
          </a:p>
          <a:p>
            <a:r>
              <a:rPr lang="en-US" dirty="0" err="1" smtClean="0"/>
              <a:t>Ameri</a:t>
            </a:r>
            <a:r>
              <a:rPr lang="cs-CZ" dirty="0" err="1" smtClean="0"/>
              <a:t>ky</a:t>
            </a:r>
            <a:endParaRPr lang="en-US" dirty="0" smtClean="0"/>
          </a:p>
          <a:p>
            <a:r>
              <a:rPr lang="en-US" dirty="0" err="1" smtClean="0"/>
              <a:t>Afri</a:t>
            </a:r>
            <a:r>
              <a:rPr lang="cs-CZ" dirty="0" smtClean="0"/>
              <a:t>k</a:t>
            </a:r>
            <a:r>
              <a:rPr lang="en-US" dirty="0" smtClean="0"/>
              <a:t>a </a:t>
            </a:r>
          </a:p>
          <a:p>
            <a:r>
              <a:rPr lang="cs-CZ" dirty="0" smtClean="0"/>
              <a:t>Islámský svět</a:t>
            </a:r>
            <a:endParaRPr lang="en-US" dirty="0" smtClean="0"/>
          </a:p>
          <a:p>
            <a:endParaRPr lang="en-US" dirty="0" smtClean="0"/>
          </a:p>
          <a:p>
            <a:r>
              <a:rPr lang="en-US" dirty="0" smtClean="0">
                <a:solidFill>
                  <a:schemeClr val="accent1"/>
                </a:solidFill>
              </a:rPr>
              <a:t>E</a:t>
            </a:r>
            <a:r>
              <a:rPr lang="cs-CZ" dirty="0" err="1" smtClean="0">
                <a:solidFill>
                  <a:schemeClr val="accent1"/>
                </a:solidFill>
              </a:rPr>
              <a:t>vropské</a:t>
            </a:r>
            <a:r>
              <a:rPr lang="cs-CZ" dirty="0" smtClean="0">
                <a:solidFill>
                  <a:schemeClr val="accent1"/>
                </a:solidFill>
              </a:rPr>
              <a:t> státy nejvíce otevřeny mezinárodním závazkům</a:t>
            </a:r>
            <a:endParaRPr lang="en-US" dirty="0">
              <a:solidFill>
                <a:schemeClr val="accent1"/>
              </a:solidFill>
            </a:endParaRPr>
          </a:p>
        </p:txBody>
      </p:sp>
    </p:spTree>
    <p:extLst>
      <p:ext uri="{BB962C8B-B14F-4D97-AF65-F5344CB8AC3E}">
        <p14:creationId xmlns:p14="http://schemas.microsoft.com/office/powerpoint/2010/main" val="230709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accent1"/>
                </a:solidFill>
              </a:rPr>
              <a:t>Rozdíly mezi </a:t>
            </a:r>
            <a:r>
              <a:rPr lang="en-US" b="1" dirty="0" smtClean="0">
                <a:solidFill>
                  <a:schemeClr val="accent1"/>
                </a:solidFill>
              </a:rPr>
              <a:t>region</a:t>
            </a:r>
            <a:r>
              <a:rPr lang="cs-CZ" b="1" dirty="0" smtClean="0">
                <a:solidFill>
                  <a:schemeClr val="accent1"/>
                </a:solidFill>
              </a:rPr>
              <a:t>y</a:t>
            </a:r>
            <a:endParaRPr lang="en-US" b="1" dirty="0">
              <a:solidFill>
                <a:schemeClr val="accent1"/>
              </a:solidFill>
            </a:endParaRPr>
          </a:p>
        </p:txBody>
      </p:sp>
      <p:sp>
        <p:nvSpPr>
          <p:cNvPr id="3" name="Zástupný symbol pro obsah 2"/>
          <p:cNvSpPr>
            <a:spLocks noGrp="1"/>
          </p:cNvSpPr>
          <p:nvPr>
            <p:ph idx="1"/>
          </p:nvPr>
        </p:nvSpPr>
        <p:spPr/>
        <p:txBody>
          <a:bodyPr/>
          <a:lstStyle/>
          <a:p>
            <a:r>
              <a:rPr lang="cs-CZ" dirty="0" smtClean="0"/>
              <a:t>V normách</a:t>
            </a:r>
            <a:endParaRPr lang="en-GB" dirty="0" smtClean="0"/>
          </a:p>
          <a:p>
            <a:r>
              <a:rPr lang="cs-CZ" dirty="0" smtClean="0"/>
              <a:t>V kontrolním mechanismu</a:t>
            </a:r>
            <a:endParaRPr lang="en-GB" dirty="0"/>
          </a:p>
        </p:txBody>
      </p:sp>
    </p:spTree>
    <p:extLst>
      <p:ext uri="{BB962C8B-B14F-4D97-AF65-F5344CB8AC3E}">
        <p14:creationId xmlns:p14="http://schemas.microsoft.com/office/powerpoint/2010/main" val="3125802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rtlCol="0">
            <a:normAutofit/>
          </a:bodyPr>
          <a:lstStyle/>
          <a:p>
            <a:pPr fontAlgn="auto">
              <a:spcAft>
                <a:spcPts val="0"/>
              </a:spcAft>
              <a:defRPr/>
            </a:pPr>
            <a:r>
              <a:rPr lang="en-US" sz="4000" b="1" dirty="0" err="1" smtClean="0">
                <a:solidFill>
                  <a:schemeClr val="accent1"/>
                </a:solidFill>
              </a:rPr>
              <a:t>Organiza</a:t>
            </a:r>
            <a:r>
              <a:rPr lang="cs-CZ" sz="4000" b="1" dirty="0" err="1" smtClean="0">
                <a:solidFill>
                  <a:schemeClr val="accent1"/>
                </a:solidFill>
              </a:rPr>
              <a:t>ce</a:t>
            </a:r>
            <a:r>
              <a:rPr lang="en-US" sz="4000" b="1" dirty="0" smtClean="0">
                <a:solidFill>
                  <a:schemeClr val="accent1"/>
                </a:solidFill>
              </a:rPr>
              <a:t> </a:t>
            </a:r>
            <a:r>
              <a:rPr lang="cs-CZ" sz="4000" b="1" dirty="0" smtClean="0">
                <a:solidFill>
                  <a:schemeClr val="accent1"/>
                </a:solidFill>
              </a:rPr>
              <a:t>amerických států</a:t>
            </a:r>
            <a:endParaRPr lang="en-US" sz="4000" b="1" dirty="0">
              <a:solidFill>
                <a:schemeClr val="accent1"/>
              </a:solidFill>
            </a:endParaRPr>
          </a:p>
        </p:txBody>
      </p:sp>
      <p:sp>
        <p:nvSpPr>
          <p:cNvPr id="32770" name="Rectangle 3"/>
          <p:cNvSpPr>
            <a:spLocks noGrp="1" noChangeArrowheads="1"/>
          </p:cNvSpPr>
          <p:nvPr>
            <p:ph type="body" idx="1"/>
          </p:nvPr>
        </p:nvSpPr>
        <p:spPr/>
        <p:txBody>
          <a:bodyPr/>
          <a:lstStyle/>
          <a:p>
            <a:r>
              <a:rPr lang="en-US" sz="2800" dirty="0" smtClean="0"/>
              <a:t>Bogota: </a:t>
            </a:r>
            <a:r>
              <a:rPr lang="en-US" sz="2800" b="1" dirty="0" smtClean="0"/>
              <a:t>Char</a:t>
            </a:r>
            <a:r>
              <a:rPr lang="cs-CZ" sz="2800" b="1" dirty="0" smtClean="0"/>
              <a:t>ta</a:t>
            </a:r>
            <a:r>
              <a:rPr lang="en-US" sz="2800" b="1" dirty="0" smtClean="0"/>
              <a:t> OAS</a:t>
            </a:r>
            <a:r>
              <a:rPr lang="en-US" sz="2800" dirty="0" smtClean="0"/>
              <a:t> + </a:t>
            </a:r>
            <a:r>
              <a:rPr lang="en-US" sz="2800" b="1" dirty="0" err="1" smtClean="0"/>
              <a:t>Americ</a:t>
            </a:r>
            <a:r>
              <a:rPr lang="cs-CZ" sz="2800" b="1" dirty="0" err="1" smtClean="0"/>
              <a:t>ká</a:t>
            </a:r>
            <a:r>
              <a:rPr lang="en-US" sz="2800" b="1" dirty="0" smtClean="0"/>
              <a:t> </a:t>
            </a:r>
            <a:r>
              <a:rPr lang="cs-CZ" sz="2800" b="1" dirty="0" smtClean="0"/>
              <a:t>deklarace práv a povinností člověka</a:t>
            </a:r>
            <a:r>
              <a:rPr lang="en-US" sz="2800" dirty="0" smtClean="0"/>
              <a:t> (1948)</a:t>
            </a:r>
          </a:p>
          <a:p>
            <a:r>
              <a:rPr lang="en-US" sz="2800" dirty="0" smtClean="0"/>
              <a:t>San José: </a:t>
            </a:r>
            <a:r>
              <a:rPr lang="en-US" sz="2800" b="1" dirty="0" err="1" smtClean="0"/>
              <a:t>Americ</a:t>
            </a:r>
            <a:r>
              <a:rPr lang="cs-CZ" sz="2800" b="1" dirty="0" err="1" smtClean="0"/>
              <a:t>ká</a:t>
            </a:r>
            <a:r>
              <a:rPr lang="en-US" sz="2800" b="1" dirty="0" smtClean="0"/>
              <a:t> </a:t>
            </a:r>
            <a:r>
              <a:rPr lang="cs-CZ" sz="2800" b="1" dirty="0" smtClean="0"/>
              <a:t>úmluva </a:t>
            </a:r>
            <a:r>
              <a:rPr lang="en-US" sz="2800" b="1" dirty="0" smtClean="0"/>
              <a:t>o </a:t>
            </a:r>
            <a:r>
              <a:rPr lang="cs-CZ" sz="2800" b="1" dirty="0" smtClean="0"/>
              <a:t>LP </a:t>
            </a:r>
            <a:r>
              <a:rPr lang="en-US" sz="2800" dirty="0" smtClean="0"/>
              <a:t>(1969, 1978) </a:t>
            </a:r>
          </a:p>
          <a:p>
            <a:r>
              <a:rPr lang="en-US" sz="2800" b="1" dirty="0" smtClean="0"/>
              <a:t>Proto</a:t>
            </a:r>
            <a:r>
              <a:rPr lang="cs-CZ" sz="2800" b="1" dirty="0" smtClean="0"/>
              <a:t>k</a:t>
            </a:r>
            <a:r>
              <a:rPr lang="en-US" sz="2800" b="1" dirty="0" err="1" smtClean="0"/>
              <a:t>ol</a:t>
            </a:r>
            <a:r>
              <a:rPr lang="en-US" sz="2800" b="1" dirty="0" smtClean="0"/>
              <a:t> </a:t>
            </a:r>
            <a:r>
              <a:rPr lang="cs-CZ" sz="2800" b="1" dirty="0" smtClean="0"/>
              <a:t>ze </a:t>
            </a:r>
            <a:r>
              <a:rPr lang="en-US" sz="2800" b="1" dirty="0" smtClean="0"/>
              <a:t>San Salvador </a:t>
            </a:r>
            <a:r>
              <a:rPr lang="en-US" sz="2800" dirty="0" smtClean="0"/>
              <a:t>(1988, 1999)</a:t>
            </a:r>
          </a:p>
          <a:p>
            <a:r>
              <a:rPr lang="en-US" sz="2800" dirty="0" smtClean="0"/>
              <a:t>+ </a:t>
            </a:r>
            <a:r>
              <a:rPr lang="cs-CZ" sz="2800" dirty="0" smtClean="0"/>
              <a:t>úmluvy proti mučení </a:t>
            </a:r>
            <a:r>
              <a:rPr lang="en-US" sz="2800" dirty="0" smtClean="0"/>
              <a:t>(1985, 1987), </a:t>
            </a:r>
            <a:r>
              <a:rPr lang="cs-CZ" sz="2800" dirty="0" smtClean="0"/>
              <a:t>zmizení </a:t>
            </a:r>
            <a:r>
              <a:rPr lang="en-US" sz="2800" dirty="0" smtClean="0"/>
              <a:t>(1994), </a:t>
            </a:r>
            <a:r>
              <a:rPr lang="cs-CZ" sz="2800" dirty="0" smtClean="0"/>
              <a:t>násilí na ženách </a:t>
            </a:r>
            <a:r>
              <a:rPr lang="en-US" sz="2800" dirty="0" smtClean="0"/>
              <a:t>(1994)</a:t>
            </a:r>
          </a:p>
          <a:p>
            <a:r>
              <a:rPr lang="cs-CZ" sz="2800" dirty="0" smtClean="0"/>
              <a:t>Meziamerická komise pro LP </a:t>
            </a:r>
            <a:r>
              <a:rPr lang="en-US" sz="2800" dirty="0" smtClean="0"/>
              <a:t>(1959)</a:t>
            </a:r>
          </a:p>
          <a:p>
            <a:r>
              <a:rPr lang="cs-CZ" sz="2800" dirty="0" smtClean="0"/>
              <a:t>Meziamerický soud pro </a:t>
            </a:r>
            <a:r>
              <a:rPr lang="cs-CZ" sz="2800" dirty="0"/>
              <a:t>LP</a:t>
            </a:r>
            <a:r>
              <a:rPr lang="en-US" sz="2800" dirty="0" smtClean="0"/>
              <a:t>(1979)</a:t>
            </a:r>
            <a:endParaRPr lang="cs-CZ" sz="2800" dirty="0" smtClean="0"/>
          </a:p>
          <a:p>
            <a:pPr marL="0" indent="0">
              <a:buNone/>
            </a:pPr>
            <a:endParaRPr lang="cs-CZ" sz="2800" i="1" dirty="0" smtClean="0"/>
          </a:p>
          <a:p>
            <a:pPr marL="0" indent="0">
              <a:buNone/>
            </a:pPr>
            <a:r>
              <a:rPr lang="cs-CZ" sz="2800" i="1" dirty="0" err="1" smtClean="0"/>
              <a:t>Impunity</a:t>
            </a:r>
            <a:r>
              <a:rPr lang="cs-CZ" sz="2800" i="1" dirty="0" smtClean="0"/>
              <a:t> </a:t>
            </a:r>
            <a:endParaRPr lang="en-US" sz="2800" i="1" dirty="0" smtClean="0"/>
          </a:p>
          <a:p>
            <a:endParaRPr lang="cs-CZ" sz="2800" dirty="0" smtClean="0"/>
          </a:p>
        </p:txBody>
      </p:sp>
    </p:spTree>
    <p:extLst>
      <p:ext uri="{BB962C8B-B14F-4D97-AF65-F5344CB8AC3E}">
        <p14:creationId xmlns:p14="http://schemas.microsoft.com/office/powerpoint/2010/main" val="1879291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79388" y="188913"/>
            <a:ext cx="8856662" cy="1008062"/>
          </a:xfrm>
        </p:spPr>
        <p:txBody>
          <a:bodyPr/>
          <a:lstStyle/>
          <a:p>
            <a:r>
              <a:rPr lang="cs-CZ" sz="3600" b="1" dirty="0" smtClean="0">
                <a:solidFill>
                  <a:schemeClr val="accent1"/>
                </a:solidFill>
              </a:rPr>
              <a:t>Americká deklarace o právech a povinnostech člověka </a:t>
            </a:r>
            <a:endParaRPr lang="en-US" sz="3600" b="1" dirty="0" smtClean="0">
              <a:solidFill>
                <a:schemeClr val="accent1"/>
              </a:solidFill>
            </a:endParaRPr>
          </a:p>
        </p:txBody>
      </p:sp>
      <p:sp>
        <p:nvSpPr>
          <p:cNvPr id="47107" name="Rectangle 3"/>
          <p:cNvSpPr>
            <a:spLocks noGrp="1" noChangeArrowheads="1"/>
          </p:cNvSpPr>
          <p:nvPr>
            <p:ph type="body" idx="1"/>
          </p:nvPr>
        </p:nvSpPr>
        <p:spPr>
          <a:xfrm>
            <a:off x="250825" y="1484313"/>
            <a:ext cx="8713788" cy="5184775"/>
          </a:xfrm>
        </p:spPr>
        <p:txBody>
          <a:bodyPr rtlCol="0">
            <a:normAutofit lnSpcReduction="10000"/>
          </a:bodyPr>
          <a:lstStyle/>
          <a:p>
            <a:pPr fontAlgn="auto">
              <a:lnSpc>
                <a:spcPct val="80000"/>
              </a:lnSpc>
              <a:spcAft>
                <a:spcPts val="0"/>
              </a:spcAft>
              <a:buFontTx/>
              <a:buNone/>
              <a:defRPr/>
            </a:pPr>
            <a:r>
              <a:rPr lang="en-US" sz="2400" dirty="0" smtClean="0"/>
              <a:t>All men are born free and equal, in dignity and in rights, and, being endowed by nature with reason and conscience, they should conduct themselves as brothers one to another. </a:t>
            </a:r>
          </a:p>
          <a:p>
            <a:pPr fontAlgn="auto">
              <a:lnSpc>
                <a:spcPct val="80000"/>
              </a:lnSpc>
              <a:spcAft>
                <a:spcPts val="0"/>
              </a:spcAft>
              <a:buFontTx/>
              <a:buNone/>
              <a:defRPr/>
            </a:pPr>
            <a:r>
              <a:rPr lang="en-US" sz="2400" dirty="0" smtClean="0"/>
              <a:t>The </a:t>
            </a:r>
            <a:r>
              <a:rPr lang="en-US" sz="2400" u="sng" dirty="0" smtClean="0"/>
              <a:t>fulfillment of duty by each individual is a prerequisite to the rights of all</a:t>
            </a:r>
            <a:r>
              <a:rPr lang="en-US" sz="2400" dirty="0" smtClean="0"/>
              <a:t>. </a:t>
            </a:r>
            <a:r>
              <a:rPr lang="en-US" sz="2400" u="sng" dirty="0" smtClean="0"/>
              <a:t>Rights and duties are interrelated </a:t>
            </a:r>
            <a:r>
              <a:rPr lang="en-US" sz="2400" dirty="0" smtClean="0"/>
              <a:t>in every social and political activity of man. While rights exalt individual liberty, duties express the dignity of that liberty. </a:t>
            </a:r>
          </a:p>
          <a:p>
            <a:pPr fontAlgn="auto">
              <a:lnSpc>
                <a:spcPct val="80000"/>
              </a:lnSpc>
              <a:spcAft>
                <a:spcPts val="0"/>
              </a:spcAft>
              <a:buFontTx/>
              <a:buNone/>
              <a:defRPr/>
            </a:pPr>
            <a:r>
              <a:rPr lang="en-US" sz="2400" dirty="0" smtClean="0"/>
              <a:t>Duties of a juridical nature presuppose others of a moral nature which support them in principle and constitute their basis. </a:t>
            </a:r>
          </a:p>
          <a:p>
            <a:pPr fontAlgn="auto">
              <a:lnSpc>
                <a:spcPct val="80000"/>
              </a:lnSpc>
              <a:spcAft>
                <a:spcPts val="0"/>
              </a:spcAft>
              <a:buFontTx/>
              <a:buNone/>
              <a:defRPr/>
            </a:pPr>
            <a:r>
              <a:rPr lang="en-US" sz="2400" dirty="0" smtClean="0"/>
              <a:t>Inasmuch as spiritual development is the supreme end of human existence and the highest expression thereof, </a:t>
            </a:r>
            <a:r>
              <a:rPr lang="en-US" sz="2400" u="sng" dirty="0" smtClean="0"/>
              <a:t>it is the duty of man to serve that end with all his strength and resources</a:t>
            </a:r>
            <a:r>
              <a:rPr lang="en-US" sz="2400" dirty="0" smtClean="0"/>
              <a:t>. </a:t>
            </a:r>
          </a:p>
          <a:p>
            <a:pPr fontAlgn="auto">
              <a:lnSpc>
                <a:spcPct val="80000"/>
              </a:lnSpc>
              <a:spcAft>
                <a:spcPts val="0"/>
              </a:spcAft>
              <a:buFontTx/>
              <a:buNone/>
              <a:defRPr/>
            </a:pPr>
            <a:r>
              <a:rPr lang="en-US" sz="2400" dirty="0" smtClean="0"/>
              <a:t>Since culture is the highest social and historical expression of that spiritual development, it is the duty of man to preserve, practice and foster culture by every means within his power. </a:t>
            </a:r>
          </a:p>
          <a:p>
            <a:pPr fontAlgn="auto">
              <a:lnSpc>
                <a:spcPct val="80000"/>
              </a:lnSpc>
              <a:spcAft>
                <a:spcPts val="0"/>
              </a:spcAft>
              <a:buFontTx/>
              <a:buNone/>
              <a:defRPr/>
            </a:pPr>
            <a:r>
              <a:rPr lang="en-US" sz="2400" dirty="0" smtClean="0"/>
              <a:t>And, since moral conduct constitutes the noblest flowering of culture, it is the duty of every man always to hold it in high respect.</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TotalTime>
  <Words>2259</Words>
  <Application>Microsoft Office PowerPoint</Application>
  <PresentationFormat>Předvádění na obrazovce (4:3)</PresentationFormat>
  <Paragraphs>214</Paragraphs>
  <Slides>54</Slides>
  <Notes>25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54</vt:i4>
      </vt:variant>
    </vt:vector>
  </HeadingPairs>
  <TitlesOfParts>
    <vt:vector size="59" baseType="lpstr">
      <vt:lpstr>Arial</vt:lpstr>
      <vt:lpstr>Calibri</vt:lpstr>
      <vt:lpstr>Garamond</vt:lpstr>
      <vt:lpstr>Times New Roman</vt:lpstr>
      <vt:lpstr>Motiv systému Office</vt:lpstr>
      <vt:lpstr>Evropský přístup k lidským právům?</vt:lpstr>
      <vt:lpstr>LP kontroverze</vt:lpstr>
      <vt:lpstr>Prezentace aplikace PowerPoint</vt:lpstr>
      <vt:lpstr>Prezentace aplikace PowerPoint</vt:lpstr>
      <vt:lpstr>Prezentace aplikace PowerPoint</vt:lpstr>
      <vt:lpstr>Regionální LP ochrana</vt:lpstr>
      <vt:lpstr>Rozdíly mezi regiony</vt:lpstr>
      <vt:lpstr>Organizace amerických států</vt:lpstr>
      <vt:lpstr>Americká deklarace o právech a povinnostech člověka </vt:lpstr>
      <vt:lpstr>Americká úmluva o LP</vt:lpstr>
      <vt:lpstr>Americká úmluva o LP</vt:lpstr>
      <vt:lpstr>Americká úmluva o LP</vt:lpstr>
      <vt:lpstr>Americká úmluva o LP</vt:lpstr>
      <vt:lpstr>Americká úmluva o LP</vt:lpstr>
      <vt:lpstr>Meziamerická komise pro LP (počet stížností)</vt:lpstr>
      <vt:lpstr>Meziamerický soud pro LP (počet případů)</vt:lpstr>
      <vt:lpstr>Africká unie (2002)</vt:lpstr>
      <vt:lpstr>Africká charta</vt:lpstr>
      <vt:lpstr>Africká charta</vt:lpstr>
      <vt:lpstr>Africká charta</vt:lpstr>
      <vt:lpstr>Africká charta</vt:lpstr>
      <vt:lpstr>Africká charta</vt:lpstr>
      <vt:lpstr>Africká charta</vt:lpstr>
      <vt:lpstr>Africká charta</vt:lpstr>
      <vt:lpstr>Africká charta</vt:lpstr>
      <vt:lpstr>Africká charta</vt:lpstr>
      <vt:lpstr>Západní přístup</vt:lpstr>
      <vt:lpstr>Evropský přístup?</vt:lpstr>
      <vt:lpstr>Evropský systém ochrany LP</vt:lpstr>
      <vt:lpstr>EU</vt:lpstr>
      <vt:lpstr>COE</vt:lpstr>
      <vt:lpstr>OSCE</vt:lpstr>
      <vt:lpstr>COE</vt:lpstr>
      <vt:lpstr>Proč vznikají mez. LP režimy?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OSCE</vt:lpstr>
      <vt:lpstr>Prezentace aplikace PowerPoint</vt:lpstr>
      <vt:lpstr>Prezentace aplikace PowerPoint</vt:lpstr>
      <vt:lpstr>Decalogue</vt:lpstr>
      <vt:lpstr>Prezentace aplikace PowerPoint</vt:lpstr>
    </vt:vector>
  </TitlesOfParts>
  <Company>CIKT 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Regionální systémy ochrany lidských práv</dc:title>
  <dc:creator>Hubert Smekal</dc:creator>
  <cp:lastModifiedBy>Uživatel systému Windows</cp:lastModifiedBy>
  <cp:revision>33</cp:revision>
  <dcterms:created xsi:type="dcterms:W3CDTF">2012-12-05T15:00:40Z</dcterms:created>
  <dcterms:modified xsi:type="dcterms:W3CDTF">2018-02-23T22:05:19Z</dcterms:modified>
</cp:coreProperties>
</file>