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7" r:id="rId3"/>
    <p:sldId id="278" r:id="rId4"/>
    <p:sldId id="279" r:id="rId5"/>
    <p:sldId id="280"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81" r:id="rId25"/>
    <p:sldId id="283" r:id="rId26"/>
    <p:sldId id="282" r:id="rId27"/>
    <p:sldId id="284"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128997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133725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210597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328020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259958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AE04007-5E7E-491C-BA79-EEA79851C00C}" type="datetimeFigureOut">
              <a:rPr lang="cs-CZ" smtClean="0"/>
              <a:t>12.03.2018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324064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AE04007-5E7E-491C-BA79-EEA79851C00C}" type="datetimeFigureOut">
              <a:rPr lang="cs-CZ" smtClean="0"/>
              <a:t>12.03.2018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307395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AE04007-5E7E-491C-BA79-EEA79851C00C}" type="datetimeFigureOut">
              <a:rPr lang="cs-CZ" smtClean="0"/>
              <a:t>12.03.2018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156874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AE04007-5E7E-491C-BA79-EEA79851C00C}" type="datetimeFigureOut">
              <a:rPr lang="cs-CZ" smtClean="0"/>
              <a:t>12.03.2018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87742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AE04007-5E7E-491C-BA79-EEA79851C00C}" type="datetimeFigureOut">
              <a:rPr lang="cs-CZ" smtClean="0"/>
              <a:t>12.03.2018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400472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AE04007-5E7E-491C-BA79-EEA79851C00C}" type="datetimeFigureOut">
              <a:rPr lang="cs-CZ" smtClean="0"/>
              <a:t>12.03.2018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10CB80-6E5A-4668-8717-AD82727E8DA7}" type="slidenum">
              <a:rPr lang="cs-CZ" smtClean="0"/>
              <a:t>‹#›</a:t>
            </a:fld>
            <a:endParaRPr lang="cs-CZ"/>
          </a:p>
        </p:txBody>
      </p:sp>
    </p:spTree>
    <p:extLst>
      <p:ext uri="{BB962C8B-B14F-4D97-AF65-F5344CB8AC3E}">
        <p14:creationId xmlns:p14="http://schemas.microsoft.com/office/powerpoint/2010/main" val="44201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04007-5E7E-491C-BA79-EEA79851C00C}" type="datetimeFigureOut">
              <a:rPr lang="cs-CZ" smtClean="0"/>
              <a:t>12.03.2018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0CB80-6E5A-4668-8717-AD82727E8DA7}" type="slidenum">
              <a:rPr lang="cs-CZ" smtClean="0"/>
              <a:t>‹#›</a:t>
            </a:fld>
            <a:endParaRPr lang="cs-CZ"/>
          </a:p>
        </p:txBody>
      </p:sp>
    </p:spTree>
    <p:extLst>
      <p:ext uri="{BB962C8B-B14F-4D97-AF65-F5344CB8AC3E}">
        <p14:creationId xmlns:p14="http://schemas.microsoft.com/office/powerpoint/2010/main" val="115343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smekal@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ravo.unizg.hr/_download/repository/Eric_Stein.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ravo.unizg.hr/_download/repository/Eric_Stein.pdf" TargetMode="External"/><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uria.europa.eu/jcms/upload/docs/application/pdf/2017-03/ra_jur_2016_en_web.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chemeClr val="tx2"/>
                </a:solidFill>
              </a:rPr>
              <a:t>Soudní dvůr jako </a:t>
            </a:r>
            <a:br>
              <a:rPr lang="cs-CZ" b="1" dirty="0" smtClean="0">
                <a:solidFill>
                  <a:schemeClr val="tx2"/>
                </a:solidFill>
              </a:rPr>
            </a:br>
            <a:r>
              <a:rPr lang="cs-CZ" b="1" dirty="0" smtClean="0">
                <a:solidFill>
                  <a:schemeClr val="tx2"/>
                </a:solidFill>
              </a:rPr>
              <a:t>aktér evropské integrace</a:t>
            </a:r>
            <a:endParaRPr lang="en-GB" b="1" dirty="0">
              <a:solidFill>
                <a:schemeClr val="tx2"/>
              </a:solidFill>
            </a:endParaRPr>
          </a:p>
        </p:txBody>
      </p:sp>
      <p:sp>
        <p:nvSpPr>
          <p:cNvPr id="3" name="Podnadpis 2"/>
          <p:cNvSpPr>
            <a:spLocks noGrp="1"/>
          </p:cNvSpPr>
          <p:nvPr>
            <p:ph type="subTitle" idx="1"/>
          </p:nvPr>
        </p:nvSpPr>
        <p:spPr/>
        <p:txBody>
          <a:bodyPr>
            <a:normAutofit fontScale="92500" lnSpcReduction="20000"/>
          </a:bodyPr>
          <a:lstStyle/>
          <a:p>
            <a:r>
              <a:rPr lang="en-US" sz="3400" b="1" dirty="0" smtClean="0">
                <a:solidFill>
                  <a:schemeClr val="tx1"/>
                </a:solidFill>
              </a:rPr>
              <a:t>E</a:t>
            </a:r>
            <a:r>
              <a:rPr lang="cs-CZ" sz="3400" b="1" dirty="0" smtClean="0">
                <a:solidFill>
                  <a:schemeClr val="tx1"/>
                </a:solidFill>
              </a:rPr>
              <a:t>VS450</a:t>
            </a:r>
            <a:r>
              <a:rPr lang="en-US" sz="3400" b="1" dirty="0" smtClean="0">
                <a:solidFill>
                  <a:schemeClr val="tx1"/>
                </a:solidFill>
              </a:rPr>
              <a:t> EU </a:t>
            </a:r>
            <a:r>
              <a:rPr lang="cs-CZ" sz="3400" b="1" dirty="0" smtClean="0">
                <a:solidFill>
                  <a:schemeClr val="tx1"/>
                </a:solidFill>
              </a:rPr>
              <a:t>a LP</a:t>
            </a:r>
            <a:endParaRPr lang="en-US" sz="3400" b="1" dirty="0" smtClean="0">
              <a:solidFill>
                <a:schemeClr val="tx1"/>
              </a:solidFill>
            </a:endParaRPr>
          </a:p>
          <a:p>
            <a:r>
              <a:rPr lang="en-US" dirty="0" smtClean="0">
                <a:solidFill>
                  <a:schemeClr val="tx1"/>
                </a:solidFill>
              </a:rPr>
              <a:t>Hubert Smekal </a:t>
            </a:r>
          </a:p>
          <a:p>
            <a:r>
              <a:rPr lang="en-US" sz="2400" dirty="0" smtClean="0">
                <a:solidFill>
                  <a:schemeClr val="tx1"/>
                </a:solidFill>
              </a:rPr>
              <a:t>(</a:t>
            </a:r>
            <a:r>
              <a:rPr lang="en-US" sz="2400" dirty="0" smtClean="0">
                <a:solidFill>
                  <a:schemeClr val="tx1"/>
                </a:solidFill>
                <a:hlinkClick r:id="rId2"/>
              </a:rPr>
              <a:t>hsmekal@fss.muni.cz</a:t>
            </a:r>
            <a:r>
              <a:rPr lang="en-US" sz="2400" dirty="0" smtClean="0">
                <a:solidFill>
                  <a:schemeClr val="tx1"/>
                </a:solidFill>
              </a:rPr>
              <a:t>)</a:t>
            </a:r>
          </a:p>
          <a:p>
            <a:r>
              <a:rPr lang="cs-CZ" dirty="0" smtClean="0">
                <a:solidFill>
                  <a:schemeClr val="tx1"/>
                </a:solidFill>
              </a:rPr>
              <a:t>12. března </a:t>
            </a:r>
            <a:r>
              <a:rPr lang="en-US" dirty="0" smtClean="0">
                <a:solidFill>
                  <a:schemeClr val="tx1"/>
                </a:solidFill>
              </a:rPr>
              <a:t>201</a:t>
            </a:r>
            <a:r>
              <a:rPr lang="cs-CZ" dirty="0" smtClean="0">
                <a:solidFill>
                  <a:schemeClr val="tx1"/>
                </a:solidFill>
              </a:rPr>
              <a:t>8</a:t>
            </a:r>
            <a:endParaRPr lang="en-US" dirty="0" smtClean="0">
              <a:solidFill>
                <a:schemeClr val="tx1"/>
              </a:solidFill>
            </a:endParaRPr>
          </a:p>
          <a:p>
            <a:endParaRPr lang="cs-CZ" dirty="0"/>
          </a:p>
        </p:txBody>
      </p:sp>
    </p:spTree>
    <p:extLst>
      <p:ext uri="{BB962C8B-B14F-4D97-AF65-F5344CB8AC3E}">
        <p14:creationId xmlns:p14="http://schemas.microsoft.com/office/powerpoint/2010/main" val="58848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5888"/>
            <a:ext cx="5592762" cy="676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01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5888"/>
            <a:ext cx="4535488"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52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23825"/>
            <a:ext cx="5472112"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3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0"/>
            <a:ext cx="6370637"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4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420938"/>
            <a:ext cx="8229600" cy="1143000"/>
          </a:xfrm>
        </p:spPr>
        <p:txBody>
          <a:bodyPr>
            <a:normAutofit fontScale="90000"/>
          </a:bodyPr>
          <a:lstStyle/>
          <a:p>
            <a:pPr>
              <a:defRPr/>
            </a:pPr>
            <a:r>
              <a:rPr lang="en-GB" b="1" dirty="0" smtClean="0"/>
              <a:t>General Court (Annual Report 201</a:t>
            </a:r>
            <a:r>
              <a:rPr lang="cs-CZ" b="1" dirty="0" smtClean="0"/>
              <a:t>6</a:t>
            </a:r>
            <a:r>
              <a:rPr lang="en-GB" b="1" dirty="0" smtClean="0"/>
              <a:t>)</a:t>
            </a:r>
            <a:endParaRPr lang="en-GB" b="1" dirty="0"/>
          </a:p>
        </p:txBody>
      </p:sp>
    </p:spTree>
    <p:extLst>
      <p:ext uri="{BB962C8B-B14F-4D97-AF65-F5344CB8AC3E}">
        <p14:creationId xmlns:p14="http://schemas.microsoft.com/office/powerpoint/2010/main" val="315798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8913"/>
            <a:ext cx="489585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91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463"/>
            <a:ext cx="5083175" cy="675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3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49213"/>
            <a:ext cx="5275262"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87313"/>
            <a:ext cx="5688013"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67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539750" y="2420938"/>
            <a:ext cx="8229600" cy="1143000"/>
          </a:xfrm>
        </p:spPr>
        <p:txBody>
          <a:bodyPr/>
          <a:lstStyle/>
          <a:p>
            <a:r>
              <a:rPr lang="cs-CZ" altLang="cs-CZ" b="1" smtClean="0"/>
              <a:t>CST (Annual Report 2016)</a:t>
            </a:r>
          </a:p>
        </p:txBody>
      </p:sp>
    </p:spTree>
    <p:extLst>
      <p:ext uri="{BB962C8B-B14F-4D97-AF65-F5344CB8AC3E}">
        <p14:creationId xmlns:p14="http://schemas.microsoft.com/office/powerpoint/2010/main" val="291470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altLang="cs-CZ" b="1" dirty="0" err="1" smtClean="0"/>
              <a:t>Eric</a:t>
            </a:r>
            <a:r>
              <a:rPr lang="cs-CZ" altLang="cs-CZ" b="1" dirty="0" smtClean="0"/>
              <a:t> Stein</a:t>
            </a:r>
            <a:r>
              <a:rPr lang="cs-CZ" altLang="cs-CZ" dirty="0" smtClean="0"/>
              <a:t> </a:t>
            </a:r>
            <a:r>
              <a:rPr lang="cs-CZ" altLang="cs-CZ" dirty="0" smtClean="0">
                <a:hlinkClick r:id="rId2"/>
              </a:rPr>
              <a:t>(1981) </a:t>
            </a:r>
            <a:r>
              <a:rPr lang="cs-CZ" altLang="cs-CZ" i="1" dirty="0" smtClean="0">
                <a:hlinkClick r:id="rId2"/>
              </a:rPr>
              <a:t>AJIL</a:t>
            </a:r>
            <a:endParaRPr lang="cs-CZ" altLang="cs-CZ" dirty="0" smtClean="0"/>
          </a:p>
        </p:txBody>
      </p:sp>
      <p:sp>
        <p:nvSpPr>
          <p:cNvPr id="3075" name="Rectangle 3"/>
          <p:cNvSpPr>
            <a:spLocks noGrp="1" noChangeArrowheads="1"/>
          </p:cNvSpPr>
          <p:nvPr>
            <p:ph type="body" idx="1"/>
          </p:nvPr>
        </p:nvSpPr>
        <p:spPr>
          <a:xfrm>
            <a:off x="395288" y="1773238"/>
            <a:ext cx="4546600" cy="4637087"/>
          </a:xfrm>
        </p:spPr>
        <p:txBody>
          <a:bodyPr/>
          <a:lstStyle/>
          <a:p>
            <a:pPr marL="0" indent="0" eaLnBrk="1" hangingPunct="1">
              <a:buFontTx/>
              <a:buNone/>
            </a:pPr>
            <a:r>
              <a:rPr lang="cs-CZ" altLang="cs-CZ" sz="2400" i="1" smtClean="0"/>
              <a:t>“Tucked away in the fairyland Duchy of Luxemburg and blessed, until recently, with the benign neglect by the powers that be and the mass media, the Court of Justice of the European Communities has fashioned a constitutional framework for a federal-type structure in Europe.”</a:t>
            </a:r>
            <a:r>
              <a:rPr lang="cs-CZ" altLang="cs-CZ" sz="2400" smtClean="0"/>
              <a:t> </a:t>
            </a:r>
          </a:p>
        </p:txBody>
      </p:sp>
      <p:pic>
        <p:nvPicPr>
          <p:cNvPr id="3076" name="Picture 5" descr="http://www.ur.umich.edu/0405/Oct25_04/img/041025_acc_eric-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2075"/>
            <a:ext cx="1190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http://curia.europa.eu/jcms/upload/docs/image/jpeg/2012-11/1952-1hi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65263"/>
            <a:ext cx="3690938"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749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88900"/>
            <a:ext cx="50419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5888"/>
            <a:ext cx="4930775"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19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9525"/>
            <a:ext cx="5430838"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2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209675"/>
            <a:ext cx="86772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62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0"/>
            <a:ext cx="536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999117" y="6439386"/>
            <a:ext cx="2144883" cy="369332"/>
          </a:xfrm>
          <a:prstGeom prst="rect">
            <a:avLst/>
          </a:prstGeom>
        </p:spPr>
        <p:txBody>
          <a:bodyPr wrap="none">
            <a:spAutoFit/>
          </a:bodyPr>
          <a:lstStyle/>
          <a:p>
            <a:r>
              <a:rPr lang="cs-CZ" altLang="cs-CZ" b="1" dirty="0" err="1" smtClean="0"/>
              <a:t>Eric</a:t>
            </a:r>
            <a:r>
              <a:rPr lang="cs-CZ" altLang="cs-CZ" b="1" dirty="0" smtClean="0"/>
              <a:t> Stein</a:t>
            </a:r>
            <a:r>
              <a:rPr lang="cs-CZ" altLang="cs-CZ" dirty="0" smtClean="0"/>
              <a:t> </a:t>
            </a:r>
            <a:r>
              <a:rPr lang="cs-CZ" altLang="cs-CZ" dirty="0" smtClean="0">
                <a:hlinkClick r:id="rId3"/>
              </a:rPr>
              <a:t>(1981) </a:t>
            </a:r>
            <a:r>
              <a:rPr lang="cs-CZ" altLang="cs-CZ" i="1" dirty="0" smtClean="0">
                <a:hlinkClick r:id="rId3"/>
              </a:rPr>
              <a:t>AJIL</a:t>
            </a:r>
            <a:endParaRPr lang="cs-CZ" dirty="0"/>
          </a:p>
        </p:txBody>
      </p:sp>
    </p:spTree>
    <p:extLst>
      <p:ext uri="{BB962C8B-B14F-4D97-AF65-F5344CB8AC3E}">
        <p14:creationId xmlns:p14="http://schemas.microsoft.com/office/powerpoint/2010/main" val="3686887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624" y="0"/>
            <a:ext cx="6753225" cy="6286500"/>
          </a:xfrm>
          <a:prstGeom prst="rect">
            <a:avLst/>
          </a:prstGeom>
          <a:noFill/>
          <a:ln w="9525">
            <a:noFill/>
            <a:miter lim="800000"/>
            <a:headEnd/>
            <a:tailEnd/>
          </a:ln>
        </p:spPr>
      </p:pic>
      <p:sp>
        <p:nvSpPr>
          <p:cNvPr id="5" name="TextovéPole 4"/>
          <p:cNvSpPr txBox="1"/>
          <p:nvPr/>
        </p:nvSpPr>
        <p:spPr>
          <a:xfrm>
            <a:off x="6012160" y="6381328"/>
            <a:ext cx="2916832" cy="369332"/>
          </a:xfrm>
          <a:prstGeom prst="rect">
            <a:avLst/>
          </a:prstGeom>
          <a:noFill/>
        </p:spPr>
        <p:txBody>
          <a:bodyPr wrap="square" rtlCol="0">
            <a:spAutoFit/>
          </a:bodyPr>
          <a:lstStyle/>
          <a:p>
            <a:r>
              <a:rPr lang="cs-CZ" dirty="0" err="1" smtClean="0"/>
              <a:t>Carrubba</a:t>
            </a:r>
            <a:r>
              <a:rPr lang="cs-CZ" dirty="0" smtClean="0"/>
              <a:t> - </a:t>
            </a:r>
            <a:r>
              <a:rPr lang="cs-CZ" dirty="0" err="1" smtClean="0"/>
              <a:t>Murrah</a:t>
            </a:r>
            <a:r>
              <a:rPr lang="cs-CZ" dirty="0" smtClean="0"/>
              <a:t>(2005) </a:t>
            </a:r>
            <a:r>
              <a:rPr lang="cs-CZ" i="1" dirty="0" smtClean="0"/>
              <a:t>IO</a:t>
            </a:r>
            <a:endParaRPr lang="cs-CZ" dirty="0"/>
          </a:p>
        </p:txBody>
      </p:sp>
    </p:spTree>
    <p:extLst>
      <p:ext uri="{BB962C8B-B14F-4D97-AF65-F5344CB8AC3E}">
        <p14:creationId xmlns:p14="http://schemas.microsoft.com/office/powerpoint/2010/main" val="96518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4835525" cy="633412"/>
          </a:xfrm>
        </p:spPr>
        <p:txBody>
          <a:bodyPr/>
          <a:lstStyle/>
          <a:p>
            <a:r>
              <a:rPr lang="cs-CZ" altLang="cs-CZ" sz="1600" smtClean="0"/>
              <a:t>Stone Sweet – Brunell (1998). </a:t>
            </a:r>
            <a:r>
              <a:rPr lang="cs-CZ" altLang="cs-CZ" sz="1600" i="1" smtClean="0"/>
              <a:t>APSR</a:t>
            </a:r>
            <a:r>
              <a:rPr lang="cs-CZ" altLang="cs-CZ" sz="1600" smtClean="0"/>
              <a:t>.</a:t>
            </a:r>
          </a:p>
        </p:txBody>
      </p:sp>
      <p:pic>
        <p:nvPicPr>
          <p:cNvPr id="81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922338"/>
            <a:ext cx="7993063" cy="5830887"/>
          </a:xfrm>
          <a:noFill/>
        </p:spPr>
      </p:pic>
    </p:spTree>
    <p:extLst>
      <p:ext uri="{BB962C8B-B14F-4D97-AF65-F5344CB8AC3E}">
        <p14:creationId xmlns:p14="http://schemas.microsoft.com/office/powerpoint/2010/main" val="1725436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844391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5"/>
          <p:cNvSpPr>
            <a:spLocks noChangeArrowheads="1"/>
          </p:cNvSpPr>
          <p:nvPr/>
        </p:nvSpPr>
        <p:spPr bwMode="auto">
          <a:xfrm>
            <a:off x="4140200" y="0"/>
            <a:ext cx="48355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cs-CZ" altLang="cs-CZ" sz="1600">
                <a:solidFill>
                  <a:schemeClr val="tx2"/>
                </a:solidFill>
              </a:rPr>
              <a:t>Stone Sweet – Brunell (1998). </a:t>
            </a:r>
            <a:r>
              <a:rPr lang="cs-CZ" altLang="cs-CZ" sz="1600" i="1">
                <a:solidFill>
                  <a:schemeClr val="tx2"/>
                </a:solidFill>
              </a:rPr>
              <a:t>APSR</a:t>
            </a:r>
            <a:r>
              <a:rPr lang="cs-CZ" altLang="cs-CZ" sz="1600">
                <a:solidFill>
                  <a:schemeClr val="tx2"/>
                </a:solidFill>
              </a:rPr>
              <a:t>.</a:t>
            </a:r>
          </a:p>
        </p:txBody>
      </p:sp>
    </p:spTree>
    <p:extLst>
      <p:ext uri="{BB962C8B-B14F-4D97-AF65-F5344CB8AC3E}">
        <p14:creationId xmlns:p14="http://schemas.microsoft.com/office/powerpoint/2010/main" val="133303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curia.europa.eu/jcms/upload/docs/image/jpeg/2012-11/1952-2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163"/>
            <a:ext cx="91440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ovéPole 4"/>
          <p:cNvSpPr txBox="1">
            <a:spLocks noChangeArrowheads="1"/>
          </p:cNvSpPr>
          <p:nvPr/>
        </p:nvSpPr>
        <p:spPr bwMode="auto">
          <a:xfrm>
            <a:off x="4716463" y="6524625"/>
            <a:ext cx="4319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latin typeface="Calibri" pitchFamily="34" charset="0"/>
              </a:rPr>
              <a:t>http://curia.europa.eu/jcms/upload/docs/image/jpeg/2012-11/1952-2high.jpg</a:t>
            </a:r>
          </a:p>
        </p:txBody>
      </p:sp>
    </p:spTree>
    <p:extLst>
      <p:ext uri="{BB962C8B-B14F-4D97-AF65-F5344CB8AC3E}">
        <p14:creationId xmlns:p14="http://schemas.microsoft.com/office/powerpoint/2010/main" val="92353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107950" y="260350"/>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cs-CZ" altLang="cs-CZ"/>
          </a:p>
        </p:txBody>
      </p:sp>
      <p:pic>
        <p:nvPicPr>
          <p:cNvPr id="2052" name="Picture 7" descr="http://curia.europa.eu/jcms/upload/docs/image/jpeg/2012-11/2008-1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 y="436055"/>
            <a:ext cx="9144000" cy="614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ovéPole 1"/>
          <p:cNvSpPr txBox="1">
            <a:spLocks noChangeArrowheads="1"/>
          </p:cNvSpPr>
          <p:nvPr/>
        </p:nvSpPr>
        <p:spPr bwMode="auto">
          <a:xfrm>
            <a:off x="4551363" y="14288"/>
            <a:ext cx="4464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latin typeface="Calibri" pitchFamily="34" charset="0"/>
              </a:rPr>
              <a:t>http://curia.europa.eu/jcms/upload/docs/image/jpeg/2012-11/2008-1high.jpg</a:t>
            </a:r>
          </a:p>
        </p:txBody>
      </p:sp>
    </p:spTree>
    <p:extLst>
      <p:ext uri="{BB962C8B-B14F-4D97-AF65-F5344CB8AC3E}">
        <p14:creationId xmlns:p14="http://schemas.microsoft.com/office/powerpoint/2010/main" val="385982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accent1"/>
            </a:solidFill>
          </a:ln>
        </p:spPr>
        <p:txBody>
          <a:bodyPr/>
          <a:lstStyle/>
          <a:p>
            <a:r>
              <a:rPr lang="cs-CZ" b="1" dirty="0" smtClean="0">
                <a:solidFill>
                  <a:schemeClr val="tx2"/>
                </a:solidFill>
              </a:rPr>
              <a:t>SDEU</a:t>
            </a:r>
            <a:endParaRPr lang="cs-CZ" b="1" dirty="0">
              <a:solidFill>
                <a:schemeClr val="tx2"/>
              </a:solidFill>
            </a:endParaRPr>
          </a:p>
        </p:txBody>
      </p:sp>
      <p:sp>
        <p:nvSpPr>
          <p:cNvPr id="3" name="Zástupný symbol pro obsah 2"/>
          <p:cNvSpPr>
            <a:spLocks noGrp="1"/>
          </p:cNvSpPr>
          <p:nvPr>
            <p:ph idx="1"/>
          </p:nvPr>
        </p:nvSpPr>
        <p:spPr/>
        <p:txBody>
          <a:bodyPr/>
          <a:lstStyle/>
          <a:p>
            <a:r>
              <a:rPr lang="cs-CZ" dirty="0" smtClean="0"/>
              <a:t>SD</a:t>
            </a:r>
            <a:endParaRPr lang="en-GB" dirty="0" smtClean="0"/>
          </a:p>
          <a:p>
            <a:r>
              <a:rPr lang="cs-CZ" dirty="0" smtClean="0"/>
              <a:t>Tribunál </a:t>
            </a:r>
            <a:r>
              <a:rPr lang="en-GB" dirty="0" smtClean="0"/>
              <a:t>(</a:t>
            </a:r>
            <a:r>
              <a:rPr lang="cs-CZ" i="1" dirty="0" smtClean="0"/>
              <a:t>SP</a:t>
            </a:r>
            <a:r>
              <a:rPr lang="en-GB" i="1" dirty="0" smtClean="0"/>
              <a:t>I</a:t>
            </a:r>
            <a:r>
              <a:rPr lang="en-GB" dirty="0" smtClean="0"/>
              <a:t> 1988)</a:t>
            </a:r>
          </a:p>
          <a:p>
            <a:r>
              <a:rPr lang="cs-CZ" dirty="0" smtClean="0"/>
              <a:t>SVS </a:t>
            </a:r>
            <a:r>
              <a:rPr lang="en-GB" dirty="0" smtClean="0"/>
              <a:t>(2004)</a:t>
            </a:r>
            <a:endParaRPr lang="cs-CZ" dirty="0" smtClean="0"/>
          </a:p>
          <a:p>
            <a:endParaRPr lang="cs-CZ" dirty="0"/>
          </a:p>
          <a:p>
            <a:r>
              <a:rPr lang="cs-CZ" dirty="0" smtClean="0"/>
              <a:t>Dnešní situace</a:t>
            </a:r>
            <a:endParaRPr lang="en-GB" dirty="0" smtClean="0"/>
          </a:p>
          <a:p>
            <a:endParaRPr lang="en-GB" dirty="0" smtClean="0"/>
          </a:p>
        </p:txBody>
      </p:sp>
    </p:spTree>
    <p:extLst>
      <p:ext uri="{BB962C8B-B14F-4D97-AF65-F5344CB8AC3E}">
        <p14:creationId xmlns:p14="http://schemas.microsoft.com/office/powerpoint/2010/main" val="183063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b="1" smtClean="0">
                <a:solidFill>
                  <a:schemeClr val="accent1"/>
                </a:solidFill>
                <a:hlinkClick r:id="rId2"/>
              </a:rPr>
              <a:t>Annual Report 2016</a:t>
            </a:r>
            <a:r>
              <a:rPr lang="cs-CZ" altLang="cs-CZ" b="1" smtClean="0">
                <a:solidFill>
                  <a:schemeClr val="accent1"/>
                </a:solidFill>
              </a:rPr>
              <a:t> – CJ</a:t>
            </a:r>
          </a:p>
        </p:txBody>
      </p:sp>
      <p:pic>
        <p:nvPicPr>
          <p:cNvPr id="15363"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1250950"/>
            <a:ext cx="4967288" cy="5632450"/>
          </a:xfrm>
        </p:spPr>
      </p:pic>
    </p:spTree>
    <p:extLst>
      <p:ext uri="{BB962C8B-B14F-4D97-AF65-F5344CB8AC3E}">
        <p14:creationId xmlns:p14="http://schemas.microsoft.com/office/powerpoint/2010/main" val="387527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0"/>
            <a:ext cx="8229600" cy="1143000"/>
          </a:xfrm>
        </p:spPr>
        <p:txBody>
          <a:bodyPr>
            <a:normAutofit fontScale="90000"/>
          </a:bodyPr>
          <a:lstStyle/>
          <a:p>
            <a:pPr>
              <a:defRPr/>
            </a:pPr>
            <a:r>
              <a:rPr lang="cs-CZ" b="1" dirty="0" err="1">
                <a:solidFill>
                  <a:schemeClr val="accent1"/>
                </a:solidFill>
              </a:rPr>
              <a:t>Annual</a:t>
            </a:r>
            <a:r>
              <a:rPr lang="cs-CZ" b="1" dirty="0">
                <a:solidFill>
                  <a:schemeClr val="accent1"/>
                </a:solidFill>
              </a:rPr>
              <a:t> Report </a:t>
            </a:r>
            <a:r>
              <a:rPr lang="cs-CZ" b="1" dirty="0" smtClean="0">
                <a:solidFill>
                  <a:schemeClr val="accent1"/>
                </a:solidFill>
              </a:rPr>
              <a:t>2016 </a:t>
            </a:r>
            <a:r>
              <a:rPr lang="cs-CZ" b="1" dirty="0">
                <a:solidFill>
                  <a:schemeClr val="accent1"/>
                </a:solidFill>
              </a:rPr>
              <a:t>– </a:t>
            </a:r>
            <a:r>
              <a:rPr lang="cs-CZ" b="1" dirty="0" smtClean="0">
                <a:solidFill>
                  <a:schemeClr val="accent1"/>
                </a:solidFill>
              </a:rPr>
              <a:t>General </a:t>
            </a:r>
            <a:r>
              <a:rPr lang="cs-CZ" b="1" dirty="0" err="1" smtClean="0">
                <a:solidFill>
                  <a:schemeClr val="accent1"/>
                </a:solidFill>
              </a:rPr>
              <a:t>Court</a:t>
            </a:r>
            <a:endParaRPr lang="cs-CZ" dirty="0"/>
          </a:p>
        </p:txBody>
      </p:sp>
      <p:pic>
        <p:nvPicPr>
          <p:cNvPr id="1638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873125"/>
            <a:ext cx="6351588"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1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22225"/>
            <a:ext cx="7570787" cy="706438"/>
          </a:xfrm>
        </p:spPr>
        <p:txBody>
          <a:bodyPr>
            <a:normAutofit fontScale="90000"/>
          </a:bodyPr>
          <a:lstStyle/>
          <a:p>
            <a:pPr>
              <a:defRPr/>
            </a:pPr>
            <a:r>
              <a:rPr lang="cs-CZ" b="1" dirty="0" err="1">
                <a:solidFill>
                  <a:schemeClr val="accent1"/>
                </a:solidFill>
              </a:rPr>
              <a:t>Annual</a:t>
            </a:r>
            <a:r>
              <a:rPr lang="cs-CZ" b="1" dirty="0">
                <a:solidFill>
                  <a:schemeClr val="accent1"/>
                </a:solidFill>
              </a:rPr>
              <a:t> Report </a:t>
            </a:r>
            <a:r>
              <a:rPr lang="cs-CZ" b="1" dirty="0" smtClean="0">
                <a:solidFill>
                  <a:schemeClr val="accent1"/>
                </a:solidFill>
              </a:rPr>
              <a:t>2016 </a:t>
            </a:r>
            <a:r>
              <a:rPr lang="cs-CZ" b="1" dirty="0">
                <a:solidFill>
                  <a:schemeClr val="accent1"/>
                </a:solidFill>
              </a:rPr>
              <a:t>– </a:t>
            </a:r>
            <a:r>
              <a:rPr lang="cs-CZ" b="1" dirty="0" smtClean="0">
                <a:solidFill>
                  <a:schemeClr val="accent1"/>
                </a:solidFill>
              </a:rPr>
              <a:t>CST</a:t>
            </a:r>
            <a:endParaRPr lang="cs-CZ" dirty="0"/>
          </a:p>
        </p:txBody>
      </p:sp>
      <p:pic>
        <p:nvPicPr>
          <p:cNvPr id="1741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736600"/>
            <a:ext cx="5472113"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77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539750" y="2420938"/>
            <a:ext cx="8229600" cy="1143000"/>
          </a:xfrm>
        </p:spPr>
        <p:txBody>
          <a:bodyPr/>
          <a:lstStyle/>
          <a:p>
            <a:r>
              <a:rPr lang="cs-CZ" altLang="cs-CZ" b="1" smtClean="0"/>
              <a:t>CJ (Annual Report 2016)</a:t>
            </a:r>
          </a:p>
        </p:txBody>
      </p:sp>
    </p:spTree>
    <p:extLst>
      <p:ext uri="{BB962C8B-B14F-4D97-AF65-F5344CB8AC3E}">
        <p14:creationId xmlns:p14="http://schemas.microsoft.com/office/powerpoint/2010/main" val="280356369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158</Words>
  <Application>Microsoft Office PowerPoint</Application>
  <PresentationFormat>Předvádění na obrazovce (4:3)</PresentationFormat>
  <Paragraphs>25</Paragraphs>
  <Slides>27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27</vt:i4>
      </vt:variant>
    </vt:vector>
  </HeadingPairs>
  <TitlesOfParts>
    <vt:vector size="30" baseType="lpstr">
      <vt:lpstr>Arial</vt:lpstr>
      <vt:lpstr>Calibri</vt:lpstr>
      <vt:lpstr>Motiv systému Office</vt:lpstr>
      <vt:lpstr>Soudní dvůr jako  aktér evropské integrace</vt:lpstr>
      <vt:lpstr>Eric Stein (1981) AJIL</vt:lpstr>
      <vt:lpstr>Prezentace aplikace PowerPoint</vt:lpstr>
      <vt:lpstr>Prezentace aplikace PowerPoint</vt:lpstr>
      <vt:lpstr>SDEU</vt:lpstr>
      <vt:lpstr>Annual Report 2016 – CJ</vt:lpstr>
      <vt:lpstr>Annual Report 2016 – General Court</vt:lpstr>
      <vt:lpstr>Annual Report 2016 – CST</vt:lpstr>
      <vt:lpstr>CJ (Annual Report 2016)</vt:lpstr>
      <vt:lpstr>Prezentace aplikace PowerPoint</vt:lpstr>
      <vt:lpstr>Prezentace aplikace PowerPoint</vt:lpstr>
      <vt:lpstr>Prezentace aplikace PowerPoint</vt:lpstr>
      <vt:lpstr>Prezentace aplikace PowerPoint</vt:lpstr>
      <vt:lpstr>General Court (Annual Report 2016)</vt:lpstr>
      <vt:lpstr>Prezentace aplikace PowerPoint</vt:lpstr>
      <vt:lpstr>Prezentace aplikace PowerPoint</vt:lpstr>
      <vt:lpstr>Prezentace aplikace PowerPoint</vt:lpstr>
      <vt:lpstr>Prezentace aplikace PowerPoint</vt:lpstr>
      <vt:lpstr>CST (Annual Report 2016)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Stone Sweet – Brunell (1998). APSR.</vt:lpstr>
      <vt:lpstr>Prezentace aplikace PowerPoint</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Hubert Smekal</dc:creator>
  <cp:lastModifiedBy>Hubert Smekal</cp:lastModifiedBy>
  <cp:revision>16</cp:revision>
  <dcterms:created xsi:type="dcterms:W3CDTF">2015-03-09T14:04:32Z</dcterms:created>
  <dcterms:modified xsi:type="dcterms:W3CDTF">2018-03-12T08:43:56Z</dcterms:modified>
</cp:coreProperties>
</file>