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2"/>
  </p:handoutMasterIdLst>
  <p:sldIdLst>
    <p:sldId id="256" r:id="rId2"/>
    <p:sldId id="311" r:id="rId3"/>
    <p:sldId id="312" r:id="rId4"/>
    <p:sldId id="313" r:id="rId5"/>
    <p:sldId id="314" r:id="rId6"/>
    <p:sldId id="315" r:id="rId7"/>
    <p:sldId id="316" r:id="rId8"/>
    <p:sldId id="317" r:id="rId9"/>
    <p:sldId id="309" r:id="rId10"/>
    <p:sldId id="284" r:id="rId11"/>
    <p:sldId id="285" r:id="rId12"/>
    <p:sldId id="291" r:id="rId13"/>
    <p:sldId id="292" r:id="rId14"/>
    <p:sldId id="310" r:id="rId15"/>
    <p:sldId id="302" r:id="rId16"/>
    <p:sldId id="306" r:id="rId17"/>
    <p:sldId id="307" r:id="rId18"/>
    <p:sldId id="308" r:id="rId19"/>
    <p:sldId id="303" r:id="rId20"/>
    <p:sldId id="304" r:id="rId21"/>
    <p:sldId id="293" r:id="rId22"/>
    <p:sldId id="294" r:id="rId23"/>
    <p:sldId id="295" r:id="rId24"/>
    <p:sldId id="296" r:id="rId25"/>
    <p:sldId id="297" r:id="rId26"/>
    <p:sldId id="298" r:id="rId27"/>
    <p:sldId id="305" r:id="rId28"/>
    <p:sldId id="301" r:id="rId29"/>
    <p:sldId id="299" r:id="rId30"/>
    <p:sldId id="300" r:id="rId31"/>
  </p:sldIdLst>
  <p:sldSz cx="9144000" cy="6858000" type="screen4x3"/>
  <p:notesSz cx="6735763" cy="98694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1049B7-E18C-4391-8A0A-38A0EC76D8A6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60FE4A-43DA-4E62-823F-95C2204B91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67665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497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1483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7173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755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24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681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2051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195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680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6581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736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752F5-D1D0-4D35-94D7-2D16498360FF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79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21328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Neoliberální reformy, nástup asijských ekonomik a integrace postkomunistických zemí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Evropa ve světové ekonomice</a:t>
            </a:r>
          </a:p>
          <a:p>
            <a:r>
              <a:rPr lang="cs-CZ" smtClean="0"/>
              <a:t>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5992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23120\Desktop\miners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836712"/>
            <a:ext cx="7213394" cy="4889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0440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:\23120\Desktop\strike[1]_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764704"/>
            <a:ext cx="6336704" cy="4994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9617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645976"/>
              </p:ext>
            </p:extLst>
          </p:nvPr>
        </p:nvGraphicFramePr>
        <p:xfrm>
          <a:off x="107504" y="2636912"/>
          <a:ext cx="8862574" cy="112192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678496"/>
                <a:gridCol w="653098"/>
                <a:gridCol w="653098"/>
                <a:gridCol w="653098"/>
                <a:gridCol w="653098"/>
                <a:gridCol w="653098"/>
                <a:gridCol w="653098"/>
                <a:gridCol w="653098"/>
                <a:gridCol w="653098"/>
                <a:gridCol w="653098"/>
                <a:gridCol w="653098"/>
                <a:gridCol w="653098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 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1979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1980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1981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1982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1983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1984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1985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1986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1987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1988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1989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Růst HDP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chemeClr val="tx1"/>
                          </a:solidFill>
                          <a:effectLst/>
                        </a:rPr>
                        <a:t>2,8</a:t>
                      </a:r>
                      <a:endParaRPr lang="cs-CZ" sz="17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-2,0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-1,2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1,7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3,8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1,8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3,8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3,6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4,4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4,7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chemeClr val="tx1"/>
                          </a:solidFill>
                          <a:effectLst/>
                        </a:rPr>
                        <a:t>2,1</a:t>
                      </a:r>
                      <a:endParaRPr lang="cs-CZ" sz="17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Inflace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13,4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18,0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11,9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8,6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4,5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5,0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6,0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3,4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4,2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4,9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7,8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Nezaměstnanost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4,0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4,8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7,9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9,5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10,5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10,7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10,9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11,8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10,3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8,3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6,4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1907704" y="2003648"/>
            <a:ext cx="51906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/>
              <a:t>Hospodářský vývoj ve Velké Británii</a:t>
            </a:r>
            <a:r>
              <a:rPr lang="cs-CZ" sz="2400" dirty="0"/>
              <a:t> </a:t>
            </a:r>
            <a:r>
              <a:rPr lang="cs-CZ" sz="2400" dirty="0" smtClean="0"/>
              <a:t>(%)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30113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953536"/>
              </p:ext>
            </p:extLst>
          </p:nvPr>
        </p:nvGraphicFramePr>
        <p:xfrm>
          <a:off x="1043608" y="2204864"/>
          <a:ext cx="7108504" cy="207848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883728"/>
                <a:gridCol w="653097"/>
                <a:gridCol w="653097"/>
                <a:gridCol w="653097"/>
                <a:gridCol w="653097"/>
                <a:gridCol w="653097"/>
                <a:gridCol w="653097"/>
                <a:gridCol w="653097"/>
                <a:gridCol w="653097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1960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1967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1973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1980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1981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1982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1995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1999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Spojené státy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27,8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31,2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31,2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33,2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33,5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35,5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34,3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30,1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Japonsko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20,7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22,7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22,1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32,7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33,3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34,8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28,5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38,1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Francie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34,6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39,0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38,5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46,2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50,8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51,9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50,9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52,4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Záp. Německo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32,0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38,2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40,5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46,9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49,3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49,7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46,6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47,6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Británie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32,6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38,5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41,1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44,3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45,3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46,2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42,3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39,7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Itálie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30,1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33,7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37,8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45,6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53,0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54,9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49,5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755576" y="1268760"/>
            <a:ext cx="806489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b="1" dirty="0"/>
              <a:t>Výdaje veřejného sektoru</a:t>
            </a:r>
            <a:r>
              <a:rPr lang="cs-CZ" sz="2400" dirty="0"/>
              <a:t> </a:t>
            </a:r>
            <a:endParaRPr lang="cs-CZ" sz="2400" dirty="0" smtClean="0"/>
          </a:p>
          <a:p>
            <a:pPr algn="ctr"/>
            <a:r>
              <a:rPr lang="cs-CZ" dirty="0" smtClean="0"/>
              <a:t>(</a:t>
            </a:r>
            <a:r>
              <a:rPr lang="cs-CZ" dirty="0"/>
              <a:t>jako </a:t>
            </a:r>
            <a:r>
              <a:rPr lang="cs-CZ" dirty="0" smtClean="0"/>
              <a:t>% domácího </a:t>
            </a:r>
            <a:r>
              <a:rPr lang="cs-CZ" dirty="0"/>
              <a:t>produktu)</a:t>
            </a:r>
          </a:p>
        </p:txBody>
      </p:sp>
    </p:spTree>
    <p:extLst>
      <p:ext uri="{BB962C8B-B14F-4D97-AF65-F5344CB8AC3E}">
        <p14:creationId xmlns:p14="http://schemas.microsoft.com/office/powerpoint/2010/main" val="774823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Instituce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62500" lnSpcReduction="20000"/>
          </a:bodyPr>
          <a:lstStyle/>
          <a:p>
            <a:r>
              <a:rPr lang="cs-CZ" dirty="0" err="1" smtClean="0"/>
              <a:t>Eichengreen</a:t>
            </a:r>
            <a:r>
              <a:rPr lang="cs-CZ" dirty="0" smtClean="0"/>
              <a:t> – </a:t>
            </a:r>
            <a:r>
              <a:rPr lang="cs-CZ" dirty="0" smtClean="0">
                <a:solidFill>
                  <a:srgbClr val="0070C0"/>
                </a:solidFill>
              </a:rPr>
              <a:t>stejné instituce</a:t>
            </a:r>
            <a:r>
              <a:rPr lang="cs-CZ" dirty="0" smtClean="0"/>
              <a:t>, které byly základem úspěchu po WWII, byly příčinou problému v 70. letech</a:t>
            </a:r>
          </a:p>
          <a:p>
            <a:r>
              <a:rPr lang="cs-CZ" dirty="0" smtClean="0"/>
              <a:t>Možnosti </a:t>
            </a:r>
            <a:r>
              <a:rPr lang="cs-CZ" b="1" dirty="0" smtClean="0">
                <a:solidFill>
                  <a:srgbClr val="0070C0"/>
                </a:solidFill>
              </a:rPr>
              <a:t>extenzivního růstu </a:t>
            </a:r>
            <a:r>
              <a:rPr lang="cs-CZ" dirty="0" smtClean="0"/>
              <a:t>(přesun výrobních faktorů, akumulace fyzického kapitálu, přebírání postupů a technologií, produkce známého zboží) vyčerpány – nutnost přechodu na </a:t>
            </a:r>
            <a:r>
              <a:rPr lang="cs-CZ" b="1" dirty="0" smtClean="0"/>
              <a:t>růst </a:t>
            </a:r>
            <a:r>
              <a:rPr lang="cs-CZ" b="1" dirty="0" smtClean="0">
                <a:solidFill>
                  <a:srgbClr val="0070C0"/>
                </a:solidFill>
              </a:rPr>
              <a:t>intenzivní</a:t>
            </a:r>
            <a:r>
              <a:rPr lang="cs-CZ" b="1" dirty="0" smtClean="0"/>
              <a:t> </a:t>
            </a:r>
            <a:r>
              <a:rPr lang="cs-CZ" dirty="0" smtClean="0"/>
              <a:t>(inovace – nové/neznámé způsoby produkce nebo nové produkty);</a:t>
            </a:r>
          </a:p>
          <a:p>
            <a:r>
              <a:rPr lang="cs-CZ" b="1" dirty="0" smtClean="0"/>
              <a:t>Velké</a:t>
            </a:r>
            <a:r>
              <a:rPr lang="cs-CZ" dirty="0" smtClean="0"/>
              <a:t> (státní) E </a:t>
            </a:r>
            <a:r>
              <a:rPr lang="cs-CZ" b="1" dirty="0" smtClean="0"/>
              <a:t>banky</a:t>
            </a:r>
            <a:r>
              <a:rPr lang="cs-CZ" dirty="0" smtClean="0"/>
              <a:t> – konzervativní investice do velkých podniků a známých výrob vs. decentralizovaný </a:t>
            </a:r>
            <a:r>
              <a:rPr lang="cs-CZ" b="1" dirty="0" smtClean="0">
                <a:solidFill>
                  <a:srgbClr val="0070C0"/>
                </a:solidFill>
              </a:rPr>
              <a:t>kapitálový trh </a:t>
            </a:r>
            <a:r>
              <a:rPr lang="cs-CZ" dirty="0" smtClean="0"/>
              <a:t>US (sázka na úspěch, IT);</a:t>
            </a:r>
          </a:p>
          <a:p>
            <a:r>
              <a:rPr lang="cs-CZ" b="1" dirty="0" smtClean="0"/>
              <a:t>Sociální výdaje </a:t>
            </a:r>
            <a:r>
              <a:rPr lang="cs-CZ" dirty="0" smtClean="0"/>
              <a:t>– jistota v období přesunů faktorů do masové produkce – vedla k posílení spolupráce v rámci tripartity vs. překážka pro růst v prostředí vyžadujícím </a:t>
            </a:r>
            <a:r>
              <a:rPr lang="cs-CZ" b="1" dirty="0" smtClean="0">
                <a:solidFill>
                  <a:srgbClr val="0070C0"/>
                </a:solidFill>
              </a:rPr>
              <a:t>flexibilitu</a:t>
            </a:r>
            <a:r>
              <a:rPr lang="cs-CZ" dirty="0" smtClean="0"/>
              <a:t>; </a:t>
            </a:r>
          </a:p>
          <a:p>
            <a:r>
              <a:rPr lang="cs-CZ" b="1" dirty="0"/>
              <a:t>P</a:t>
            </a:r>
            <a:r>
              <a:rPr lang="cs-CZ" b="1" dirty="0" smtClean="0"/>
              <a:t>articipace zaměstnanců </a:t>
            </a:r>
            <a:r>
              <a:rPr lang="cs-CZ" dirty="0" smtClean="0"/>
              <a:t>na řízení vede ke konzervativnímu přístupu k inovacím, restrukturalizací a zavádění technologií pro zvýšení produktivity;</a:t>
            </a:r>
          </a:p>
          <a:p>
            <a:r>
              <a:rPr lang="cs-CZ" b="1" dirty="0" smtClean="0"/>
              <a:t>Státní podniky </a:t>
            </a:r>
            <a:r>
              <a:rPr lang="cs-CZ" dirty="0" smtClean="0"/>
              <a:t>které byly motorem investic a pokroku – nyní často odkázány na podpory, usilující o protekci, bašta nátlakových skupin.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8840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Nástup asijských ekonomik - Čína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4032448"/>
          </a:xfrm>
        </p:spPr>
        <p:txBody>
          <a:bodyPr>
            <a:normAutofit fontScale="55000" lnSpcReduction="20000"/>
          </a:bodyPr>
          <a:lstStyle/>
          <a:p>
            <a:r>
              <a:rPr lang="cs-CZ" b="1" dirty="0" smtClean="0"/>
              <a:t>Rozklad</a:t>
            </a:r>
            <a:r>
              <a:rPr lang="cs-CZ" dirty="0" smtClean="0"/>
              <a:t> čínské ekonomiky na začátku 20.st.;</a:t>
            </a:r>
          </a:p>
          <a:p>
            <a:r>
              <a:rPr lang="cs-CZ" b="1" dirty="0" smtClean="0"/>
              <a:t>Sjednocení</a:t>
            </a:r>
            <a:r>
              <a:rPr lang="cs-CZ" dirty="0" smtClean="0"/>
              <a:t> </a:t>
            </a:r>
            <a:r>
              <a:rPr lang="cs-CZ" b="1" dirty="0" smtClean="0"/>
              <a:t>nacionalisty</a:t>
            </a:r>
            <a:r>
              <a:rPr lang="cs-CZ" dirty="0" smtClean="0"/>
              <a:t>, </a:t>
            </a:r>
            <a:r>
              <a:rPr lang="cs-CZ" dirty="0" err="1" smtClean="0"/>
              <a:t>Kuomitang</a:t>
            </a:r>
            <a:r>
              <a:rPr lang="cs-CZ" dirty="0" smtClean="0"/>
              <a:t> gen. </a:t>
            </a:r>
            <a:r>
              <a:rPr lang="cs-CZ" dirty="0" err="1" smtClean="0"/>
              <a:t>Čankajška</a:t>
            </a:r>
            <a:r>
              <a:rPr lang="cs-CZ" dirty="0" smtClean="0"/>
              <a:t>; </a:t>
            </a:r>
            <a:r>
              <a:rPr lang="cs-CZ" b="1" dirty="0" smtClean="0"/>
              <a:t>komunistická revoluce</a:t>
            </a:r>
            <a:r>
              <a:rPr lang="cs-CZ" dirty="0" smtClean="0"/>
              <a:t>; </a:t>
            </a:r>
            <a:r>
              <a:rPr lang="cs-CZ" b="1" dirty="0" smtClean="0"/>
              <a:t>čínsko-japonská válka</a:t>
            </a:r>
            <a:r>
              <a:rPr lang="cs-CZ" dirty="0" smtClean="0"/>
              <a:t> a </a:t>
            </a:r>
            <a:r>
              <a:rPr lang="cs-CZ" b="1" dirty="0" smtClean="0"/>
              <a:t>občanská válka</a:t>
            </a:r>
            <a:r>
              <a:rPr lang="cs-CZ" dirty="0" smtClean="0"/>
              <a:t>;</a:t>
            </a:r>
          </a:p>
          <a:p>
            <a:r>
              <a:rPr lang="cs-CZ" dirty="0" smtClean="0"/>
              <a:t>Vítězství </a:t>
            </a:r>
            <a:r>
              <a:rPr lang="cs-CZ" dirty="0" err="1" smtClean="0"/>
              <a:t>Mao</a:t>
            </a:r>
            <a:r>
              <a:rPr lang="cs-CZ" dirty="0" smtClean="0"/>
              <a:t> </a:t>
            </a:r>
            <a:r>
              <a:rPr lang="cs-CZ" dirty="0" err="1" smtClean="0"/>
              <a:t>Ce</a:t>
            </a:r>
            <a:r>
              <a:rPr lang="cs-CZ" dirty="0" smtClean="0"/>
              <a:t>-tungových </a:t>
            </a:r>
            <a:r>
              <a:rPr lang="cs-CZ" b="1" dirty="0" smtClean="0"/>
              <a:t>komunistů</a:t>
            </a:r>
            <a:r>
              <a:rPr lang="cs-CZ" dirty="0" smtClean="0"/>
              <a:t>, založení </a:t>
            </a:r>
            <a:r>
              <a:rPr lang="cs-CZ" b="1" dirty="0" smtClean="0"/>
              <a:t>ČLR 1949</a:t>
            </a:r>
            <a:r>
              <a:rPr lang="cs-CZ" dirty="0" smtClean="0"/>
              <a:t>; radikální rozchod s hodnotami a institucemi;</a:t>
            </a:r>
          </a:p>
          <a:p>
            <a:r>
              <a:rPr lang="cs-CZ" b="1" dirty="0" smtClean="0"/>
              <a:t>Malý skok kupředu </a:t>
            </a:r>
            <a:r>
              <a:rPr lang="cs-CZ" dirty="0" smtClean="0"/>
              <a:t>(1949-1957): kolektivizace, obilní monopol a omezení pohybu;</a:t>
            </a:r>
          </a:p>
          <a:p>
            <a:r>
              <a:rPr lang="cs-CZ" b="1" dirty="0" smtClean="0"/>
              <a:t>Velký skok kupředu </a:t>
            </a:r>
            <a:r>
              <a:rPr lang="cs-CZ" dirty="0" smtClean="0"/>
              <a:t>(1958-1962): komuny (produkce železa), hladomor;</a:t>
            </a:r>
          </a:p>
          <a:p>
            <a:r>
              <a:rPr lang="cs-CZ" dirty="0" smtClean="0"/>
              <a:t>Odstoupení </a:t>
            </a:r>
            <a:r>
              <a:rPr lang="cs-CZ" dirty="0" err="1" smtClean="0"/>
              <a:t>Mao</a:t>
            </a:r>
            <a:r>
              <a:rPr lang="cs-CZ" dirty="0" smtClean="0"/>
              <a:t> </a:t>
            </a:r>
            <a:r>
              <a:rPr lang="cs-CZ" dirty="0" err="1" smtClean="0"/>
              <a:t>Ce-tunga</a:t>
            </a:r>
            <a:r>
              <a:rPr lang="cs-CZ" dirty="0" smtClean="0"/>
              <a:t> (1959), ultralevicová klika a </a:t>
            </a:r>
            <a:r>
              <a:rPr lang="cs-CZ" b="1" dirty="0" smtClean="0"/>
              <a:t>Kulturní revoluce </a:t>
            </a:r>
            <a:r>
              <a:rPr lang="cs-CZ" dirty="0" smtClean="0"/>
              <a:t>1966 (vyčištění od kontrarevoluce – rozklad);</a:t>
            </a:r>
          </a:p>
          <a:p>
            <a:r>
              <a:rPr lang="cs-CZ" b="1" dirty="0" smtClean="0"/>
              <a:t>Reformy</a:t>
            </a:r>
            <a:r>
              <a:rPr lang="cs-CZ" dirty="0" smtClean="0"/>
              <a:t> </a:t>
            </a:r>
            <a:r>
              <a:rPr lang="cs-CZ" dirty="0" err="1" smtClean="0"/>
              <a:t>Teng</a:t>
            </a:r>
            <a:r>
              <a:rPr lang="cs-CZ" dirty="0" smtClean="0"/>
              <a:t> </a:t>
            </a:r>
            <a:r>
              <a:rPr lang="cs-CZ" dirty="0" err="1" smtClean="0"/>
              <a:t>Siao-pching</a:t>
            </a:r>
            <a:r>
              <a:rPr lang="cs-CZ" dirty="0" smtClean="0"/>
              <a:t> 1978: </a:t>
            </a:r>
            <a:r>
              <a:rPr lang="cs-CZ" b="1" dirty="0" smtClean="0"/>
              <a:t>socialistická tržní ekonomika</a:t>
            </a:r>
            <a:r>
              <a:rPr lang="cs-CZ" dirty="0" smtClean="0"/>
              <a:t>; rodinné farmy, lokální management průmyslu, soukromé </a:t>
            </a:r>
            <a:r>
              <a:rPr lang="cs-CZ" dirty="0" err="1" smtClean="0"/>
              <a:t>MaS</a:t>
            </a:r>
            <a:r>
              <a:rPr lang="cs-CZ" dirty="0" smtClean="0"/>
              <a:t> podniky; socialistický princip – kolektivní vlastnictví velkých podniků (zisk); cíl </a:t>
            </a:r>
            <a:r>
              <a:rPr lang="cs-CZ" b="1" dirty="0" smtClean="0"/>
              <a:t>socialismu</a:t>
            </a:r>
            <a:r>
              <a:rPr lang="cs-CZ" dirty="0" smtClean="0"/>
              <a:t> – eliminace chudoby; investice z veřejných bank do průmyslu a ELG;</a:t>
            </a:r>
          </a:p>
          <a:p>
            <a:r>
              <a:rPr lang="cs-CZ" dirty="0" smtClean="0"/>
              <a:t>Od 2000 </a:t>
            </a:r>
            <a:r>
              <a:rPr lang="cs-CZ" b="1" dirty="0" smtClean="0"/>
              <a:t>zvláštní ekonomické zóny </a:t>
            </a:r>
            <a:r>
              <a:rPr lang="cs-CZ" dirty="0" smtClean="0"/>
              <a:t>(tržní ekonomika);</a:t>
            </a:r>
          </a:p>
          <a:p>
            <a:r>
              <a:rPr lang="cs-CZ" dirty="0" smtClean="0"/>
              <a:t>V 80.letech růst HDP 10%, v 90. letech 7,5%, po roce 2000 v průměru 9,5%; </a:t>
            </a: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002275"/>
              </p:ext>
            </p:extLst>
          </p:nvPr>
        </p:nvGraphicFramePr>
        <p:xfrm>
          <a:off x="2195736" y="5517232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1900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1938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1962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1966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1978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545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562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553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678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979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3,425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755576" y="5517232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HDP/obyv. (1990 USD)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36573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D:\23120\Desktop\EEveGE2012\Obrázky\Backyard_furnace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6833" y="116632"/>
            <a:ext cx="4674279" cy="655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60841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D:\23120\Desktop\thesis_lyy_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8640"/>
            <a:ext cx="6552728" cy="6356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87067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D:\23120\Desktop\shanghai-skyscrapers-panoram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90" y="692696"/>
            <a:ext cx="9050383" cy="5085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98981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Nástup asijských ekonomik - Indie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400600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 smtClean="0"/>
              <a:t>Fabiánský socialismus</a:t>
            </a:r>
            <a:r>
              <a:rPr lang="cs-CZ" dirty="0" smtClean="0"/>
              <a:t>: proti imperialistickému kapitalismu i plánované ekonomice SSSR;</a:t>
            </a:r>
          </a:p>
          <a:p>
            <a:r>
              <a:rPr lang="cs-CZ" dirty="0" smtClean="0"/>
              <a:t>Přísná </a:t>
            </a:r>
            <a:r>
              <a:rPr lang="cs-CZ" b="1" dirty="0" smtClean="0"/>
              <a:t>kontrola</a:t>
            </a:r>
            <a:r>
              <a:rPr lang="cs-CZ" dirty="0" smtClean="0"/>
              <a:t> soukromého sektoru, </a:t>
            </a:r>
            <a:r>
              <a:rPr lang="cs-CZ" b="1" dirty="0" smtClean="0"/>
              <a:t>zahraničního obchodu </a:t>
            </a:r>
            <a:r>
              <a:rPr lang="cs-CZ" dirty="0" smtClean="0"/>
              <a:t>a </a:t>
            </a:r>
            <a:r>
              <a:rPr lang="cs-CZ" b="1" dirty="0" smtClean="0"/>
              <a:t>investic</a:t>
            </a:r>
            <a:r>
              <a:rPr lang="cs-CZ" dirty="0" smtClean="0"/>
              <a:t>; koloniální zkušenost (dělba práce) -&gt; </a:t>
            </a:r>
            <a:r>
              <a:rPr lang="cs-CZ" b="1" dirty="0" smtClean="0"/>
              <a:t>nahrazování importů</a:t>
            </a:r>
            <a:r>
              <a:rPr lang="cs-CZ" dirty="0" smtClean="0"/>
              <a:t>;</a:t>
            </a:r>
          </a:p>
          <a:p>
            <a:r>
              <a:rPr lang="cs-CZ" b="1" dirty="0" smtClean="0"/>
              <a:t>Znárodnění bank </a:t>
            </a:r>
            <a:r>
              <a:rPr lang="cs-CZ" dirty="0" smtClean="0"/>
              <a:t>a </a:t>
            </a:r>
            <a:r>
              <a:rPr lang="cs-CZ" b="1" dirty="0" smtClean="0"/>
              <a:t>pětiletky</a:t>
            </a:r>
            <a:r>
              <a:rPr lang="cs-CZ" dirty="0" smtClean="0"/>
              <a:t>; specializace na </a:t>
            </a:r>
            <a:r>
              <a:rPr lang="cs-CZ" b="1" dirty="0" smtClean="0"/>
              <a:t>těžký průmysl </a:t>
            </a:r>
            <a:r>
              <a:rPr lang="cs-CZ" dirty="0" smtClean="0"/>
              <a:t>(politická nezávislost); velký veřejný sektor a </a:t>
            </a:r>
            <a:r>
              <a:rPr lang="cs-CZ" b="1" dirty="0" smtClean="0"/>
              <a:t>subvence</a:t>
            </a:r>
            <a:r>
              <a:rPr lang="cs-CZ" dirty="0" smtClean="0"/>
              <a:t> malých podniků i zemědělství;</a:t>
            </a:r>
          </a:p>
          <a:p>
            <a:r>
              <a:rPr lang="cs-CZ" dirty="0" smtClean="0"/>
              <a:t>Výsledky byly velkým zklamáním;</a:t>
            </a:r>
          </a:p>
          <a:p>
            <a:r>
              <a:rPr lang="cs-CZ" b="1" dirty="0" err="1" smtClean="0"/>
              <a:t>Protržní</a:t>
            </a:r>
            <a:r>
              <a:rPr lang="cs-CZ" b="1" dirty="0" smtClean="0"/>
              <a:t> reformy </a:t>
            </a:r>
            <a:r>
              <a:rPr lang="cs-CZ" dirty="0" smtClean="0"/>
              <a:t>v 80. letech </a:t>
            </a:r>
            <a:r>
              <a:rPr lang="cs-CZ" dirty="0" err="1" smtClean="0"/>
              <a:t>Rádžív</a:t>
            </a:r>
            <a:r>
              <a:rPr lang="cs-CZ" dirty="0" smtClean="0"/>
              <a:t> Gándhí: </a:t>
            </a:r>
          </a:p>
          <a:p>
            <a:pPr lvl="1"/>
            <a:r>
              <a:rPr lang="cs-CZ" dirty="0" smtClean="0"/>
              <a:t>uvolnění cenových kontrol a snížení daní -&gt; fiskální deficity a schodky obchodní bilance; kolaps klíčového trhu – SSSR + růst cen ropy –&gt; </a:t>
            </a:r>
            <a:r>
              <a:rPr lang="cs-CZ" b="1" dirty="0" smtClean="0"/>
              <a:t>hrozba bankrotu</a:t>
            </a:r>
            <a:r>
              <a:rPr lang="cs-CZ" dirty="0" smtClean="0"/>
              <a:t>;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ůjčky a </a:t>
            </a:r>
            <a:r>
              <a:rPr lang="cs-CZ" b="1" dirty="0" smtClean="0"/>
              <a:t>reformy </a:t>
            </a:r>
            <a:r>
              <a:rPr lang="cs-CZ" dirty="0" smtClean="0"/>
              <a:t>pod vedením </a:t>
            </a:r>
            <a:r>
              <a:rPr lang="cs-CZ" b="1" dirty="0" smtClean="0"/>
              <a:t>IMF</a:t>
            </a:r>
            <a:r>
              <a:rPr lang="cs-CZ" dirty="0" smtClean="0"/>
              <a:t>; liberalizace </a:t>
            </a:r>
            <a:r>
              <a:rPr lang="cs-CZ" dirty="0" err="1" smtClean="0"/>
              <a:t>FDIs</a:t>
            </a:r>
            <a:r>
              <a:rPr lang="cs-CZ" dirty="0" smtClean="0"/>
              <a:t>, obchodu a privatizace;</a:t>
            </a:r>
          </a:p>
          <a:p>
            <a:r>
              <a:rPr lang="cs-CZ" b="1" dirty="0" smtClean="0"/>
              <a:t>Problémem</a:t>
            </a:r>
            <a:r>
              <a:rPr lang="cs-CZ" dirty="0" smtClean="0"/>
              <a:t> je neproduktivní zemědělství, neflexibilní trh práce;</a:t>
            </a:r>
          </a:p>
          <a:p>
            <a:pPr lvl="1"/>
            <a:r>
              <a:rPr lang="cs-CZ" dirty="0" smtClean="0"/>
              <a:t>Malé </a:t>
            </a:r>
            <a:r>
              <a:rPr lang="cs-CZ" dirty="0"/>
              <a:t>zapojení do IT, nízký objem obchodu i </a:t>
            </a:r>
            <a:r>
              <a:rPr lang="cs-CZ" dirty="0" err="1"/>
              <a:t>FDIs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Silné stránky</a:t>
            </a:r>
            <a:r>
              <a:rPr lang="cs-CZ" dirty="0" smtClean="0"/>
              <a:t>: rychle roste trh služeb, IT sektor; automobily a </a:t>
            </a:r>
            <a:r>
              <a:rPr lang="cs-CZ" dirty="0" err="1" smtClean="0"/>
              <a:t>generika</a:t>
            </a:r>
            <a:r>
              <a:rPr lang="cs-CZ" dirty="0" smtClean="0"/>
              <a:t>;</a:t>
            </a:r>
          </a:p>
          <a:p>
            <a:pPr lvl="1"/>
            <a:r>
              <a:rPr lang="cs-CZ" dirty="0"/>
              <a:t>m</a:t>
            </a:r>
            <a:r>
              <a:rPr lang="cs-CZ" dirty="0" smtClean="0"/>
              <a:t>ladá, IT gramotná a anglicky mluvící populace;</a:t>
            </a:r>
          </a:p>
          <a:p>
            <a:r>
              <a:rPr lang="cs-CZ" dirty="0" smtClean="0"/>
              <a:t>HDP/obyv.:1947 – 618 USD; 1991 – 1,290 USD; 2000 – 1,910 USD;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4150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23120\Desktop\GRR-085_Paris-police-storming-student-barricades_19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91" y="762433"/>
            <a:ext cx="9007126" cy="5229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59605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Nastupující ekonomiky a pozice Evropy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Jak </a:t>
            </a:r>
            <a:r>
              <a:rPr lang="cs-CZ" b="1" dirty="0" smtClean="0"/>
              <a:t>konkurenceschopná</a:t>
            </a:r>
            <a:r>
              <a:rPr lang="cs-CZ" dirty="0" smtClean="0"/>
              <a:t> je (sjednocená) Evropa v období po pádu komunismu?</a:t>
            </a:r>
          </a:p>
          <a:p>
            <a:r>
              <a:rPr lang="cs-CZ" dirty="0" smtClean="0"/>
              <a:t>Situace ve světové ekonomice:</a:t>
            </a:r>
          </a:p>
          <a:p>
            <a:pPr lvl="1"/>
            <a:r>
              <a:rPr lang="cs-CZ" b="1" dirty="0" smtClean="0"/>
              <a:t>Jednotná</a:t>
            </a:r>
            <a:r>
              <a:rPr lang="cs-CZ" dirty="0" smtClean="0"/>
              <a:t> ekonomická </a:t>
            </a:r>
            <a:r>
              <a:rPr lang="cs-CZ" b="1" dirty="0" smtClean="0"/>
              <a:t>soustava</a:t>
            </a:r>
            <a:r>
              <a:rPr lang="cs-CZ" dirty="0" smtClean="0"/>
              <a:t> (kapitalismus a demokracie);</a:t>
            </a:r>
          </a:p>
          <a:p>
            <a:pPr lvl="1"/>
            <a:r>
              <a:rPr lang="cs-CZ" dirty="0" smtClean="0"/>
              <a:t>Pokročilá fáze evropské </a:t>
            </a:r>
            <a:r>
              <a:rPr lang="cs-CZ" b="1" dirty="0" smtClean="0"/>
              <a:t>integrace</a:t>
            </a:r>
            <a:r>
              <a:rPr lang="cs-CZ" dirty="0" smtClean="0"/>
              <a:t> (jeden ekonomický subjekt z perspektivy SE);</a:t>
            </a:r>
          </a:p>
          <a:p>
            <a:pPr lvl="1"/>
            <a:r>
              <a:rPr lang="cs-CZ" dirty="0" smtClean="0"/>
              <a:t>Projevují se </a:t>
            </a:r>
            <a:r>
              <a:rPr lang="cs-CZ" b="1" dirty="0" smtClean="0"/>
              <a:t>liberální reformy 80. let </a:t>
            </a:r>
            <a:r>
              <a:rPr lang="cs-CZ" dirty="0" smtClean="0"/>
              <a:t>(US a WE; LATAM, východní a jižní Asie);</a:t>
            </a:r>
          </a:p>
          <a:p>
            <a:pPr lvl="1"/>
            <a:r>
              <a:rPr lang="cs-CZ" dirty="0" smtClean="0"/>
              <a:t>Globalizace (?);</a:t>
            </a:r>
          </a:p>
          <a:p>
            <a:pPr lvl="1"/>
            <a:r>
              <a:rPr lang="cs-CZ" dirty="0" smtClean="0"/>
              <a:t>Nastupují </a:t>
            </a:r>
            <a:r>
              <a:rPr lang="cs-CZ" b="1" dirty="0" smtClean="0"/>
              <a:t>velké rozvojové ekonomiky </a:t>
            </a:r>
            <a:r>
              <a:rPr lang="cs-CZ" dirty="0" smtClean="0"/>
              <a:t>(vs. éra tygrů JVA);</a:t>
            </a:r>
          </a:p>
          <a:p>
            <a:pPr lvl="1"/>
            <a:r>
              <a:rPr lang="cs-CZ" dirty="0" smtClean="0"/>
              <a:t>Nová </a:t>
            </a:r>
            <a:r>
              <a:rPr lang="cs-CZ" b="1" dirty="0" smtClean="0"/>
              <a:t>strategická situace </a:t>
            </a:r>
            <a:r>
              <a:rPr lang="cs-CZ" dirty="0" smtClean="0"/>
              <a:t>– problematika konkurenceschopnosti; </a:t>
            </a:r>
            <a:r>
              <a:rPr lang="cs-CZ" b="1" dirty="0" smtClean="0"/>
              <a:t>nulová hra</a:t>
            </a:r>
            <a:r>
              <a:rPr lang="cs-CZ" dirty="0" smtClean="0"/>
              <a:t>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90624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888838"/>
              </p:ext>
            </p:extLst>
          </p:nvPr>
        </p:nvGraphicFramePr>
        <p:xfrm>
          <a:off x="1691680" y="908720"/>
          <a:ext cx="4271391" cy="51676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76451"/>
                <a:gridCol w="1344930"/>
                <a:gridCol w="135001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Tržní </a:t>
                      </a:r>
                      <a:r>
                        <a:rPr lang="cs-CZ" sz="2000" dirty="0" smtClean="0">
                          <a:effectLst/>
                        </a:rPr>
                        <a:t>podíl</a:t>
                      </a:r>
                      <a:r>
                        <a:rPr lang="cs-CZ" sz="2000" baseline="0" dirty="0" smtClean="0">
                          <a:effectLst/>
                        </a:rPr>
                        <a:t> </a:t>
                      </a:r>
                      <a:r>
                        <a:rPr lang="cs-CZ" sz="2000" dirty="0" smtClean="0">
                          <a:effectLst/>
                        </a:rPr>
                        <a:t>2005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Změna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1995–2005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EU15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18,4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-1,77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EU25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19,5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-1,33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effectLst/>
                        </a:rPr>
                        <a:t>USA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13,0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-4,41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Kanada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4,2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-0,83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Mexiko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2,7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0,62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Japonsko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9,5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-4,12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Čína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</a:rPr>
                        <a:t>14,1</a:t>
                      </a: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8,37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Korea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4,3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0,68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Indie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1,5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0,44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ASEAN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8,7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0,13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Rusko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1,4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0,31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Brazílie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1,7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0,31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547664" y="268557"/>
            <a:ext cx="835292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Export - tržní </a:t>
            </a:r>
            <a:r>
              <a:rPr lang="cs-CZ" sz="2800" b="1" dirty="0"/>
              <a:t>podíl a jeho změna</a:t>
            </a:r>
            <a:r>
              <a:rPr lang="cs-CZ" sz="2800" dirty="0"/>
              <a:t> </a:t>
            </a:r>
            <a:r>
              <a:rPr lang="cs-CZ" dirty="0"/>
              <a:t>(</a:t>
            </a:r>
            <a:r>
              <a:rPr lang="cs-CZ" dirty="0" smtClean="0"/>
              <a:t>%)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1403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931841"/>
              </p:ext>
            </p:extLst>
          </p:nvPr>
        </p:nvGraphicFramePr>
        <p:xfrm>
          <a:off x="1115616" y="1628800"/>
          <a:ext cx="6740336" cy="45529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5414"/>
                <a:gridCol w="797052"/>
                <a:gridCol w="875348"/>
                <a:gridCol w="700913"/>
                <a:gridCol w="875348"/>
                <a:gridCol w="700913"/>
                <a:gridCol w="875348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Spojené státy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Japonsko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Čína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Podíl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Změna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Podíl 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Změna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Podíl 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Změna 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 dirty="0">
                          <a:effectLst/>
                        </a:rPr>
                        <a:t>EU15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20,1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</a:rPr>
                        <a:t>1,17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15,6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</a:rPr>
                        <a:t>-2,32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13,5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</a:rPr>
                        <a:t>-2,02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EU25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20,8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</a:rPr>
                        <a:t>1,53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16,1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</a:rPr>
                        <a:t>-2,06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14,0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</a:rPr>
                        <a:t>-1,82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 dirty="0">
                          <a:effectLst/>
                        </a:rPr>
                        <a:t>Spojené státy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/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/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16,3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-9,76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9,0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-1,28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Kanada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16,2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-2,74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1,9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-1,12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-1,31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Mexiko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10,6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2,29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0,6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0,22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0,17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 dirty="0">
                          <a:effectLst/>
                        </a:rPr>
                        <a:t>Japonsko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10,1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-8,06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/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/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16,6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-1,41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 dirty="0">
                          <a:effectLst/>
                        </a:rPr>
                        <a:t>Čína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16,1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10,46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28,8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16,70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/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/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Korea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3,2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-0,43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6,0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-0,32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12,0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5,05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Indie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0,52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-0,28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0,53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ASEAN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7,3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-1,98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14,2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1,04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11,1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4,68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Rusko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-0,08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-0,72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-0,85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Brazílie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0,33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-0,30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0,06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23528" y="582428"/>
            <a:ext cx="8496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Vývoj exportního podílu na hlavních trzích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(2005)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 jeho změna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(1995–2005) </a:t>
            </a:r>
            <a:endParaRPr kumimoji="0" lang="cs-CZ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2317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032692"/>
              </p:ext>
            </p:extLst>
          </p:nvPr>
        </p:nvGraphicFramePr>
        <p:xfrm>
          <a:off x="1339184" y="1124744"/>
          <a:ext cx="5858577" cy="51003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1537"/>
                <a:gridCol w="935800"/>
                <a:gridCol w="710248"/>
                <a:gridCol w="710248"/>
                <a:gridCol w="710248"/>
                <a:gridCol w="710248"/>
                <a:gridCol w="710248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Celkem 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HT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MT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LT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RB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PP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EU25</a:t>
                      </a:r>
                      <a:endParaRPr lang="cs-CZ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 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19,62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17,27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24,03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15,75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22,32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9,57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122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-1,39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-0,57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-1,32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-3,29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-1,49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-0,84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</a:rPr>
                        <a:t>USA</a:t>
                      </a:r>
                      <a:endParaRPr lang="cs-CZ" sz="2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 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13,03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14,32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14,65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8,08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11,31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16,17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-</a:t>
                      </a:r>
                      <a:r>
                        <a:rPr lang="cs-CZ" sz="1800" dirty="0">
                          <a:effectLst/>
                        </a:rPr>
                        <a:t>4,35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-7,63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-3,07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-2,29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-3,65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-5,87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Japonsko</a:t>
                      </a:r>
                      <a:endParaRPr lang="cs-CZ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 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9,50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9,51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15,42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4,75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4,93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0,68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-4,08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-9,26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-5,16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-2,01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-0,58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0,13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Čína</a:t>
                      </a:r>
                      <a:endParaRPr lang="cs-CZ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 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13,96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17,79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8,75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28,16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6,65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5,16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787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8,20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13,94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rgbClr val="0070C0"/>
                          </a:solidFill>
                          <a:effectLst/>
                        </a:rPr>
                        <a:t>5,53</a:t>
                      </a:r>
                      <a:endParaRPr lang="cs-CZ" sz="1800" b="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rgbClr val="0070C0"/>
                          </a:solidFill>
                          <a:effectLst/>
                        </a:rPr>
                        <a:t>11,55</a:t>
                      </a:r>
                      <a:endParaRPr lang="cs-CZ" sz="1800" b="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3,40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1,03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Indie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 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1,46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0,39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0,83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3,05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2,65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2,84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089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0,43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0,18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0,42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0,68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1,11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0,44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Rusko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 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1,39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0,36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1,28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0,92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4,21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1,13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924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0,36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0,18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0,60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0,35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0,92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-0,35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Brazílie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 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1,69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0,59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1,57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1,11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2,70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7,12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226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0,32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0,36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0,42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-0,08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-0,05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3,69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39552" y="188640"/>
            <a:ext cx="770485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Tržní podíly na světovém exportu podle technologické úrovně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(2005)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 jejich změna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(1995–2005)</a:t>
            </a:r>
            <a:endParaRPr kumimoji="0" lang="cs-CZ" sz="4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7857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591105"/>
              </p:ext>
            </p:extLst>
          </p:nvPr>
        </p:nvGraphicFramePr>
        <p:xfrm>
          <a:off x="1835696" y="1052736"/>
          <a:ext cx="4208272" cy="5406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6622"/>
                <a:gridCol w="594360"/>
                <a:gridCol w="594360"/>
                <a:gridCol w="664210"/>
                <a:gridCol w="594360"/>
                <a:gridCol w="59436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HT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MT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LT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RB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PP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EU25</a:t>
                      </a:r>
                      <a:endParaRPr lang="cs-CZ" sz="18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23,7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3,4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42,3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1,5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13,8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-2,1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16,8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-1,5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2,6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-1,0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USA</a:t>
                      </a:r>
                      <a:endParaRPr lang="cs-CZ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29,6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-0,5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38,8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4,4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10,7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12,8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6,7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-2,6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Japonsko</a:t>
                      </a:r>
                      <a:endParaRPr lang="cs-CZ" sz="1600" b="1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27,0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-0,6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56,1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4,8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8,6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-0,1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0,4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Brazílie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9,4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5,4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32,1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3,6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11,3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-4,0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23,7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-8,8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22,7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4,4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Rusko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6,9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2,7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31,8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9,4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11,3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1,6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44,7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-6,9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4,4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-6,1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Indie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7,1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19,5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6,1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35,9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-4,6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26,7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10,5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-6,6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Čína</a:t>
                      </a:r>
                      <a:endParaRPr lang="cs-CZ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34,3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18,4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21,7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2,7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34,7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-15,9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7,0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-2,1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2,0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-3,2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Svět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26,9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34,5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17,2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-0,3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14,8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-1,4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5,4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0" y="116632"/>
            <a:ext cx="842493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Struktura exportu podle technologické úrovně (2005) a její změna 1995–2005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(procenta)</a:t>
            </a:r>
            <a:endParaRPr kumimoji="0" lang="cs-CZ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9908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808127"/>
              </p:ext>
            </p:extLst>
          </p:nvPr>
        </p:nvGraphicFramePr>
        <p:xfrm>
          <a:off x="971600" y="1412776"/>
          <a:ext cx="6843269" cy="41900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6977"/>
                <a:gridCol w="999935"/>
                <a:gridCol w="807085"/>
                <a:gridCol w="1007237"/>
                <a:gridCol w="807085"/>
                <a:gridCol w="947865"/>
                <a:gridCol w="807085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Spodní segment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Střední segment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Horní segment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2004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změna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2004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změna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2004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změna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 dirty="0">
                          <a:effectLst/>
                        </a:rPr>
                        <a:t>EU25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15,3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-2,27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17,5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-1,95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30,0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0,40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Japonsko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7,2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-2,55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10,9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-5,74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14,1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-4,45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>
                          <a:effectLst/>
                        </a:rPr>
                        <a:t>Korea</a:t>
                      </a:r>
                      <a:endParaRPr lang="cs-CZ" sz="18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4,8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0,20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5,0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1,38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4,4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0,47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>
                          <a:effectLst/>
                        </a:rPr>
                        <a:t>Indie</a:t>
                      </a:r>
                      <a:endParaRPr lang="cs-CZ" sz="18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0,82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0,42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0,36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 dirty="0">
                          <a:effectLst/>
                        </a:rPr>
                        <a:t>Rusko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0,45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0,58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0,47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 dirty="0" smtClean="0">
                          <a:effectLst/>
                        </a:rPr>
                        <a:t>USA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12,1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-4,42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12,7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-4,11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14,4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-3,47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>
                          <a:effectLst/>
                        </a:rPr>
                        <a:t>Kanada</a:t>
                      </a:r>
                      <a:endParaRPr lang="cs-CZ" sz="18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4,2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-1,08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5,0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-0,68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3,1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0,16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 dirty="0">
                          <a:effectLst/>
                        </a:rPr>
                        <a:t>Mexiko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3,8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-0,37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3,5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1,41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1,6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0,91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 dirty="0">
                          <a:effectLst/>
                        </a:rPr>
                        <a:t>Čína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19,5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 dirty="0">
                          <a:solidFill>
                            <a:srgbClr val="FF0000"/>
                          </a:solidFill>
                          <a:effectLst/>
                        </a:rPr>
                        <a:t>10,56</a:t>
                      </a:r>
                      <a:endParaRPr lang="cs-CZ" sz="18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9,1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4,84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4,1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2,42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>
                          <a:effectLst/>
                        </a:rPr>
                        <a:t>Brazílie</a:t>
                      </a:r>
                      <a:endParaRPr lang="cs-CZ" sz="18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0,32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0,21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0,01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 dirty="0">
                          <a:effectLst/>
                        </a:rPr>
                        <a:t>ASEAN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8,7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-1,16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10,3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2,41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8,7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1,43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57031" y="415117"/>
            <a:ext cx="74885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Tržní podíly na světovém exportu podle segmentů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(2004)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 jejich změna 1995–2004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(%)</a:t>
            </a:r>
            <a:endParaRPr kumimoji="0" lang="cs-CZ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8332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569345"/>
              </p:ext>
            </p:extLst>
          </p:nvPr>
        </p:nvGraphicFramePr>
        <p:xfrm>
          <a:off x="1403648" y="764704"/>
          <a:ext cx="5986842" cy="57569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6977"/>
                <a:gridCol w="1537017"/>
                <a:gridCol w="1560131"/>
                <a:gridCol w="1422717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Spodní </a:t>
                      </a:r>
                      <a:endParaRPr lang="cs-CZ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segment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Střední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 </a:t>
                      </a:r>
                      <a:r>
                        <a:rPr lang="cs-CZ" sz="1800" dirty="0">
                          <a:effectLst/>
                        </a:rPr>
                        <a:t>segment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Horní </a:t>
                      </a:r>
                      <a:endParaRPr lang="cs-CZ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segment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EU25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20,6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-3,4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33,3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-1,0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46,1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4,4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Spojené státy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26,61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-1,52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38,46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-1,59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34,93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3,12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Japonsko</a:t>
                      </a:r>
                      <a:endParaRPr lang="cs-CZ" sz="18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19,64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3,32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42,66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-7,11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37,7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3,79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Brazílie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44,99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5,23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36,15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-2,38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18,86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-2,85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Rusko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45,12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-5,96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32,34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-1,53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22,54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7,49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Indie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39,18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-7,8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38,39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2,76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22,43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5,04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Čína</a:t>
                      </a:r>
                      <a:endParaRPr lang="cs-CZ" sz="18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54,01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0,07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37,09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-0,96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8,9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0,89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Svět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30,46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0,49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38,29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-0,82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31,25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0,33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93119" y="241494"/>
            <a:ext cx="842493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Struktura exportu podle segmentů 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(2004) 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 její změna 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1995–2004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(%)</a:t>
            </a:r>
            <a:endParaRPr kumimoji="0" lang="cs-C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1555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 smtClean="0"/>
              <a:t>Příklad integrace a reforem – východní rozšíření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Případ dramatické hospodářské a politické reformy;</a:t>
            </a:r>
          </a:p>
          <a:p>
            <a:r>
              <a:rPr lang="cs-CZ" dirty="0" smtClean="0"/>
              <a:t>Neoliberální reformy – integrace malých a méně rozvinutých ekonomik do dominantní ekonomiky;</a:t>
            </a:r>
          </a:p>
          <a:p>
            <a:r>
              <a:rPr lang="cs-CZ" dirty="0" smtClean="0"/>
              <a:t>Scénáře:</a:t>
            </a:r>
          </a:p>
          <a:p>
            <a:pPr lvl="1"/>
            <a:r>
              <a:rPr lang="cs-CZ" dirty="0" smtClean="0"/>
              <a:t>Divergence (nízká přidaná hodnota, nízká </a:t>
            </a:r>
            <a:r>
              <a:rPr lang="cs-CZ" dirty="0" err="1" smtClean="0"/>
              <a:t>tech.náročnost</a:t>
            </a:r>
            <a:r>
              <a:rPr lang="cs-CZ" dirty="0" smtClean="0"/>
              <a:t>, enklávy, zaostávání </a:t>
            </a:r>
            <a:r>
              <a:rPr lang="cs-CZ" dirty="0" err="1" smtClean="0"/>
              <a:t>živ.úrovně</a:t>
            </a:r>
            <a:r>
              <a:rPr lang="cs-CZ" dirty="0" smtClean="0"/>
              <a:t>);</a:t>
            </a:r>
          </a:p>
          <a:p>
            <a:pPr lvl="1"/>
            <a:r>
              <a:rPr lang="cs-CZ" dirty="0" smtClean="0"/>
              <a:t>Konvergence (dotahování se v </a:t>
            </a:r>
            <a:r>
              <a:rPr lang="cs-CZ" dirty="0" err="1" smtClean="0"/>
              <a:t>živ.úrovni</a:t>
            </a:r>
            <a:r>
              <a:rPr lang="cs-CZ" dirty="0" smtClean="0"/>
              <a:t> i struktuře k lídrovi);</a:t>
            </a:r>
          </a:p>
          <a:p>
            <a:r>
              <a:rPr lang="cs-CZ" dirty="0" smtClean="0"/>
              <a:t>Předpoklady úspěchu: vybudovaný národní stát, industrializace, solidní úroveň lidského kapitálu;</a:t>
            </a:r>
          </a:p>
          <a:p>
            <a:r>
              <a:rPr lang="cs-CZ" dirty="0" smtClean="0"/>
              <a:t>Kontext: </a:t>
            </a:r>
          </a:p>
          <a:p>
            <a:pPr lvl="1"/>
            <a:r>
              <a:rPr lang="cs-CZ" dirty="0"/>
              <a:t>D</a:t>
            </a:r>
            <a:r>
              <a:rPr lang="cs-CZ" dirty="0" smtClean="0"/>
              <a:t>iskreditace alternativ k západnímu hospodářskému a politickému systému;</a:t>
            </a:r>
          </a:p>
          <a:p>
            <a:pPr lvl="1"/>
            <a:r>
              <a:rPr lang="cs-CZ" dirty="0" smtClean="0"/>
              <a:t>Kooperativní politiky západní Evropy (asistence);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58337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94668"/>
              </p:ext>
            </p:extLst>
          </p:nvPr>
        </p:nvGraphicFramePr>
        <p:xfrm>
          <a:off x="226600" y="2348880"/>
          <a:ext cx="8618792" cy="26395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8552"/>
                <a:gridCol w="778510"/>
                <a:gridCol w="778510"/>
                <a:gridCol w="778510"/>
                <a:gridCol w="778510"/>
                <a:gridCol w="778510"/>
                <a:gridCol w="778510"/>
                <a:gridCol w="778510"/>
                <a:gridCol w="778510"/>
                <a:gridCol w="77216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1998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2000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2002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2003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2004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2005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2006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2007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2008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Eurozóna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solidFill>
                            <a:srgbClr val="0070C0"/>
                          </a:solidFill>
                          <a:effectLst/>
                        </a:rPr>
                        <a:t>115,4</a:t>
                      </a:r>
                      <a:endParaRPr lang="cs-CZ" sz="24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115,3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114,3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113,7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113,2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112,8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112,2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111,7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 dirty="0">
                          <a:solidFill>
                            <a:srgbClr val="FF0000"/>
                          </a:solidFill>
                          <a:effectLst/>
                        </a:rPr>
                        <a:t>110,3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ČR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b="1" kern="1200" dirty="0">
                          <a:solidFill>
                            <a:srgbClr val="FF0000"/>
                          </a:solidFill>
                          <a:effectLst/>
                        </a:rPr>
                        <a:t>70,5</a:t>
                      </a:r>
                      <a:endParaRPr lang="cs-CZ" sz="24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68,5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70,4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73,4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75,1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75,8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77,4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>
                          <a:effectLst/>
                        </a:rPr>
                        <a:t>80,2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kern="1200" dirty="0">
                          <a:solidFill>
                            <a:srgbClr val="0070C0"/>
                          </a:solidFill>
                          <a:effectLst/>
                        </a:rPr>
                        <a:t>83,0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>
                          <a:effectLst/>
                        </a:rPr>
                        <a:t>Polsko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solidFill>
                            <a:srgbClr val="FF0000"/>
                          </a:solidFill>
                          <a:effectLst/>
                        </a:rPr>
                        <a:t>47,8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48,2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48,3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48,9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50,6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51,3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52,3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>
                          <a:effectLst/>
                        </a:rPr>
                        <a:t>53,7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kern="1200" dirty="0">
                          <a:solidFill>
                            <a:srgbClr val="0070C0"/>
                          </a:solidFill>
                          <a:effectLst/>
                        </a:rPr>
                        <a:t>55,1</a:t>
                      </a:r>
                      <a:endParaRPr lang="cs-CZ" sz="2000" b="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>
                          <a:effectLst/>
                        </a:rPr>
                        <a:t>Slovensko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solidFill>
                            <a:srgbClr val="FF0000"/>
                          </a:solidFill>
                          <a:effectLst/>
                        </a:rPr>
                        <a:t>52,1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50,1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54,1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55,5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57,1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60,2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63,5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>
                          <a:effectLst/>
                        </a:rPr>
                        <a:t>67,0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kern="1200" dirty="0">
                          <a:solidFill>
                            <a:srgbClr val="0070C0"/>
                          </a:solidFill>
                          <a:effectLst/>
                        </a:rPr>
                        <a:t>70,2</a:t>
                      </a:r>
                      <a:endParaRPr lang="cs-CZ" sz="2000" b="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>
                          <a:effectLst/>
                        </a:rPr>
                        <a:t>Maďarsko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52,7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56,1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61,3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63,2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63,1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63,2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63,5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>
                          <a:effectLst/>
                        </a:rPr>
                        <a:t>62,6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>
                          <a:effectLst/>
                        </a:rPr>
                        <a:t>61,6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>
                          <a:effectLst/>
                        </a:rPr>
                        <a:t>Německo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b="1" kern="1200" dirty="0">
                          <a:solidFill>
                            <a:srgbClr val="0070C0"/>
                          </a:solidFill>
                          <a:effectLst/>
                        </a:rPr>
                        <a:t>122,4</a:t>
                      </a:r>
                      <a:endParaRPr lang="cs-CZ" sz="2400" b="1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118,5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115,2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116,5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116,4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116,9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115,7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114,7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kern="1200" dirty="0">
                          <a:solidFill>
                            <a:srgbClr val="FF0000"/>
                          </a:solidFill>
                          <a:effectLst/>
                        </a:rPr>
                        <a:t>115,8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>
                          <a:effectLst/>
                        </a:rPr>
                        <a:t>Spojené státy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159,8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158,9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151,7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153,7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155,0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156,3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155,4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152,7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151,4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83568" y="1529849"/>
            <a:ext cx="79928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Hrubý domácí produkt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na obyvatele 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(PPP, EU27=100)</a:t>
            </a:r>
            <a:endParaRPr kumimoji="0" lang="cs-CZ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854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518844"/>
              </p:ext>
            </p:extLst>
          </p:nvPr>
        </p:nvGraphicFramePr>
        <p:xfrm>
          <a:off x="517176" y="2132856"/>
          <a:ext cx="8109648" cy="21445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39734"/>
                <a:gridCol w="1423035"/>
                <a:gridCol w="1376997"/>
                <a:gridCol w="1376997"/>
                <a:gridCol w="1492885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HT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MT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LT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Komoditní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EU15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Podíl v exportu (změna)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23,78 (</a:t>
                      </a: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3,28</a:t>
                      </a:r>
                      <a:r>
                        <a:rPr lang="cs-CZ" sz="1800" dirty="0">
                          <a:effectLst/>
                        </a:rPr>
                        <a:t>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42,54 (1,43)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13,50 </a:t>
                      </a: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(-2,16</a:t>
                      </a:r>
                      <a:r>
                        <a:rPr lang="cs-CZ" sz="1800" dirty="0">
                          <a:effectLst/>
                        </a:rPr>
                        <a:t>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19,44 </a:t>
                      </a: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(-2,16</a:t>
                      </a:r>
                      <a:r>
                        <a:rPr lang="cs-CZ" sz="1800" dirty="0">
                          <a:effectLst/>
                        </a:rPr>
                        <a:t>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tržní podíl (změna)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16,37 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-1,15</a:t>
                      </a:r>
                      <a:r>
                        <a:rPr lang="cs-CZ" sz="1800" dirty="0">
                          <a:effectLst/>
                        </a:rPr>
                        <a:t>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22,82 (-1,94)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14,54 (-3,63)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29,90 (-2,67)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NMS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Podíl v exportu (změna)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22,20 (</a:t>
                      </a: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10,09</a:t>
                      </a:r>
                      <a:r>
                        <a:rPr lang="cs-CZ" sz="1800" dirty="0">
                          <a:effectLst/>
                        </a:rPr>
                        <a:t>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38,32 (</a:t>
                      </a: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7,30</a:t>
                      </a:r>
                      <a:r>
                        <a:rPr lang="cs-CZ" sz="1800" dirty="0">
                          <a:effectLst/>
                        </a:rPr>
                        <a:t>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18,95 (</a:t>
                      </a: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-4,82</a:t>
                      </a:r>
                      <a:r>
                        <a:rPr lang="cs-CZ" sz="1800" dirty="0">
                          <a:effectLst/>
                        </a:rPr>
                        <a:t>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19,87 </a:t>
                      </a: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(-16,36</a:t>
                      </a:r>
                      <a:r>
                        <a:rPr lang="cs-CZ" sz="1800" dirty="0">
                          <a:effectLst/>
                        </a:rPr>
                        <a:t>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tržní podíl (změna)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0,90 (</a:t>
                      </a: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0,58</a:t>
                      </a:r>
                      <a:r>
                        <a:rPr lang="cs-CZ" sz="1800" dirty="0">
                          <a:effectLst/>
                        </a:rPr>
                        <a:t>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1,21 (0,63)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1,20 (0,34)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1,99 (0,34)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1147775"/>
            <a:ext cx="878497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Struktura exportu podle technologické úrovně (2005)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 její změna (1995–2005)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(procenta)</a:t>
            </a:r>
            <a:endParaRPr kumimoji="0" lang="cs-CZ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536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438930"/>
              </p:ext>
            </p:extLst>
          </p:nvPr>
        </p:nvGraphicFramePr>
        <p:xfrm>
          <a:off x="2627784" y="1484784"/>
          <a:ext cx="3928873" cy="441655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466977"/>
                <a:gridCol w="1230948"/>
                <a:gridCol w="1230948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1960–1975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1975–2000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Británie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1,96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FF0000"/>
                          </a:solidFill>
                          <a:effectLst/>
                        </a:rPr>
                        <a:t>1,86</a:t>
                      </a:r>
                      <a:endParaRPr lang="cs-CZ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Francie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3,87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FF0000"/>
                          </a:solidFill>
                          <a:effectLst/>
                        </a:rPr>
                        <a:t>1,67</a:t>
                      </a:r>
                      <a:endParaRPr lang="cs-CZ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Německo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3,45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1,21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Itálie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4,40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2,05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Nizozemí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2,78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1,11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Belgie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3,88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1,79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Dánsko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2,07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1,74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Švédsko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2,56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1,15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Norsko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2,62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2,21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Irsko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3,68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4,23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Španělsko 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70C0"/>
                          </a:solidFill>
                          <a:effectLst/>
                        </a:rPr>
                        <a:t>6,47</a:t>
                      </a:r>
                      <a:endParaRPr lang="cs-CZ" sz="180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1,28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Řecko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6,47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1,06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Spojené státy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1,81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1,94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827584" y="476672"/>
            <a:ext cx="78488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Růst </a:t>
            </a:r>
            <a:r>
              <a:rPr lang="cs-CZ" sz="2400" b="1" dirty="0"/>
              <a:t>produktu na pracovníka</a:t>
            </a:r>
            <a:r>
              <a:rPr lang="cs-CZ" sz="2400" dirty="0"/>
              <a:t> 1960-2000 </a:t>
            </a:r>
            <a:endParaRPr lang="cs-CZ" sz="2400" dirty="0" smtClean="0"/>
          </a:p>
          <a:p>
            <a:pPr algn="ctr"/>
            <a:r>
              <a:rPr lang="cs-CZ" sz="2400" dirty="0" smtClean="0"/>
              <a:t>(</a:t>
            </a:r>
            <a:r>
              <a:rPr lang="cs-CZ" sz="2400" dirty="0"/>
              <a:t>průměrný roční růst v procentech)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97469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005683"/>
              </p:ext>
            </p:extLst>
          </p:nvPr>
        </p:nvGraphicFramePr>
        <p:xfrm>
          <a:off x="1331640" y="1412776"/>
          <a:ext cx="5738240" cy="44970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32723"/>
                <a:gridCol w="1001839"/>
                <a:gridCol w="1001839"/>
                <a:gridCol w="1001839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Dolní </a:t>
                      </a:r>
                      <a:endParaRPr lang="cs-CZ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segment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Střední </a:t>
                      </a:r>
                      <a:endParaRPr lang="cs-CZ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segment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Horní </a:t>
                      </a:r>
                      <a:endParaRPr lang="cs-CZ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segment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EU15</a:t>
                      </a:r>
                      <a:r>
                        <a:rPr lang="cs-CZ" sz="1800" dirty="0">
                          <a:effectLst/>
                        </a:rPr>
                        <a:t> – export (mil. EUR)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            (změna 1995–2005)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204 677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42,1 %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345 629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60,3 %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484 238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82,9 %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cs-CZ" sz="1800">
                          <a:effectLst/>
                        </a:rPr>
                        <a:t>segment 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19,8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-3,3 %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33,4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-1,1 %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46,8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4,4 %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cs-CZ" sz="1800">
                          <a:effectLst/>
                        </a:rPr>
                        <a:t>tržní podíl 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13,0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-3,9 %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17,5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-2,0 %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30,1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-0,2 %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NMS</a:t>
                      </a:r>
                      <a:r>
                        <a:rPr lang="cs-CZ" sz="1800" dirty="0">
                          <a:effectLst/>
                        </a:rPr>
                        <a:t> – export (mil. EUR)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             (změna 1995–2005)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19 733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84,3 %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16 453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263,3 %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18 210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378,2 %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cs-CZ" sz="1800">
                          <a:effectLst/>
                        </a:rPr>
                        <a:t>segment 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36,3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-19,9 %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30,2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6,5 %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33,5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13,5 %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cs-CZ" sz="1800">
                          <a:effectLst/>
                        </a:rPr>
                        <a:t>tržní podíl 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1,3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0,0 %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0,4 %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1,1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0,7 %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99592" y="335422"/>
            <a:ext cx="777686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Objem exportu, jeho struktura podle segmentů (2005) a změna (1995–2005)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(miliony eur a procenta) 	</a:t>
            </a:r>
            <a:endParaRPr kumimoji="0" lang="cs-CZ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186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821176"/>
              </p:ext>
            </p:extLst>
          </p:nvPr>
        </p:nvGraphicFramePr>
        <p:xfrm>
          <a:off x="611560" y="2492896"/>
          <a:ext cx="7691948" cy="234848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537208"/>
                <a:gridCol w="1230948"/>
                <a:gridCol w="1230948"/>
                <a:gridCol w="1230948"/>
                <a:gridCol w="1230948"/>
                <a:gridCol w="1230948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1951–1960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1961–1970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1971–1980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1981–1990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1992–2000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Spojené státy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Růst </a:t>
                      </a: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HDP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3,4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4,2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</a:rPr>
                        <a:t>3,3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chemeClr val="tx1"/>
                          </a:solidFill>
                          <a:effectLst/>
                        </a:rPr>
                        <a:t>3,2</a:t>
                      </a:r>
                      <a:endParaRPr lang="cs-CZ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3,6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Inflace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2,1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2,8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7,9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</a:rPr>
                        <a:t>4,7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2,6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EU-15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Růst HDP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4,8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4,8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3,0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2,4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2,1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Inflace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</a:rPr>
                        <a:t>3,6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chemeClr val="tx1"/>
                          </a:solidFill>
                          <a:effectLst/>
                        </a:rPr>
                        <a:t>3,9</a:t>
                      </a:r>
                      <a:endParaRPr lang="cs-CZ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10,8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6,7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2,4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9690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227556"/>
              </p:ext>
            </p:extLst>
          </p:nvPr>
        </p:nvGraphicFramePr>
        <p:xfrm>
          <a:off x="1835696" y="1916832"/>
          <a:ext cx="5359080" cy="347014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440498"/>
                <a:gridCol w="653097"/>
                <a:gridCol w="653097"/>
                <a:gridCol w="653097"/>
                <a:gridCol w="653097"/>
                <a:gridCol w="653097"/>
                <a:gridCol w="653097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1913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1929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1938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1950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1973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2003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Produkt na obyvatele </a:t>
                      </a:r>
                      <a:r>
                        <a:rPr lang="cs-CZ" sz="1800" dirty="0" smtClean="0">
                          <a:effectLst/>
                        </a:rPr>
                        <a:t>USA=100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Francie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66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68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73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55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79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73</a:t>
                      </a:r>
                      <a:endParaRPr lang="cs-CZ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Německo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59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82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41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72</a:t>
                      </a:r>
                      <a:endParaRPr lang="cs-CZ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64</a:t>
                      </a:r>
                      <a:endParaRPr lang="cs-CZ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Itálie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54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37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64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66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Británie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93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80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102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73</a:t>
                      </a:r>
                      <a:endParaRPr lang="cs-CZ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72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72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 grid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dirty="0">
                          <a:effectLst/>
                        </a:rPr>
                        <a:t>Produkt na hodinu </a:t>
                      </a:r>
                      <a:r>
                        <a:rPr lang="cs-CZ" sz="1800" dirty="0" smtClean="0">
                          <a:effectLst/>
                        </a:rPr>
                        <a:t>USA=100</a:t>
                      </a:r>
                      <a:endParaRPr lang="cs-CZ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Francie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56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-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46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74</a:t>
                      </a:r>
                      <a:endParaRPr lang="cs-CZ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111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Německo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-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32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79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98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Itálie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-</a:t>
                      </a:r>
                      <a:endParaRPr lang="cs-CZ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35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78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100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Británie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84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-</a:t>
                      </a:r>
                      <a:endParaRPr lang="cs-CZ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63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60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83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547664" y="1268760"/>
            <a:ext cx="69847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Produkt na obyvatele a hodinu práce</a:t>
            </a:r>
            <a:r>
              <a:rPr lang="cs-CZ" sz="2400" dirty="0"/>
              <a:t> (procenta)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3205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3878029"/>
              </p:ext>
            </p:extLst>
          </p:nvPr>
        </p:nvGraphicFramePr>
        <p:xfrm>
          <a:off x="1835696" y="3501008"/>
          <a:ext cx="5846447" cy="324231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646555"/>
                <a:gridCol w="1049973"/>
                <a:gridCol w="1049973"/>
                <a:gridCol w="1049973"/>
                <a:gridCol w="1049973"/>
              </a:tblGrid>
              <a:tr h="315468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Inflace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1950–1973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1974–1983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1984–1993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1994–1998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Británie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tx1"/>
                          </a:solidFill>
                          <a:effectLst/>
                        </a:rPr>
                        <a:t>4,6</a:t>
                      </a:r>
                      <a:endParaRPr lang="cs-CZ" sz="15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13,5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5,2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3,0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Francie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tx1"/>
                          </a:solidFill>
                          <a:effectLst/>
                        </a:rPr>
                        <a:t>5,0</a:t>
                      </a:r>
                      <a:endParaRPr lang="cs-CZ" sz="15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11,2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3,7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1,5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Německo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2,7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tx1"/>
                          </a:solidFill>
                          <a:effectLst/>
                        </a:rPr>
                        <a:t>4,9</a:t>
                      </a:r>
                      <a:endParaRPr lang="cs-CZ" sz="15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2,4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1,7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Itálie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3,9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16,7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tx1"/>
                          </a:solidFill>
                          <a:effectLst/>
                        </a:rPr>
                        <a:t>6,4</a:t>
                      </a:r>
                      <a:endParaRPr lang="cs-CZ" sz="15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3,5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Nizozemí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4,1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6,5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1,8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2,2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Belgie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2,9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8,1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3,1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1,8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Španělsko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4,6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16,4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6,9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3,4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Západní Evropa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4,3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11,2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4,5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2,2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Spojené státy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2,7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8,2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3,8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2,4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Japonsko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5,2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7,6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1,7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0,6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837790"/>
              </p:ext>
            </p:extLst>
          </p:nvPr>
        </p:nvGraphicFramePr>
        <p:xfrm>
          <a:off x="1835696" y="116632"/>
          <a:ext cx="5823714" cy="324231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482535"/>
                <a:gridCol w="1070610"/>
                <a:gridCol w="1110298"/>
                <a:gridCol w="1110298"/>
                <a:gridCol w="1049973"/>
              </a:tblGrid>
              <a:tr h="262719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u="non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cs-CZ" sz="2000" u="none" dirty="0" smtClean="0">
                          <a:solidFill>
                            <a:schemeClr val="tx1"/>
                          </a:solidFill>
                          <a:effectLst/>
                        </a:rPr>
                        <a:t>Nezaměstnanost</a:t>
                      </a:r>
                      <a:endParaRPr lang="cs-CZ" sz="2000" u="non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1950-1973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1974–1983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1984–1993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1994–1998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Británie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2,8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7,0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9,7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8,0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Francie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2,0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tx1"/>
                          </a:solidFill>
                          <a:effectLst/>
                        </a:rPr>
                        <a:t>5,7</a:t>
                      </a:r>
                      <a:endParaRPr lang="cs-CZ" sz="15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10,0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12,1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Německo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2,5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tx1"/>
                          </a:solidFill>
                          <a:effectLst/>
                        </a:rPr>
                        <a:t>4,1</a:t>
                      </a:r>
                      <a:endParaRPr lang="cs-CZ" sz="15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6,2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9,0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Itálie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5,5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7,2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9,3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11,9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Nizozemí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2,2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7,3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7,3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tx1"/>
                          </a:solidFill>
                          <a:effectLst/>
                        </a:rPr>
                        <a:t>5,9</a:t>
                      </a:r>
                      <a:endParaRPr lang="cs-CZ" sz="15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Belgie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3,0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8,2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8,8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9,7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Španělsko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2,9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9,1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19,4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21,8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Západní Evropa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2,6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6,0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9,2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10,7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Spojené státy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4,6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7,4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tx1"/>
                          </a:solidFill>
                          <a:effectLst/>
                        </a:rPr>
                        <a:t>6,7</a:t>
                      </a:r>
                      <a:endParaRPr lang="cs-CZ" sz="15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tx1"/>
                          </a:solidFill>
                          <a:effectLst/>
                        </a:rPr>
                        <a:t>5,3</a:t>
                      </a:r>
                      <a:endParaRPr lang="cs-CZ" sz="15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Japonsko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1,6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2,1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2,3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3,4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346325" y="27066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001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7665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Ropné šoky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424936" cy="5760640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Šoky v </a:t>
            </a:r>
            <a:r>
              <a:rPr lang="cs-CZ" b="1" dirty="0" smtClean="0"/>
              <a:t>období </a:t>
            </a:r>
            <a:r>
              <a:rPr lang="cs-CZ" b="1" dirty="0" smtClean="0">
                <a:solidFill>
                  <a:srgbClr val="0070C0"/>
                </a:solidFill>
              </a:rPr>
              <a:t>zpomalování</a:t>
            </a:r>
            <a:r>
              <a:rPr lang="cs-CZ" b="1" dirty="0" smtClean="0"/>
              <a:t> </a:t>
            </a:r>
            <a:r>
              <a:rPr lang="cs-CZ" dirty="0" smtClean="0"/>
              <a:t>světové ekonomiky 1960-1973 E +4,6% a US +4%; do 1980 jen 2,3% a 1,5%;</a:t>
            </a:r>
          </a:p>
          <a:p>
            <a:endParaRPr lang="cs-CZ" sz="1300" dirty="0" smtClean="0"/>
          </a:p>
          <a:p>
            <a:r>
              <a:rPr lang="cs-CZ" b="1" dirty="0" smtClean="0">
                <a:solidFill>
                  <a:srgbClr val="0070C0"/>
                </a:solidFill>
              </a:rPr>
              <a:t>Levná ropa </a:t>
            </a:r>
            <a:r>
              <a:rPr lang="cs-CZ" dirty="0" smtClean="0"/>
              <a:t>podporovala růst</a:t>
            </a:r>
            <a:r>
              <a:rPr lang="cs-CZ" dirty="0"/>
              <a:t>:</a:t>
            </a:r>
            <a:endParaRPr lang="cs-CZ" dirty="0" smtClean="0"/>
          </a:p>
          <a:p>
            <a:pPr lvl="1"/>
            <a:r>
              <a:rPr lang="cs-CZ" b="1" dirty="0" smtClean="0"/>
              <a:t>nahradila uhlí </a:t>
            </a:r>
            <a:r>
              <a:rPr lang="cs-CZ" dirty="0" smtClean="0"/>
              <a:t>(kromě GB) – těžba </a:t>
            </a:r>
            <a:r>
              <a:rPr lang="cs-CZ" b="1" dirty="0" smtClean="0"/>
              <a:t>citlivá</a:t>
            </a:r>
            <a:r>
              <a:rPr lang="cs-CZ" dirty="0" smtClean="0"/>
              <a:t> záležitost; </a:t>
            </a:r>
          </a:p>
          <a:p>
            <a:pPr lvl="1"/>
            <a:r>
              <a:rPr lang="cs-CZ" b="1" dirty="0" smtClean="0"/>
              <a:t>rozvoj</a:t>
            </a:r>
            <a:r>
              <a:rPr lang="cs-CZ" dirty="0" smtClean="0"/>
              <a:t> kapacit </a:t>
            </a:r>
            <a:r>
              <a:rPr lang="cs-CZ" b="1" dirty="0" smtClean="0"/>
              <a:t>těžby</a:t>
            </a:r>
            <a:r>
              <a:rPr lang="cs-CZ" dirty="0" smtClean="0"/>
              <a:t> (Irán, Irák, SA, KUW, LIB), </a:t>
            </a:r>
            <a:r>
              <a:rPr lang="cs-CZ" b="1" dirty="0" smtClean="0"/>
              <a:t>dopravy</a:t>
            </a:r>
            <a:r>
              <a:rPr lang="cs-CZ" dirty="0" smtClean="0"/>
              <a:t> (tankery a terminály); rozvoj </a:t>
            </a:r>
            <a:r>
              <a:rPr lang="cs-CZ" b="1" dirty="0" err="1" smtClean="0"/>
              <a:t>energ.náročných</a:t>
            </a:r>
            <a:r>
              <a:rPr lang="cs-CZ" b="1" dirty="0" smtClean="0"/>
              <a:t> odvětví </a:t>
            </a:r>
            <a:r>
              <a:rPr lang="cs-CZ" dirty="0" smtClean="0"/>
              <a:t>(auta, chemie, ropa jako palivo) </a:t>
            </a:r>
          </a:p>
          <a:p>
            <a:pPr lvl="1"/>
            <a:r>
              <a:rPr lang="cs-CZ" b="1" dirty="0" smtClean="0"/>
              <a:t>kooperace s US </a:t>
            </a:r>
            <a:r>
              <a:rPr lang="cs-CZ" dirty="0" smtClean="0"/>
              <a:t>(</a:t>
            </a:r>
            <a:r>
              <a:rPr lang="cs-CZ" b="1" dirty="0" smtClean="0">
                <a:solidFill>
                  <a:srgbClr val="0070C0"/>
                </a:solidFill>
              </a:rPr>
              <a:t>Blízký východ</a:t>
            </a:r>
            <a:r>
              <a:rPr lang="cs-CZ" dirty="0" smtClean="0"/>
              <a:t>) – koncese již v 20letech; 1980 25% světové produkce a </a:t>
            </a:r>
            <a:r>
              <a:rPr lang="cs-CZ" b="1" dirty="0" smtClean="0"/>
              <a:t>80% E spotřeby</a:t>
            </a:r>
            <a:r>
              <a:rPr lang="cs-CZ" dirty="0" smtClean="0"/>
              <a:t>;</a:t>
            </a:r>
          </a:p>
          <a:p>
            <a:pPr lvl="1"/>
            <a:r>
              <a:rPr lang="cs-CZ" dirty="0" smtClean="0"/>
              <a:t>1968 OPEC pevné ceny, devalvace US (B-W), závislost FRA 72,5% a ITA 78,6%;</a:t>
            </a:r>
          </a:p>
          <a:p>
            <a:endParaRPr lang="cs-CZ" sz="1800" b="1" dirty="0" smtClean="0"/>
          </a:p>
          <a:p>
            <a:r>
              <a:rPr lang="cs-CZ" b="1" dirty="0" smtClean="0">
                <a:solidFill>
                  <a:srgbClr val="0070C0"/>
                </a:solidFill>
              </a:rPr>
              <a:t>Ropný šok 1973 </a:t>
            </a:r>
            <a:r>
              <a:rPr lang="cs-CZ" dirty="0" smtClean="0"/>
              <a:t>– </a:t>
            </a:r>
            <a:r>
              <a:rPr lang="cs-CZ" b="1" dirty="0" err="1" smtClean="0"/>
              <a:t>Jomkipurská</a:t>
            </a:r>
            <a:r>
              <a:rPr lang="cs-CZ" dirty="0" smtClean="0"/>
              <a:t> válka:</a:t>
            </a:r>
          </a:p>
          <a:p>
            <a:pPr lvl="1"/>
            <a:r>
              <a:rPr lang="cs-CZ" dirty="0" smtClean="0"/>
              <a:t>OPEC </a:t>
            </a:r>
            <a:r>
              <a:rPr lang="cs-CZ" b="1" dirty="0" smtClean="0"/>
              <a:t>5% redukce </a:t>
            </a:r>
            <a:r>
              <a:rPr lang="cs-CZ" dirty="0" smtClean="0"/>
              <a:t>těžby a </a:t>
            </a:r>
            <a:r>
              <a:rPr lang="cs-CZ" b="1" dirty="0" smtClean="0"/>
              <a:t>embargo</a:t>
            </a:r>
            <a:r>
              <a:rPr lang="cs-CZ" dirty="0" smtClean="0"/>
              <a:t> (US a NED) – kartel; </a:t>
            </a:r>
            <a:r>
              <a:rPr lang="cs-CZ" b="1" dirty="0" smtClean="0"/>
              <a:t>šok</a:t>
            </a:r>
            <a:r>
              <a:rPr lang="cs-CZ" dirty="0" smtClean="0"/>
              <a:t> (z 2,6USD na 11,7USD), </a:t>
            </a:r>
            <a:r>
              <a:rPr lang="cs-CZ" b="1" dirty="0" smtClean="0"/>
              <a:t>podpora</a:t>
            </a:r>
            <a:r>
              <a:rPr lang="cs-CZ" dirty="0" smtClean="0"/>
              <a:t> Arabských </a:t>
            </a:r>
            <a:r>
              <a:rPr lang="cs-CZ" b="1" dirty="0" smtClean="0"/>
              <a:t>požadavků</a:t>
            </a:r>
            <a:r>
              <a:rPr lang="cs-CZ" dirty="0" smtClean="0"/>
              <a:t> (stažení IZR);</a:t>
            </a:r>
          </a:p>
          <a:p>
            <a:pPr lvl="1"/>
            <a:r>
              <a:rPr lang="cs-CZ" b="1" dirty="0" smtClean="0">
                <a:solidFill>
                  <a:srgbClr val="0070C0"/>
                </a:solidFill>
              </a:rPr>
              <a:t>Druhý</a:t>
            </a:r>
            <a:r>
              <a:rPr lang="cs-CZ" b="1" dirty="0" smtClean="0"/>
              <a:t> šok 1979 </a:t>
            </a:r>
            <a:r>
              <a:rPr lang="cs-CZ" dirty="0" smtClean="0"/>
              <a:t>– </a:t>
            </a:r>
            <a:r>
              <a:rPr lang="cs-CZ" b="1" dirty="0" smtClean="0"/>
              <a:t>Iránská</a:t>
            </a:r>
            <a:r>
              <a:rPr lang="cs-CZ" dirty="0" smtClean="0"/>
              <a:t> </a:t>
            </a:r>
            <a:r>
              <a:rPr lang="cs-CZ" b="1" dirty="0" smtClean="0"/>
              <a:t>revoluce</a:t>
            </a:r>
            <a:r>
              <a:rPr lang="cs-CZ" dirty="0" smtClean="0"/>
              <a:t> (70.léta 10x nárůst ceny);</a:t>
            </a:r>
          </a:p>
          <a:p>
            <a:pPr lvl="1"/>
            <a:endParaRPr lang="cs-CZ" sz="1300" dirty="0" smtClean="0"/>
          </a:p>
          <a:p>
            <a:r>
              <a:rPr lang="cs-CZ" dirty="0" smtClean="0"/>
              <a:t>Šoky: B-W, </a:t>
            </a:r>
            <a:r>
              <a:rPr lang="cs-CZ" b="1" dirty="0" smtClean="0">
                <a:solidFill>
                  <a:srgbClr val="0070C0"/>
                </a:solidFill>
              </a:rPr>
              <a:t>inflace</a:t>
            </a:r>
            <a:r>
              <a:rPr lang="cs-CZ" b="1" dirty="0" smtClean="0"/>
              <a:t> 13-15%, </a:t>
            </a:r>
            <a:r>
              <a:rPr lang="cs-CZ" dirty="0" smtClean="0"/>
              <a:t>růst </a:t>
            </a:r>
            <a:r>
              <a:rPr lang="cs-CZ" b="1" dirty="0" smtClean="0"/>
              <a:t>nezaměstnanosti</a:t>
            </a:r>
            <a:r>
              <a:rPr lang="cs-CZ" dirty="0" smtClean="0"/>
              <a:t>, stimulace – </a:t>
            </a:r>
            <a:r>
              <a:rPr lang="cs-CZ" b="1" dirty="0" smtClean="0"/>
              <a:t>fiskální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0070C0"/>
                </a:solidFill>
              </a:rPr>
              <a:t>deficity</a:t>
            </a:r>
            <a:r>
              <a:rPr lang="cs-CZ" dirty="0" smtClean="0"/>
              <a:t>, sociální neklid, pokles konkurenceschopnosti + nástup </a:t>
            </a:r>
            <a:r>
              <a:rPr lang="cs-CZ" b="1" dirty="0" smtClean="0">
                <a:solidFill>
                  <a:srgbClr val="0070C0"/>
                </a:solidFill>
              </a:rPr>
              <a:t>NIC</a:t>
            </a:r>
            <a:r>
              <a:rPr lang="cs-CZ" dirty="0" smtClean="0"/>
              <a:t>;</a:t>
            </a:r>
          </a:p>
          <a:p>
            <a:r>
              <a:rPr lang="cs-CZ" dirty="0" smtClean="0"/>
              <a:t>Dopady na </a:t>
            </a:r>
            <a:r>
              <a:rPr lang="cs-CZ" b="1" dirty="0" smtClean="0"/>
              <a:t>Světovou ekonomiku </a:t>
            </a:r>
            <a:r>
              <a:rPr lang="cs-CZ" dirty="0" smtClean="0"/>
              <a:t>– přesun příjmů k OPEC (malá poptávka), prostředky pro zhoršení </a:t>
            </a:r>
            <a:r>
              <a:rPr lang="cs-CZ" b="1" dirty="0" smtClean="0">
                <a:solidFill>
                  <a:srgbClr val="0070C0"/>
                </a:solidFill>
              </a:rPr>
              <a:t>dlužnické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b="1" dirty="0" smtClean="0">
                <a:solidFill>
                  <a:srgbClr val="0070C0"/>
                </a:solidFill>
              </a:rPr>
              <a:t>pozice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/>
              <a:t>DCs</a:t>
            </a:r>
            <a:r>
              <a:rPr lang="cs-CZ" dirty="0" smtClean="0"/>
              <a:t> s ISI strategií (ty stojí mimo GATT liberální trendy) – </a:t>
            </a:r>
            <a:r>
              <a:rPr lang="cs-CZ" b="1" dirty="0" smtClean="0"/>
              <a:t>strukturální přizpůsobení</a:t>
            </a:r>
            <a:r>
              <a:rPr lang="cs-CZ" dirty="0" smtClean="0"/>
              <a:t>;</a:t>
            </a:r>
          </a:p>
          <a:p>
            <a:r>
              <a:rPr lang="cs-CZ" b="1" dirty="0" smtClean="0">
                <a:solidFill>
                  <a:srgbClr val="0070C0"/>
                </a:solidFill>
              </a:rPr>
              <a:t>Monetární reformy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v AIC;</a:t>
            </a:r>
          </a:p>
        </p:txBody>
      </p:sp>
    </p:spTree>
    <p:extLst>
      <p:ext uri="{BB962C8B-B14F-4D97-AF65-F5344CB8AC3E}">
        <p14:creationId xmlns:p14="http://schemas.microsoft.com/office/powerpoint/2010/main" val="1456601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920199"/>
              </p:ext>
            </p:extLst>
          </p:nvPr>
        </p:nvGraphicFramePr>
        <p:xfrm>
          <a:off x="2051720" y="1916832"/>
          <a:ext cx="4729688" cy="280416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312368"/>
                <a:gridCol w="708660"/>
                <a:gridCol w="70866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1955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1972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Uhlí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75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23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Ropa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22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60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Zemní plyn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9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Jiné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2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8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Vyprodukováno 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v Evropě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78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35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Dovezeno 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z mimoevropského </a:t>
                      </a:r>
                      <a:endParaRPr lang="cs-CZ" sz="20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smtClean="0">
                          <a:solidFill>
                            <a:schemeClr val="tx1"/>
                          </a:solidFill>
                          <a:effectLst/>
                        </a:rPr>
                        <a:t>regionu 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(čistý dovoz)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22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65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187624" y="1124744"/>
            <a:ext cx="72728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Primární zdroje energie v západní Evropě</a:t>
            </a:r>
            <a:r>
              <a:rPr lang="cs-CZ" sz="2400" dirty="0"/>
              <a:t> (procenta)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933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388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0070C0"/>
                </a:solidFill>
              </a:rPr>
              <a:t>Reforma</a:t>
            </a:r>
            <a:r>
              <a:rPr lang="cs-CZ" sz="3200" b="1" dirty="0" smtClean="0"/>
              <a:t> státu blahobytu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68863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cs-CZ" sz="1800" dirty="0" smtClean="0"/>
              <a:t>Výdaje na </a:t>
            </a:r>
            <a:r>
              <a:rPr lang="cs-CZ" sz="1800" b="1" u="sng" dirty="0" smtClean="0">
                <a:solidFill>
                  <a:srgbClr val="0070C0"/>
                </a:solidFill>
              </a:rPr>
              <a:t>sociální programy </a:t>
            </a:r>
            <a:r>
              <a:rPr lang="cs-CZ" sz="1800" dirty="0" smtClean="0"/>
              <a:t>v 80.letech 30% HDP (US 21% a JAP 18%)</a:t>
            </a:r>
          </a:p>
          <a:p>
            <a:pPr lvl="1">
              <a:spcBef>
                <a:spcPts val="0"/>
              </a:spcBef>
            </a:pPr>
            <a:r>
              <a:rPr lang="cs-CZ" sz="1700" dirty="0"/>
              <a:t>v</a:t>
            </a:r>
            <a:r>
              <a:rPr lang="cs-CZ" sz="1700" dirty="0" smtClean="0"/>
              <a:t>zdalování od </a:t>
            </a:r>
            <a:r>
              <a:rPr lang="cs-CZ" sz="1700" b="1" dirty="0" smtClean="0"/>
              <a:t>poslání</a:t>
            </a:r>
            <a:r>
              <a:rPr lang="cs-CZ" sz="1700" dirty="0" smtClean="0"/>
              <a:t> – </a:t>
            </a:r>
            <a:r>
              <a:rPr lang="cs-CZ" sz="1700" b="1" dirty="0" smtClean="0"/>
              <a:t>pojištění</a:t>
            </a:r>
            <a:r>
              <a:rPr lang="cs-CZ" sz="1700" dirty="0" smtClean="0"/>
              <a:t> (snižování rizika a marginalizace) -&gt; </a:t>
            </a:r>
            <a:r>
              <a:rPr lang="cs-CZ" sz="1700" b="1" dirty="0" smtClean="0"/>
              <a:t>snížení </a:t>
            </a:r>
            <a:r>
              <a:rPr lang="cs-CZ" sz="1700" b="1" dirty="0" smtClean="0">
                <a:solidFill>
                  <a:srgbClr val="0070C0"/>
                </a:solidFill>
              </a:rPr>
              <a:t>motivace</a:t>
            </a:r>
            <a:r>
              <a:rPr lang="cs-CZ" sz="1700" dirty="0" smtClean="0"/>
              <a:t>;</a:t>
            </a:r>
          </a:p>
          <a:p>
            <a:pPr lvl="1">
              <a:spcBef>
                <a:spcPts val="0"/>
              </a:spcBef>
            </a:pPr>
            <a:r>
              <a:rPr lang="cs-CZ" sz="1700" dirty="0"/>
              <a:t>m</a:t>
            </a:r>
            <a:r>
              <a:rPr lang="cs-CZ" sz="1700" dirty="0" smtClean="0"/>
              <a:t>inimální standard na základě občanství – poprvé možná </a:t>
            </a:r>
            <a:r>
              <a:rPr lang="cs-CZ" sz="1700" b="1" dirty="0" smtClean="0"/>
              <a:t>existence bez příjmu </a:t>
            </a:r>
            <a:r>
              <a:rPr lang="cs-CZ" sz="1700" dirty="0" smtClean="0"/>
              <a:t>mimu solidaritu rodiny, komunity (</a:t>
            </a:r>
            <a:r>
              <a:rPr lang="cs-CZ" sz="1700" b="1" dirty="0" smtClean="0"/>
              <a:t>neformální</a:t>
            </a:r>
            <a:r>
              <a:rPr lang="cs-CZ" sz="1700" dirty="0" smtClean="0"/>
              <a:t> </a:t>
            </a:r>
            <a:r>
              <a:rPr lang="cs-CZ" sz="1700" b="1" dirty="0" smtClean="0"/>
              <a:t>sankce</a:t>
            </a:r>
            <a:r>
              <a:rPr lang="cs-CZ" sz="1700" dirty="0" smtClean="0"/>
              <a:t>);</a:t>
            </a:r>
          </a:p>
          <a:p>
            <a:pPr lvl="1">
              <a:spcBef>
                <a:spcPts val="0"/>
              </a:spcBef>
            </a:pPr>
            <a:r>
              <a:rPr lang="cs-CZ" sz="1700" dirty="0"/>
              <a:t>n</a:t>
            </a:r>
            <a:r>
              <a:rPr lang="cs-CZ" sz="1700" dirty="0" smtClean="0"/>
              <a:t>ižší tlak na výkonnost, na </a:t>
            </a:r>
            <a:r>
              <a:rPr lang="cs-CZ" sz="1700" b="1" dirty="0" smtClean="0"/>
              <a:t>akceptování </a:t>
            </a:r>
            <a:r>
              <a:rPr lang="cs-CZ" sz="1700" b="1" dirty="0" err="1" smtClean="0"/>
              <a:t>konkur</a:t>
            </a:r>
            <a:r>
              <a:rPr lang="cs-CZ" sz="1700" b="1" dirty="0" smtClean="0"/>
              <a:t>. mzdy</a:t>
            </a:r>
            <a:r>
              <a:rPr lang="cs-CZ" sz="1700" dirty="0" smtClean="0"/>
              <a:t>, </a:t>
            </a:r>
            <a:r>
              <a:rPr lang="cs-CZ" sz="1700" b="1" dirty="0" smtClean="0"/>
              <a:t>nestatusové pozice </a:t>
            </a:r>
            <a:r>
              <a:rPr lang="cs-CZ" sz="1700" dirty="0" smtClean="0"/>
              <a:t>bez bonusu;</a:t>
            </a:r>
          </a:p>
          <a:p>
            <a:pPr lvl="1">
              <a:spcBef>
                <a:spcPts val="0"/>
              </a:spcBef>
            </a:pPr>
            <a:r>
              <a:rPr lang="cs-CZ" sz="1700" dirty="0"/>
              <a:t>v</a:t>
            </a:r>
            <a:r>
              <a:rPr lang="cs-CZ" sz="1700" dirty="0" smtClean="0"/>
              <a:t> </a:t>
            </a:r>
            <a:r>
              <a:rPr lang="cs-CZ" sz="1700" b="1" dirty="0" smtClean="0"/>
              <a:t>kontextu </a:t>
            </a:r>
            <a:r>
              <a:rPr lang="cs-CZ" sz="1700" b="1" dirty="0" smtClean="0">
                <a:solidFill>
                  <a:srgbClr val="0070C0"/>
                </a:solidFill>
              </a:rPr>
              <a:t>zpomalení</a:t>
            </a:r>
            <a:r>
              <a:rPr lang="cs-CZ" sz="1700" dirty="0" smtClean="0"/>
              <a:t>, zhoršení </a:t>
            </a:r>
            <a:r>
              <a:rPr lang="cs-CZ" sz="1700" b="1" dirty="0" smtClean="0"/>
              <a:t>směnných relací</a:t>
            </a:r>
            <a:r>
              <a:rPr lang="cs-CZ" sz="1700" dirty="0" smtClean="0"/>
              <a:t>, nárůstu </a:t>
            </a:r>
            <a:r>
              <a:rPr lang="cs-CZ" sz="1700" b="1" dirty="0" smtClean="0">
                <a:solidFill>
                  <a:srgbClr val="0070C0"/>
                </a:solidFill>
              </a:rPr>
              <a:t>konkurence</a:t>
            </a:r>
            <a:r>
              <a:rPr lang="cs-CZ" sz="1700" dirty="0" smtClean="0"/>
              <a:t>; posílení </a:t>
            </a:r>
            <a:r>
              <a:rPr lang="cs-CZ" sz="1700" b="1" dirty="0" smtClean="0"/>
              <a:t>nátlakových skupin </a:t>
            </a:r>
            <a:r>
              <a:rPr lang="cs-CZ" sz="1700" dirty="0" smtClean="0"/>
              <a:t>-&gt; aktivní stimulují aktivity ostatních;</a:t>
            </a:r>
          </a:p>
          <a:p>
            <a:pPr lvl="1">
              <a:spcBef>
                <a:spcPts val="0"/>
              </a:spcBef>
            </a:pPr>
            <a:r>
              <a:rPr lang="cs-CZ" sz="1700" b="1" dirty="0">
                <a:solidFill>
                  <a:srgbClr val="0070C0"/>
                </a:solidFill>
              </a:rPr>
              <a:t>m</a:t>
            </a:r>
            <a:r>
              <a:rPr lang="cs-CZ" sz="1700" b="1" dirty="0" smtClean="0">
                <a:solidFill>
                  <a:srgbClr val="0070C0"/>
                </a:solidFill>
              </a:rPr>
              <a:t>ezera</a:t>
            </a:r>
            <a:r>
              <a:rPr lang="cs-CZ" sz="1700" dirty="0" smtClean="0">
                <a:solidFill>
                  <a:srgbClr val="0070C0"/>
                </a:solidFill>
              </a:rPr>
              <a:t> </a:t>
            </a:r>
            <a:r>
              <a:rPr lang="cs-CZ" sz="1700" dirty="0" smtClean="0"/>
              <a:t>mezi </a:t>
            </a:r>
            <a:r>
              <a:rPr lang="cs-CZ" sz="1700" b="1" dirty="0" smtClean="0"/>
              <a:t>E a US </a:t>
            </a:r>
            <a:r>
              <a:rPr lang="cs-CZ" sz="1700" dirty="0" smtClean="0"/>
              <a:t>(JAP) se rozevírá + penetrace NIC;  </a:t>
            </a:r>
          </a:p>
          <a:p>
            <a:pPr lvl="1">
              <a:spcBef>
                <a:spcPts val="0"/>
              </a:spcBef>
            </a:pPr>
            <a:endParaRPr lang="cs-CZ" sz="800" dirty="0" smtClean="0"/>
          </a:p>
          <a:p>
            <a:pPr>
              <a:spcBef>
                <a:spcPts val="0"/>
              </a:spcBef>
            </a:pPr>
            <a:r>
              <a:rPr lang="cs-CZ" sz="1800" b="1" u="sng" dirty="0" smtClean="0">
                <a:solidFill>
                  <a:srgbClr val="0070C0"/>
                </a:solidFill>
              </a:rPr>
              <a:t>GB reforma </a:t>
            </a:r>
            <a:r>
              <a:rPr lang="cs-CZ" sz="1800" dirty="0" smtClean="0"/>
              <a:t>(</a:t>
            </a:r>
            <a:r>
              <a:rPr lang="cs-CZ" sz="1800" dirty="0" err="1" smtClean="0"/>
              <a:t>M.Thatcherová</a:t>
            </a:r>
            <a:r>
              <a:rPr lang="cs-CZ" sz="1800" dirty="0" smtClean="0"/>
              <a:t>):</a:t>
            </a:r>
          </a:p>
          <a:p>
            <a:pPr lvl="1">
              <a:spcBef>
                <a:spcPts val="0"/>
              </a:spcBef>
            </a:pPr>
            <a:r>
              <a:rPr lang="cs-CZ" sz="1700" dirty="0" smtClean="0"/>
              <a:t>4letý plán (1979) – </a:t>
            </a:r>
            <a:r>
              <a:rPr lang="cs-CZ" sz="1700" b="1" dirty="0" smtClean="0">
                <a:solidFill>
                  <a:srgbClr val="0070C0"/>
                </a:solidFill>
              </a:rPr>
              <a:t>monetární restrikce </a:t>
            </a:r>
            <a:r>
              <a:rPr lang="cs-CZ" sz="1700" dirty="0" smtClean="0"/>
              <a:t>(proti inflaci), omezení </a:t>
            </a:r>
            <a:r>
              <a:rPr lang="cs-CZ" sz="1700" b="1" dirty="0" smtClean="0">
                <a:solidFill>
                  <a:srgbClr val="0070C0"/>
                </a:solidFill>
              </a:rPr>
              <a:t>veřejného sektoru</a:t>
            </a:r>
            <a:r>
              <a:rPr lang="cs-CZ" sz="1700" dirty="0" smtClean="0"/>
              <a:t>, omezení </a:t>
            </a:r>
            <a:r>
              <a:rPr lang="cs-CZ" sz="1700" b="1" dirty="0" smtClean="0"/>
              <a:t>odborů</a:t>
            </a:r>
            <a:r>
              <a:rPr lang="cs-CZ" sz="1700" dirty="0" smtClean="0"/>
              <a:t> – flexibilnější </a:t>
            </a:r>
            <a:r>
              <a:rPr lang="cs-CZ" sz="1700" b="1" dirty="0" smtClean="0">
                <a:solidFill>
                  <a:srgbClr val="0070C0"/>
                </a:solidFill>
              </a:rPr>
              <a:t>trh práce</a:t>
            </a:r>
            <a:r>
              <a:rPr lang="cs-CZ" sz="1700" dirty="0" smtClean="0"/>
              <a:t>; konfrontace </a:t>
            </a:r>
            <a:r>
              <a:rPr lang="cs-CZ" sz="1700" b="1" dirty="0" smtClean="0"/>
              <a:t>stávek</a:t>
            </a:r>
            <a:r>
              <a:rPr lang="cs-CZ" sz="1700" dirty="0" smtClean="0"/>
              <a:t>;</a:t>
            </a:r>
          </a:p>
          <a:p>
            <a:pPr lvl="1">
              <a:spcBef>
                <a:spcPts val="0"/>
              </a:spcBef>
            </a:pPr>
            <a:r>
              <a:rPr lang="cs-CZ" sz="1700" b="1" dirty="0" smtClean="0"/>
              <a:t>Pomalé</a:t>
            </a:r>
            <a:r>
              <a:rPr lang="cs-CZ" sz="1700" dirty="0" smtClean="0"/>
              <a:t> přizpůsobení – </a:t>
            </a:r>
            <a:r>
              <a:rPr lang="cs-CZ" sz="1700" b="1" dirty="0" smtClean="0"/>
              <a:t>inflace </a:t>
            </a:r>
            <a:r>
              <a:rPr lang="cs-CZ" sz="1700" dirty="0" smtClean="0"/>
              <a:t>11,9%, zvýšení </a:t>
            </a:r>
            <a:r>
              <a:rPr lang="cs-CZ" sz="1700" b="1" dirty="0" smtClean="0"/>
              <a:t>úrokových měr </a:t>
            </a:r>
            <a:r>
              <a:rPr lang="cs-CZ" sz="1700" dirty="0" smtClean="0"/>
              <a:t>– </a:t>
            </a:r>
            <a:r>
              <a:rPr lang="cs-CZ" sz="1700" b="1" dirty="0" smtClean="0"/>
              <a:t>posílení libry </a:t>
            </a:r>
            <a:r>
              <a:rPr lang="cs-CZ" sz="1700" dirty="0" smtClean="0"/>
              <a:t>a recese; </a:t>
            </a:r>
            <a:r>
              <a:rPr lang="cs-CZ" sz="1700" b="1" dirty="0" smtClean="0">
                <a:solidFill>
                  <a:srgbClr val="0070C0"/>
                </a:solidFill>
              </a:rPr>
              <a:t>pokles produktu </a:t>
            </a:r>
            <a:r>
              <a:rPr lang="cs-CZ" sz="1700" dirty="0" smtClean="0"/>
              <a:t>o 4,8%, zdvojnásobení </a:t>
            </a:r>
            <a:r>
              <a:rPr lang="cs-CZ" sz="1700" b="1" dirty="0" smtClean="0">
                <a:solidFill>
                  <a:srgbClr val="0070C0"/>
                </a:solidFill>
              </a:rPr>
              <a:t>nezaměstnanosti</a:t>
            </a:r>
            <a:r>
              <a:rPr lang="cs-CZ" sz="1700" dirty="0" smtClean="0">
                <a:solidFill>
                  <a:srgbClr val="0070C0"/>
                </a:solidFill>
              </a:rPr>
              <a:t> </a:t>
            </a:r>
            <a:r>
              <a:rPr lang="cs-CZ" sz="1700" dirty="0" smtClean="0"/>
              <a:t>(10,5%);</a:t>
            </a:r>
          </a:p>
          <a:p>
            <a:pPr lvl="1">
              <a:spcBef>
                <a:spcPts val="0"/>
              </a:spcBef>
            </a:pPr>
            <a:r>
              <a:rPr lang="cs-CZ" sz="1700" dirty="0" smtClean="0"/>
              <a:t>Uvolnění politiky 1981 (volnější měnová, pokračující fiskální restrikce);</a:t>
            </a:r>
          </a:p>
          <a:p>
            <a:pPr lvl="1">
              <a:spcBef>
                <a:spcPts val="0"/>
              </a:spcBef>
            </a:pPr>
            <a:r>
              <a:rPr lang="cs-CZ" sz="1700" dirty="0" smtClean="0"/>
              <a:t>Pokles cen ropy a úrokové míry 14%;</a:t>
            </a:r>
          </a:p>
          <a:p>
            <a:pPr lvl="1">
              <a:spcBef>
                <a:spcPts val="0"/>
              </a:spcBef>
            </a:pPr>
            <a:r>
              <a:rPr lang="cs-CZ" sz="1700" b="1" dirty="0" smtClean="0">
                <a:solidFill>
                  <a:srgbClr val="0070C0"/>
                </a:solidFill>
              </a:rPr>
              <a:t>Privatizace</a:t>
            </a:r>
            <a:r>
              <a:rPr lang="cs-CZ" sz="1700" dirty="0" smtClean="0">
                <a:solidFill>
                  <a:srgbClr val="0070C0"/>
                </a:solidFill>
              </a:rPr>
              <a:t> </a:t>
            </a:r>
            <a:r>
              <a:rPr lang="cs-CZ" sz="1700" dirty="0" smtClean="0"/>
              <a:t>a prodej majetku;</a:t>
            </a:r>
          </a:p>
          <a:p>
            <a:pPr lvl="1">
              <a:spcBef>
                <a:spcPts val="0"/>
              </a:spcBef>
            </a:pPr>
            <a:r>
              <a:rPr lang="cs-CZ" sz="1700" dirty="0" smtClean="0"/>
              <a:t>Teprve pak </a:t>
            </a:r>
            <a:r>
              <a:rPr lang="cs-CZ" sz="1700" b="1" dirty="0" smtClean="0"/>
              <a:t>zvýšení </a:t>
            </a:r>
            <a:r>
              <a:rPr lang="cs-CZ" sz="1700" b="1" dirty="0" smtClean="0">
                <a:solidFill>
                  <a:srgbClr val="0070C0"/>
                </a:solidFill>
              </a:rPr>
              <a:t>produktivity</a:t>
            </a:r>
            <a:r>
              <a:rPr lang="cs-CZ" sz="1700" b="1" dirty="0" smtClean="0"/>
              <a:t> </a:t>
            </a:r>
            <a:r>
              <a:rPr lang="cs-CZ" sz="1700" dirty="0" smtClean="0"/>
              <a:t>v důsledku deregulace; snížení </a:t>
            </a:r>
            <a:r>
              <a:rPr lang="cs-CZ" sz="1700" b="1" dirty="0" smtClean="0"/>
              <a:t>podílu veřejných výdajů </a:t>
            </a:r>
            <a:r>
              <a:rPr lang="cs-CZ" sz="1700" dirty="0" smtClean="0"/>
              <a:t>pod 40% HDP jen pomalu a v důsledku obnovy růstu;</a:t>
            </a:r>
          </a:p>
          <a:p>
            <a:pPr lvl="1">
              <a:spcBef>
                <a:spcPts val="0"/>
              </a:spcBef>
            </a:pPr>
            <a:r>
              <a:rPr lang="cs-CZ" sz="1700" dirty="0" smtClean="0"/>
              <a:t> </a:t>
            </a:r>
            <a:r>
              <a:rPr lang="cs-CZ" sz="1700" b="1" u="sng" dirty="0" smtClean="0"/>
              <a:t>revize sociálního státu </a:t>
            </a:r>
            <a:r>
              <a:rPr lang="cs-CZ" sz="1700" dirty="0" smtClean="0"/>
              <a:t>v demokratických podmínkách skoro </a:t>
            </a:r>
            <a:r>
              <a:rPr lang="cs-CZ" sz="1700" b="1" dirty="0" smtClean="0"/>
              <a:t>nemožná</a:t>
            </a:r>
            <a:r>
              <a:rPr lang="cs-CZ" sz="1700" dirty="0" smtClean="0"/>
              <a:t>, pokus USA (Reagan) v kontextu studené války a v GB po 30 letech frustrace ze slabého výkonu; 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3979012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13080</TotalTime>
  <Words>2557</Words>
  <Application>Microsoft Office PowerPoint</Application>
  <PresentationFormat>Předvádění na obrazovce (4:3)</PresentationFormat>
  <Paragraphs>1167</Paragraphs>
  <Slides>30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Motiv systému Office</vt:lpstr>
      <vt:lpstr>Neoliberální reformy, nástup asijských ekonomik a integrace postkomunistických zemí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Ropné šoky</vt:lpstr>
      <vt:lpstr>Prezentace aplikace PowerPoint</vt:lpstr>
      <vt:lpstr>Reforma státu blahobytu</vt:lpstr>
      <vt:lpstr>Prezentace aplikace PowerPoint</vt:lpstr>
      <vt:lpstr>Prezentace aplikace PowerPoint</vt:lpstr>
      <vt:lpstr>Prezentace aplikace PowerPoint</vt:lpstr>
      <vt:lpstr>Prezentace aplikace PowerPoint</vt:lpstr>
      <vt:lpstr>Instituce</vt:lpstr>
      <vt:lpstr>Nástup asijských ekonomik - Čína</vt:lpstr>
      <vt:lpstr>Prezentace aplikace PowerPoint</vt:lpstr>
      <vt:lpstr>Prezentace aplikace PowerPoint</vt:lpstr>
      <vt:lpstr>Prezentace aplikace PowerPoint</vt:lpstr>
      <vt:lpstr>Nástup asijských ekonomik - Indie</vt:lpstr>
      <vt:lpstr>Nastupující ekonomiky a pozice Evropy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Příklad integrace a reforem – východní rozšíření</vt:lpstr>
      <vt:lpstr>Prezentace aplikace PowerPoint</vt:lpstr>
      <vt:lpstr>Prezentace aplikace PowerPoint</vt:lpstr>
      <vt:lpstr>Prezentace aplikace PowerPoint</vt:lpstr>
    </vt:vector>
  </TitlesOfParts>
  <Company>CIKT 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 rozpadu západořímské říše po zahájení expanze</dc:title>
  <dc:creator>Oldřich Krpec</dc:creator>
  <cp:lastModifiedBy>Oldřich Krpec</cp:lastModifiedBy>
  <cp:revision>193</cp:revision>
  <cp:lastPrinted>2017-05-12T14:15:54Z</cp:lastPrinted>
  <dcterms:created xsi:type="dcterms:W3CDTF">2013-02-25T08:36:29Z</dcterms:created>
  <dcterms:modified xsi:type="dcterms:W3CDTF">2017-05-15T07:47:11Z</dcterms:modified>
</cp:coreProperties>
</file>