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296" r:id="rId9"/>
    <p:sldId id="297" r:id="rId10"/>
    <p:sldId id="304" r:id="rId11"/>
    <p:sldId id="303" r:id="rId12"/>
    <p:sldId id="298" r:id="rId13"/>
    <p:sldId id="322" r:id="rId14"/>
    <p:sldId id="306" r:id="rId15"/>
    <p:sldId id="321" r:id="rId16"/>
    <p:sldId id="299" r:id="rId17"/>
    <p:sldId id="309" r:id="rId18"/>
    <p:sldId id="323" r:id="rId19"/>
    <p:sldId id="324" r:id="rId20"/>
    <p:sldId id="325" r:id="rId21"/>
    <p:sldId id="308" r:id="rId22"/>
    <p:sldId id="326" r:id="rId23"/>
    <p:sldId id="327" r:id="rId24"/>
    <p:sldId id="328" r:id="rId25"/>
  </p:sldIdLst>
  <p:sldSz cx="9144000" cy="6858000" type="screen4x3"/>
  <p:notesSz cx="6735763" cy="98694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E741B-9568-4B1B-9ABA-E3EFCDC5613C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045FC-81E8-4228-B474-42DAE7B314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1351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49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48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17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75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24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68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05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95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68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58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3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752F5-D1D0-4D35-94D7-2D16498360FF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79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rmAutofit/>
          </a:bodyPr>
          <a:lstStyle/>
          <a:p>
            <a:r>
              <a:rPr lang="cs-CZ" b="1" dirty="0" smtClean="0"/>
              <a:t>Španělské a Nizozemské impérium a nástup Anglie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Evropa ve světové ekonomice</a:t>
            </a:r>
          </a:p>
          <a:p>
            <a:r>
              <a:rPr lang="cs-CZ" dirty="0" smtClean="0"/>
              <a:t>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992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3120\Desktop\EEveGE2012\Obrázky\Konvoi_Haringvlo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43" y="270360"/>
            <a:ext cx="8834354" cy="630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738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rateshold.buccaneersoft.com/images/ships/dutch_flu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60960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117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78098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Budování </a:t>
            </a:r>
            <a:r>
              <a:rPr lang="cs-CZ" sz="2400" b="1" dirty="0" smtClean="0">
                <a:solidFill>
                  <a:srgbClr val="F67A48"/>
                </a:solidFill>
              </a:rPr>
              <a:t>impéria v Asii</a:t>
            </a:r>
            <a:endParaRPr lang="cs-CZ" sz="2400" b="1" dirty="0">
              <a:solidFill>
                <a:srgbClr val="F67A4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593304"/>
            <a:ext cx="8928992" cy="6264696"/>
          </a:xfrm>
        </p:spPr>
        <p:txBody>
          <a:bodyPr>
            <a:normAutofit fontScale="47500" lnSpcReduction="20000"/>
          </a:bodyPr>
          <a:lstStyle/>
          <a:p>
            <a:r>
              <a:rPr lang="cs-CZ" sz="3400" dirty="0" smtClean="0"/>
              <a:t>Embarga a </a:t>
            </a:r>
            <a:r>
              <a:rPr lang="cs-CZ" sz="3400" b="1" dirty="0" smtClean="0"/>
              <a:t>blokády</a:t>
            </a:r>
            <a:r>
              <a:rPr lang="cs-CZ" sz="3400" dirty="0" smtClean="0"/>
              <a:t> (1585 a 1598) – k získání luxusního zboží východu (pro ENG, FRA, RUS) </a:t>
            </a:r>
            <a:r>
              <a:rPr lang="cs-CZ" sz="3400" b="1" dirty="0" smtClean="0"/>
              <a:t>kontrola zdroje</a:t>
            </a:r>
            <a:r>
              <a:rPr lang="cs-CZ" sz="3400" dirty="0" smtClean="0"/>
              <a:t>; výpravy 1594, 1597, 1601 (65 lodí), snížilo cenu pepře v Evropě…; rozhodnutí </a:t>
            </a:r>
            <a:r>
              <a:rPr lang="cs-CZ" sz="3400" b="1" dirty="0" smtClean="0"/>
              <a:t>získat monopol</a:t>
            </a:r>
            <a:r>
              <a:rPr lang="cs-CZ" sz="3400" dirty="0" smtClean="0"/>
              <a:t>;</a:t>
            </a:r>
          </a:p>
          <a:p>
            <a:endParaRPr lang="cs-CZ" sz="1300" dirty="0" smtClean="0"/>
          </a:p>
          <a:p>
            <a:r>
              <a:rPr lang="cs-CZ" sz="3400" dirty="0" smtClean="0"/>
              <a:t>1602 </a:t>
            </a:r>
            <a:r>
              <a:rPr lang="cs-CZ" sz="3400" b="1" dirty="0" smtClean="0"/>
              <a:t>Východoindická společnost </a:t>
            </a:r>
            <a:r>
              <a:rPr lang="cs-CZ" sz="3400" dirty="0" smtClean="0"/>
              <a:t>(VOC a.s.): </a:t>
            </a:r>
          </a:p>
          <a:p>
            <a:pPr lvl="1"/>
            <a:r>
              <a:rPr lang="cs-CZ" sz="2900" b="1" dirty="0" smtClean="0"/>
              <a:t>21 let </a:t>
            </a:r>
            <a:r>
              <a:rPr lang="cs-CZ" sz="2900" dirty="0" smtClean="0"/>
              <a:t>monopol, právo zakládat pevnosti, vést obranou válku a uzavírat smlouvy (Jan </a:t>
            </a:r>
            <a:r>
              <a:rPr lang="cs-CZ" sz="2900" dirty="0" err="1" smtClean="0"/>
              <a:t>Pieterszoon</a:t>
            </a:r>
            <a:r>
              <a:rPr lang="cs-CZ" sz="2900" dirty="0" smtClean="0"/>
              <a:t> </a:t>
            </a:r>
            <a:r>
              <a:rPr lang="cs-CZ" sz="2900" dirty="0" err="1" smtClean="0"/>
              <a:t>Coen</a:t>
            </a:r>
            <a:r>
              <a:rPr lang="cs-CZ" sz="2900" dirty="0" smtClean="0"/>
              <a:t>); </a:t>
            </a:r>
          </a:p>
          <a:p>
            <a:pPr lvl="1"/>
            <a:r>
              <a:rPr lang="cs-CZ" sz="2900" b="1" dirty="0" smtClean="0"/>
              <a:t>plán</a:t>
            </a:r>
            <a:r>
              <a:rPr lang="cs-CZ" sz="2900" dirty="0" smtClean="0"/>
              <a:t>: obsadit </a:t>
            </a:r>
            <a:r>
              <a:rPr lang="cs-CZ" sz="2900" b="1" dirty="0" smtClean="0"/>
              <a:t>strategické</a:t>
            </a:r>
            <a:r>
              <a:rPr lang="cs-CZ" sz="2900" dirty="0" smtClean="0"/>
              <a:t> </a:t>
            </a:r>
            <a:r>
              <a:rPr lang="cs-CZ" sz="2900" b="1" dirty="0" smtClean="0"/>
              <a:t>lokality</a:t>
            </a:r>
            <a:r>
              <a:rPr lang="cs-CZ" sz="2900" dirty="0" smtClean="0"/>
              <a:t> rivalů, participovat na místním obchodě a odsát zisky;</a:t>
            </a:r>
          </a:p>
          <a:p>
            <a:pPr lvl="1"/>
            <a:r>
              <a:rPr lang="cs-CZ" sz="2900" dirty="0"/>
              <a:t>c</a:t>
            </a:r>
            <a:r>
              <a:rPr lang="cs-CZ" sz="2900" dirty="0" smtClean="0"/>
              <a:t>ílem </a:t>
            </a:r>
            <a:r>
              <a:rPr lang="cs-CZ" sz="2900" b="1" dirty="0" smtClean="0"/>
              <a:t>pepř</a:t>
            </a:r>
            <a:r>
              <a:rPr lang="cs-CZ" sz="2900" dirty="0" smtClean="0"/>
              <a:t> (kultivace na velkém prostoru), </a:t>
            </a:r>
            <a:r>
              <a:rPr lang="cs-CZ" sz="2900" b="1" dirty="0" smtClean="0"/>
              <a:t>molucké koření </a:t>
            </a:r>
            <a:r>
              <a:rPr lang="cs-CZ" sz="2900" dirty="0" smtClean="0"/>
              <a:t>jen Ambon a </a:t>
            </a:r>
            <a:r>
              <a:rPr lang="cs-CZ" sz="2900" dirty="0" err="1" smtClean="0"/>
              <a:t>Bandas</a:t>
            </a:r>
            <a:r>
              <a:rPr lang="cs-CZ" sz="2900" dirty="0" smtClean="0"/>
              <a:t> (cenové rozdíly 1:30:100:240);</a:t>
            </a:r>
          </a:p>
          <a:p>
            <a:pPr lvl="1"/>
            <a:endParaRPr lang="cs-CZ" sz="1300" dirty="0" smtClean="0"/>
          </a:p>
          <a:p>
            <a:r>
              <a:rPr lang="cs-CZ" sz="3400" dirty="0"/>
              <a:t>N</a:t>
            </a:r>
            <a:r>
              <a:rPr lang="cs-CZ" sz="3400" dirty="0" smtClean="0"/>
              <a:t>avázání kontaktů s místními vládci a uzavření </a:t>
            </a:r>
            <a:r>
              <a:rPr lang="cs-CZ" sz="3400" b="1" dirty="0" smtClean="0"/>
              <a:t>exkluzivních smluv</a:t>
            </a:r>
            <a:r>
              <a:rPr lang="cs-CZ" sz="3400" dirty="0"/>
              <a:t>;</a:t>
            </a:r>
            <a:r>
              <a:rPr lang="cs-CZ" sz="3400" dirty="0" smtClean="0"/>
              <a:t> (vyloučení ENG); 1616 okupace </a:t>
            </a:r>
            <a:r>
              <a:rPr lang="cs-CZ" sz="3400" b="1" dirty="0" smtClean="0"/>
              <a:t>Moluk</a:t>
            </a:r>
            <a:r>
              <a:rPr lang="cs-CZ" sz="3400" dirty="0" smtClean="0"/>
              <a:t>:</a:t>
            </a:r>
          </a:p>
          <a:p>
            <a:pPr lvl="1"/>
            <a:r>
              <a:rPr lang="cs-CZ" sz="2900" b="1" dirty="0" smtClean="0"/>
              <a:t>Ambon</a:t>
            </a:r>
            <a:r>
              <a:rPr lang="cs-CZ" sz="2900" dirty="0"/>
              <a:t>:</a:t>
            </a:r>
            <a:r>
              <a:rPr lang="cs-CZ" sz="2900" dirty="0" smtClean="0"/>
              <a:t> převzetí nucené práce, </a:t>
            </a:r>
            <a:r>
              <a:rPr lang="cs-CZ" sz="2900" dirty="0" err="1" smtClean="0"/>
              <a:t>exkluz</a:t>
            </a:r>
            <a:r>
              <a:rPr lang="cs-CZ" sz="2900" dirty="0" smtClean="0"/>
              <a:t>. hřebíček, kvóta pro rodiny;</a:t>
            </a:r>
          </a:p>
          <a:p>
            <a:pPr lvl="1"/>
            <a:r>
              <a:rPr lang="cs-CZ" sz="2900" b="1" dirty="0" err="1" smtClean="0"/>
              <a:t>Bandas</a:t>
            </a:r>
            <a:r>
              <a:rPr lang="cs-CZ" sz="2900" dirty="0" smtClean="0"/>
              <a:t> – autonomní městské státy, 1621 zmasakrováni;</a:t>
            </a:r>
          </a:p>
          <a:p>
            <a:pPr lvl="1"/>
            <a:r>
              <a:rPr lang="cs-CZ" sz="2900" b="1" dirty="0" smtClean="0"/>
              <a:t>Plantážní systém</a:t>
            </a:r>
            <a:r>
              <a:rPr lang="cs-CZ" sz="2900" dirty="0" smtClean="0"/>
              <a:t>: rozdělení na oblasti – pracovník VOC nakoupil otroky a produkoval koření, prodával VOC za regulovanou cenu (-&gt; kultivační systém v INDO); </a:t>
            </a:r>
          </a:p>
          <a:p>
            <a:pPr lvl="1"/>
            <a:endParaRPr lang="cs-CZ" sz="1300" dirty="0" smtClean="0"/>
          </a:p>
          <a:p>
            <a:r>
              <a:rPr lang="cs-CZ" sz="3400" dirty="0" smtClean="0"/>
              <a:t>Důležité momenty kampaně</a:t>
            </a:r>
            <a:r>
              <a:rPr lang="cs-CZ" dirty="0" smtClean="0"/>
              <a:t>:</a:t>
            </a:r>
          </a:p>
          <a:p>
            <a:pPr lvl="1"/>
            <a:r>
              <a:rPr lang="cs-CZ" sz="2900" dirty="0" err="1"/>
              <a:t>s</a:t>
            </a:r>
            <a:r>
              <a:rPr lang="cs-CZ" sz="2900" dirty="0" err="1" smtClean="0"/>
              <a:t>ult</a:t>
            </a:r>
            <a:r>
              <a:rPr lang="cs-CZ" sz="2900" dirty="0" smtClean="0"/>
              <a:t>.</a:t>
            </a:r>
            <a:r>
              <a:rPr lang="cs-CZ" sz="2900" b="1" dirty="0" smtClean="0"/>
              <a:t> </a:t>
            </a:r>
            <a:r>
              <a:rPr lang="cs-CZ" sz="2900" b="1" dirty="0" err="1" smtClean="0"/>
              <a:t>Banten</a:t>
            </a:r>
            <a:r>
              <a:rPr lang="cs-CZ" sz="2900" dirty="0" smtClean="0"/>
              <a:t> – využívá střetu VOC s ENG, obsazuje stanici VOC v Jakartě, </a:t>
            </a:r>
            <a:r>
              <a:rPr lang="cs-CZ" sz="2900" dirty="0" err="1" smtClean="0"/>
              <a:t>Coen</a:t>
            </a:r>
            <a:r>
              <a:rPr lang="cs-CZ" sz="2900" dirty="0" smtClean="0"/>
              <a:t> vypaluje Jakartu a zakládá </a:t>
            </a:r>
            <a:r>
              <a:rPr lang="cs-CZ" sz="2900" b="1" dirty="0" err="1" smtClean="0"/>
              <a:t>Batavii</a:t>
            </a:r>
            <a:r>
              <a:rPr lang="cs-CZ" sz="2900" dirty="0" smtClean="0"/>
              <a:t> 1619;</a:t>
            </a:r>
          </a:p>
          <a:p>
            <a:pPr lvl="1"/>
            <a:r>
              <a:rPr lang="cs-CZ" sz="2900" b="1" dirty="0" err="1" smtClean="0"/>
              <a:t>Malaka</a:t>
            </a:r>
            <a:r>
              <a:rPr lang="cs-CZ" sz="2900" dirty="0" smtClean="0"/>
              <a:t> dobyta 1641;</a:t>
            </a:r>
          </a:p>
          <a:p>
            <a:pPr lvl="1"/>
            <a:r>
              <a:rPr lang="cs-CZ" sz="2900" dirty="0" smtClean="0"/>
              <a:t>Dobytí </a:t>
            </a:r>
            <a:r>
              <a:rPr lang="cs-CZ" sz="2900" b="1" dirty="0" smtClean="0"/>
              <a:t>Ceylonu</a:t>
            </a:r>
            <a:r>
              <a:rPr lang="cs-CZ" sz="2900" dirty="0" smtClean="0"/>
              <a:t> dokončeno 1656;</a:t>
            </a:r>
          </a:p>
          <a:p>
            <a:pPr lvl="1"/>
            <a:endParaRPr lang="cs-CZ" sz="1300" dirty="0" smtClean="0"/>
          </a:p>
          <a:p>
            <a:r>
              <a:rPr lang="cs-CZ" sz="3400" b="1" dirty="0" smtClean="0"/>
              <a:t>Vítězství</a:t>
            </a:r>
            <a:r>
              <a:rPr lang="cs-CZ" sz="3400" dirty="0" smtClean="0"/>
              <a:t> ve válce se SPA (def.1648) – uvolnění rukou – dobytí POR pevností na </a:t>
            </a:r>
            <a:r>
              <a:rPr lang="cs-CZ" sz="3400" dirty="0" err="1" smtClean="0"/>
              <a:t>Malabaru</a:t>
            </a:r>
            <a:r>
              <a:rPr lang="cs-CZ" sz="3400" dirty="0" smtClean="0"/>
              <a:t> (kromě </a:t>
            </a:r>
            <a:r>
              <a:rPr lang="cs-CZ" sz="3400" dirty="0" err="1" smtClean="0"/>
              <a:t>Goa</a:t>
            </a:r>
            <a:r>
              <a:rPr lang="cs-CZ" sz="3400" dirty="0" smtClean="0"/>
              <a:t>);</a:t>
            </a:r>
          </a:p>
          <a:p>
            <a:pPr lvl="1"/>
            <a:r>
              <a:rPr lang="cs-CZ" sz="2900" b="1" dirty="0" smtClean="0"/>
              <a:t>POR</a:t>
            </a:r>
            <a:r>
              <a:rPr lang="cs-CZ" sz="2900" dirty="0" smtClean="0"/>
              <a:t> se přesunují do </a:t>
            </a:r>
            <a:r>
              <a:rPr lang="cs-CZ" sz="2900" b="1" dirty="0" err="1" smtClean="0"/>
              <a:t>Makassaru</a:t>
            </a:r>
            <a:r>
              <a:rPr lang="cs-CZ" sz="2900" dirty="0" smtClean="0"/>
              <a:t>; NED požadavek na ukončení obchodu s Molukami -&gt; kampaně 1667 a 1669;</a:t>
            </a:r>
          </a:p>
          <a:p>
            <a:pPr lvl="1"/>
            <a:r>
              <a:rPr lang="cs-CZ" sz="2900" b="1" dirty="0" smtClean="0"/>
              <a:t>Kontrola produkce </a:t>
            </a:r>
            <a:r>
              <a:rPr lang="cs-CZ" sz="2900" dirty="0" smtClean="0"/>
              <a:t>a obchodu s kořením </a:t>
            </a:r>
            <a:r>
              <a:rPr lang="cs-CZ" sz="2900" b="1" dirty="0" smtClean="0"/>
              <a:t>dokončena</a:t>
            </a:r>
            <a:r>
              <a:rPr lang="cs-CZ" sz="2900" dirty="0" smtClean="0"/>
              <a:t> (zvláštní charakter);</a:t>
            </a:r>
          </a:p>
          <a:p>
            <a:endParaRPr lang="cs-CZ" sz="1700" b="1" dirty="0" smtClean="0"/>
          </a:p>
          <a:p>
            <a:r>
              <a:rPr lang="cs-CZ" sz="3400" b="1" dirty="0" smtClean="0"/>
              <a:t>Bavlněné látky </a:t>
            </a:r>
            <a:r>
              <a:rPr lang="cs-CZ" sz="3400" dirty="0" smtClean="0"/>
              <a:t>z </a:t>
            </a:r>
            <a:r>
              <a:rPr lang="cs-CZ" sz="3400" dirty="0" err="1" smtClean="0"/>
              <a:t>Koromadnelu</a:t>
            </a:r>
            <a:r>
              <a:rPr lang="cs-CZ" sz="3400" dirty="0" smtClean="0"/>
              <a:t> z počátku jen na směnu za koření Moluk; později žádaná komodita v JAP, Persii ale i Evropě; </a:t>
            </a:r>
          </a:p>
          <a:p>
            <a:pPr lvl="1"/>
            <a:r>
              <a:rPr lang="cs-CZ" sz="2900" dirty="0" smtClean="0"/>
              <a:t>podíl bavlněných oděvů v prodejích VOC roste z 17% (1650) na </a:t>
            </a:r>
            <a:r>
              <a:rPr lang="cs-CZ" sz="2900" b="1" dirty="0" smtClean="0"/>
              <a:t>43%</a:t>
            </a:r>
            <a:r>
              <a:rPr lang="cs-CZ" sz="2900" dirty="0" smtClean="0"/>
              <a:t> (1700), koření klesá z 58% na 37%;</a:t>
            </a:r>
          </a:p>
          <a:p>
            <a:pPr marL="0" indent="0">
              <a:buNone/>
            </a:pPr>
            <a:endParaRPr lang="cs-CZ" sz="1700" dirty="0" smtClean="0"/>
          </a:p>
          <a:p>
            <a:r>
              <a:rPr lang="cs-CZ" sz="3400" dirty="0" smtClean="0"/>
              <a:t>Odolali pouze Ming Čína, </a:t>
            </a:r>
            <a:r>
              <a:rPr lang="cs-CZ" sz="3400" dirty="0" err="1" smtClean="0"/>
              <a:t>Tokugawovo</a:t>
            </a:r>
            <a:r>
              <a:rPr lang="cs-CZ" sz="3400" dirty="0" smtClean="0"/>
              <a:t> Japonsko a vnitrozemská Indie; </a:t>
            </a:r>
            <a:endParaRPr lang="cs-CZ" sz="3400" dirty="0"/>
          </a:p>
        </p:txBody>
      </p:sp>
    </p:spTree>
    <p:extLst>
      <p:ext uri="{BB962C8B-B14F-4D97-AF65-F5344CB8AC3E}">
        <p14:creationId xmlns:p14="http://schemas.microsoft.com/office/powerpoint/2010/main" val="1062458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upload.wikimedia.org/wikipedia/commons/3/3b/Musc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285750"/>
            <a:ext cx="240982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https://upload.wikimedia.org/wikipedia/commons/thumb/6/63/Nutmeg_fruit_seed_and_aril.jpg/1920px-Nutmeg_fruit_seed_and_ar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69875"/>
            <a:ext cx="26543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https://upload.wikimedia.org/wikipedia/commons/thumb/3/35/The_flowers_of_clove_tree_in_Pemba_island.JPG/1280px-The_flowers_of_clove_tree_in_Pemba_isla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4446588"/>
            <a:ext cx="2803525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https://upload.wikimedia.org/wikipedia/commons/4/4b/ClovesDri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4632325"/>
            <a:ext cx="28781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2" descr="https://upload.wikimedia.org/wikipedia/commons/thumb/f/f1/Baton_de_cannelle.jpg/1280px-Baton_de_cannel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2332038"/>
            <a:ext cx="2382837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4" descr="https://upload.wikimedia.org/wikipedia/commons/thumb/f/f6/4_color_mix_of_peppercorns.jpg/1280px-4_color_mix_of_peppercorn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2549525"/>
            <a:ext cx="2843212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6" descr="https://upload.wikimedia.org/wikipedia/commons/thumb/3/31/Black_Pepper_%28Piper_nigrum%29_fruits.jpg/800px-Black_Pepper_%28Piper_nigrum%29_fruit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554288"/>
            <a:ext cx="2357438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8" descr="https://upload.wikimedia.org/wikipedia/commons/thumb/a/a3/Nutmeg_on_Tree.jpg/1280px-Nutmeg_on_Tre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269875"/>
            <a:ext cx="30956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435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056784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501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603" y="374502"/>
            <a:ext cx="6542237" cy="589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142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3615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Atlantický, baltský a středomořský </a:t>
            </a:r>
            <a:r>
              <a:rPr lang="cs-CZ" sz="3200" b="1" dirty="0" smtClean="0">
                <a:solidFill>
                  <a:srgbClr val="F67A48"/>
                </a:solidFill>
              </a:rPr>
              <a:t>obchod</a:t>
            </a:r>
            <a:endParaRPr lang="cs-CZ" sz="3200" b="1" dirty="0">
              <a:solidFill>
                <a:srgbClr val="F67A4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 smtClean="0"/>
              <a:t>Atlantik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jen dílčí úspěchy; dobyli pevnost </a:t>
            </a:r>
            <a:r>
              <a:rPr lang="cs-CZ" dirty="0" err="1" smtClean="0"/>
              <a:t>Bahia</a:t>
            </a:r>
            <a:r>
              <a:rPr lang="cs-CZ" dirty="0" smtClean="0"/>
              <a:t> (</a:t>
            </a:r>
            <a:r>
              <a:rPr lang="cs-CZ" dirty="0" err="1" smtClean="0"/>
              <a:t>Braz</a:t>
            </a:r>
            <a:r>
              <a:rPr lang="cs-CZ" dirty="0" smtClean="0"/>
              <a:t>.), </a:t>
            </a:r>
            <a:r>
              <a:rPr lang="cs-CZ" dirty="0" err="1" smtClean="0"/>
              <a:t>Recif</a:t>
            </a:r>
            <a:r>
              <a:rPr lang="cs-CZ" dirty="0" smtClean="0"/>
              <a:t> a </a:t>
            </a:r>
            <a:r>
              <a:rPr lang="cs-CZ" dirty="0" err="1" smtClean="0"/>
              <a:t>Pernambuco</a:t>
            </a:r>
            <a:r>
              <a:rPr lang="cs-CZ" dirty="0"/>
              <a:t> </a:t>
            </a:r>
            <a:r>
              <a:rPr lang="cs-CZ" dirty="0" smtClean="0"/>
              <a:t>– třtinové plantáže (1630); </a:t>
            </a:r>
          </a:p>
          <a:p>
            <a:pPr lvl="1"/>
            <a:r>
              <a:rPr lang="cs-CZ" b="1" dirty="0" smtClean="0"/>
              <a:t>1654 ztratili Brazílii</a:t>
            </a:r>
            <a:r>
              <a:rPr lang="cs-CZ" dirty="0" smtClean="0"/>
              <a:t> v důsledku povstání; WIC ztrátová, reorientace na obchod s otroky;</a:t>
            </a:r>
          </a:p>
          <a:p>
            <a:endParaRPr lang="cs-CZ" sz="1500" dirty="0" smtClean="0"/>
          </a:p>
          <a:p>
            <a:r>
              <a:rPr lang="cs-CZ" dirty="0" smtClean="0"/>
              <a:t>V </a:t>
            </a:r>
            <a:r>
              <a:rPr lang="cs-CZ" b="1" dirty="0" smtClean="0"/>
              <a:t>SZM</a:t>
            </a:r>
            <a:r>
              <a:rPr lang="cs-CZ" dirty="0" smtClean="0"/>
              <a:t> ukončili</a:t>
            </a:r>
            <a:r>
              <a:rPr lang="cs-CZ" b="1" dirty="0" smtClean="0"/>
              <a:t> benátskou dominanci</a:t>
            </a:r>
            <a:r>
              <a:rPr lang="cs-CZ" dirty="0"/>
              <a:t>: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po dobití </a:t>
            </a:r>
            <a:r>
              <a:rPr lang="cs-CZ" b="1" dirty="0" smtClean="0"/>
              <a:t>Egypta Otomany 1517</a:t>
            </a:r>
            <a:r>
              <a:rPr lang="cs-CZ" dirty="0" smtClean="0"/>
              <a:t> - snaha nových vládců zajistit příjem z rent z koření (obrana Adenu); kompromis s POR; s udržením Otomanů se udržely Benátky;</a:t>
            </a:r>
          </a:p>
          <a:p>
            <a:pPr lvl="1"/>
            <a:r>
              <a:rPr lang="cs-CZ" dirty="0"/>
              <a:t>t</a:t>
            </a:r>
            <a:r>
              <a:rPr lang="cs-CZ" dirty="0" smtClean="0"/>
              <a:t>o se změnilo s </a:t>
            </a:r>
            <a:r>
              <a:rPr lang="cs-CZ" b="1" dirty="0" smtClean="0"/>
              <a:t>NED monopolem </a:t>
            </a:r>
            <a:r>
              <a:rPr lang="cs-CZ" dirty="0" smtClean="0"/>
              <a:t>– dodávky o 30-40% levnější než POR; stačilo na </a:t>
            </a:r>
            <a:r>
              <a:rPr lang="cs-CZ" b="1" dirty="0" smtClean="0"/>
              <a:t>vytlačení</a:t>
            </a:r>
            <a:r>
              <a:rPr lang="cs-CZ" dirty="0" smtClean="0"/>
              <a:t> </a:t>
            </a:r>
            <a:r>
              <a:rPr lang="cs-CZ" b="1" dirty="0" smtClean="0"/>
              <a:t>BEN</a:t>
            </a:r>
            <a:r>
              <a:rPr lang="cs-CZ" dirty="0" smtClean="0"/>
              <a:t> a </a:t>
            </a:r>
            <a:r>
              <a:rPr lang="cs-CZ" b="1" dirty="0" smtClean="0"/>
              <a:t>Levantského obchodu</a:t>
            </a:r>
            <a:r>
              <a:rPr lang="cs-CZ" dirty="0" smtClean="0"/>
              <a:t>; VOC se primárně nesnažila maximalizovat zisk, ale udržet pozici primárního dodavatele;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alší rána pro Benátky je </a:t>
            </a:r>
            <a:r>
              <a:rPr lang="cs-CZ" b="1" dirty="0" smtClean="0"/>
              <a:t>konkurence</a:t>
            </a:r>
            <a:r>
              <a:rPr lang="cs-CZ" dirty="0" smtClean="0"/>
              <a:t> jejich </a:t>
            </a:r>
            <a:r>
              <a:rPr lang="cs-CZ" b="1" dirty="0" smtClean="0"/>
              <a:t>exportu vlněných látek </a:t>
            </a:r>
            <a:r>
              <a:rPr lang="cs-CZ" dirty="0" smtClean="0"/>
              <a:t>do Egypta; italské gildy trvají na exportu drahých těžkých látek, západ (NED a ENG) dodávají levnější a lehčí zboží (masová poptávka); padělání značek a levnější dopravní náklady;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 porážce u </a:t>
            </a:r>
            <a:r>
              <a:rPr lang="cs-CZ" b="1" dirty="0" err="1" smtClean="0"/>
              <a:t>Lepanta</a:t>
            </a:r>
            <a:r>
              <a:rPr lang="cs-CZ" dirty="0" smtClean="0"/>
              <a:t> </a:t>
            </a:r>
            <a:r>
              <a:rPr lang="cs-CZ" b="1" dirty="0" smtClean="0"/>
              <a:t>1571</a:t>
            </a:r>
            <a:r>
              <a:rPr lang="cs-CZ" dirty="0" smtClean="0"/>
              <a:t> byli </a:t>
            </a:r>
            <a:r>
              <a:rPr lang="cs-CZ" dirty="0" err="1" smtClean="0"/>
              <a:t>Otomani</a:t>
            </a:r>
            <a:r>
              <a:rPr lang="cs-CZ" dirty="0" smtClean="0"/>
              <a:t> ochotni spojit se s </a:t>
            </a:r>
            <a:r>
              <a:rPr lang="cs-CZ" b="1" dirty="0" smtClean="0"/>
              <a:t>protestanty</a:t>
            </a:r>
            <a:r>
              <a:rPr lang="cs-CZ" dirty="0" smtClean="0"/>
              <a:t> proti společnému nepříteli – katolickým </a:t>
            </a:r>
            <a:r>
              <a:rPr lang="cs-CZ" dirty="0"/>
              <a:t>H</a:t>
            </a:r>
            <a:r>
              <a:rPr lang="cs-CZ" dirty="0" smtClean="0"/>
              <a:t>absburkům; obchodní koncese na úkor Benátek;</a:t>
            </a:r>
          </a:p>
          <a:p>
            <a:pPr lvl="1"/>
            <a:endParaRPr lang="cs-CZ" sz="1500" dirty="0" smtClean="0"/>
          </a:p>
          <a:p>
            <a:r>
              <a:rPr lang="cs-CZ" dirty="0" smtClean="0"/>
              <a:t>Drastické </a:t>
            </a:r>
            <a:r>
              <a:rPr lang="cs-CZ" b="1" dirty="0" smtClean="0"/>
              <a:t>důsledky válek </a:t>
            </a:r>
            <a:r>
              <a:rPr lang="cs-CZ" dirty="0" smtClean="0"/>
              <a:t>mezi NED a Habsburky: </a:t>
            </a:r>
          </a:p>
          <a:p>
            <a:pPr lvl="1"/>
            <a:r>
              <a:rPr lang="cs-CZ" b="1" dirty="0" smtClean="0"/>
              <a:t>SPA</a:t>
            </a:r>
            <a:r>
              <a:rPr lang="cs-CZ" dirty="0" smtClean="0"/>
              <a:t> utratilo mnohem víc než získalo z </a:t>
            </a:r>
            <a:r>
              <a:rPr lang="cs-CZ" dirty="0"/>
              <a:t>N</a:t>
            </a:r>
            <a:r>
              <a:rPr lang="cs-CZ" dirty="0" smtClean="0"/>
              <a:t>ového světa (tvrdé zdanění zemědělství a </a:t>
            </a:r>
            <a:r>
              <a:rPr lang="cs-CZ" b="1" dirty="0" smtClean="0"/>
              <a:t>půjčky</a:t>
            </a:r>
            <a:r>
              <a:rPr lang="cs-CZ" dirty="0" smtClean="0"/>
              <a:t> z Itálie); </a:t>
            </a:r>
          </a:p>
          <a:p>
            <a:pPr lvl="1"/>
            <a:r>
              <a:rPr lang="cs-CZ" dirty="0" smtClean="0"/>
              <a:t>také </a:t>
            </a:r>
            <a:r>
              <a:rPr lang="cs-CZ" b="1" dirty="0" smtClean="0"/>
              <a:t>NED</a:t>
            </a:r>
            <a:r>
              <a:rPr lang="cs-CZ" dirty="0" smtClean="0"/>
              <a:t> růst státního </a:t>
            </a:r>
            <a:r>
              <a:rPr lang="cs-CZ" b="1" dirty="0" smtClean="0"/>
              <a:t>dluhu a daní</a:t>
            </a:r>
            <a:r>
              <a:rPr lang="cs-CZ" dirty="0" smtClean="0"/>
              <a:t>, ale půjčují si v Amsterodamu a úroky (s blížícím se vítězstvím) klesají;</a:t>
            </a:r>
          </a:p>
          <a:p>
            <a:r>
              <a:rPr lang="cs-CZ" dirty="0" smtClean="0"/>
              <a:t>I přes prestiž </a:t>
            </a:r>
            <a:r>
              <a:rPr lang="cs-CZ" b="1" dirty="0" smtClean="0"/>
              <a:t>obchodu s Asií </a:t>
            </a:r>
            <a:r>
              <a:rPr lang="cs-CZ" dirty="0" smtClean="0"/>
              <a:t>zřejmě nikdy nebyl tak důležitý jako </a:t>
            </a:r>
            <a:r>
              <a:rPr lang="cs-CZ" b="1" dirty="0" smtClean="0"/>
              <a:t>obchod s Baltem</a:t>
            </a:r>
            <a:r>
              <a:rPr lang="cs-CZ" dirty="0" smtClean="0"/>
              <a:t>, lov sleďů či obchod ve </a:t>
            </a:r>
            <a:r>
              <a:rPr lang="cs-CZ" b="1" dirty="0" smtClean="0"/>
              <a:t>SZM</a:t>
            </a:r>
            <a:r>
              <a:rPr lang="cs-CZ" dirty="0" smtClean="0"/>
              <a:t>;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7909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980990"/>
              </p:ext>
            </p:extLst>
          </p:nvPr>
        </p:nvGraphicFramePr>
        <p:xfrm>
          <a:off x="1403648" y="980728"/>
          <a:ext cx="4987005" cy="49072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60240"/>
                <a:gridCol w="1236281"/>
                <a:gridCol w="159048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Počet lodí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Průměrná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kapacita lodi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(tuny)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Norsko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Archangelsk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360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Grónsko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150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267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Středomoří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360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Baltský obchod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735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282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Lov sleďů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</a:t>
                      </a:r>
                      <a:r>
                        <a:rPr lang="cs-CZ" sz="2000" dirty="0">
                          <a:effectLst/>
                        </a:rPr>
                        <a:t> </a:t>
                      </a:r>
                      <a:r>
                        <a:rPr lang="cs-CZ" sz="2000" b="1" dirty="0">
                          <a:effectLst/>
                        </a:rPr>
                        <a:t>000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Pobřežní obchod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</a:t>
                      </a:r>
                      <a:r>
                        <a:rPr lang="cs-CZ" sz="2000" dirty="0">
                          <a:effectLst/>
                        </a:rPr>
                        <a:t> </a:t>
                      </a:r>
                      <a:r>
                        <a:rPr lang="cs-CZ" sz="2000" b="1" dirty="0">
                          <a:effectLst/>
                        </a:rPr>
                        <a:t>000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40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Západní Afrika a </a:t>
                      </a:r>
                      <a:endParaRPr lang="cs-CZ" sz="2000" b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smtClean="0">
                          <a:effectLst/>
                        </a:rPr>
                        <a:t>Západní </a:t>
                      </a:r>
                      <a:r>
                        <a:rPr lang="cs-CZ" sz="2000" b="0" dirty="0">
                          <a:effectLst/>
                        </a:rPr>
                        <a:t>Indie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Asie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Celkem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3 510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162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680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Anglie</a:t>
            </a:r>
            <a:r>
              <a:rPr lang="cs-CZ" sz="2800" b="1" dirty="0" smtClean="0"/>
              <a:t> </a:t>
            </a:r>
            <a:r>
              <a:rPr lang="cs-CZ" sz="2400" b="1" dirty="0" smtClean="0"/>
              <a:t>– politická situace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8326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1600" dirty="0" smtClean="0"/>
              <a:t>1215 </a:t>
            </a:r>
            <a:r>
              <a:rPr lang="cs-CZ" sz="1600" b="1" dirty="0" smtClean="0"/>
              <a:t>Magna charta</a:t>
            </a:r>
            <a:r>
              <a:rPr lang="cs-CZ" sz="1600" dirty="0" smtClean="0"/>
              <a:t>, neúspěch Jana Bezzemka – nutnost </a:t>
            </a:r>
            <a:r>
              <a:rPr lang="cs-CZ" sz="1600" b="1" dirty="0" smtClean="0"/>
              <a:t>konzultovat daně</a:t>
            </a:r>
            <a:r>
              <a:rPr lang="cs-CZ" sz="1600" dirty="0" smtClean="0"/>
              <a:t>; od 1265 šlechtou volený </a:t>
            </a:r>
            <a:r>
              <a:rPr lang="cs-CZ" sz="1600" b="1" dirty="0" smtClean="0"/>
              <a:t>parlament</a:t>
            </a:r>
            <a:r>
              <a:rPr lang="cs-CZ" sz="1600" dirty="0" smtClean="0"/>
              <a:t>; </a:t>
            </a:r>
            <a:r>
              <a:rPr lang="cs-CZ" sz="1600" b="1" dirty="0" err="1" smtClean="0"/>
              <a:t>gentry</a:t>
            </a:r>
            <a:r>
              <a:rPr lang="cs-CZ" sz="1600" dirty="0" smtClean="0"/>
              <a:t> a </a:t>
            </a:r>
            <a:r>
              <a:rPr lang="cs-CZ" sz="1600" b="1" dirty="0" smtClean="0"/>
              <a:t>obchodníci</a:t>
            </a:r>
            <a:r>
              <a:rPr lang="cs-CZ" sz="1600" dirty="0" smtClean="0"/>
              <a:t>;</a:t>
            </a:r>
          </a:p>
          <a:p>
            <a:pPr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600" b="1" dirty="0" smtClean="0">
                <a:solidFill>
                  <a:srgbClr val="0070C0"/>
                </a:solidFill>
              </a:rPr>
              <a:t>Tudorovci</a:t>
            </a:r>
            <a:r>
              <a:rPr lang="cs-CZ" sz="16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Jindřich VII. </a:t>
            </a:r>
            <a:r>
              <a:rPr lang="cs-CZ" sz="1400" dirty="0"/>
              <a:t>Tudor (</a:t>
            </a:r>
            <a:r>
              <a:rPr lang="cs-CZ" sz="1400" dirty="0" smtClean="0"/>
              <a:t>1485-1509) – centralizace, </a:t>
            </a:r>
            <a:r>
              <a:rPr lang="cs-CZ" sz="1400" b="1" dirty="0" smtClean="0"/>
              <a:t>odzbrojení šlechty</a:t>
            </a:r>
            <a:r>
              <a:rPr lang="cs-CZ" sz="1400" dirty="0" smtClean="0"/>
              <a:t>; </a:t>
            </a:r>
          </a:p>
          <a:p>
            <a:pPr lvl="1">
              <a:spcBef>
                <a:spcPts val="0"/>
              </a:spcBef>
            </a:pPr>
            <a:r>
              <a:rPr lang="cs-CZ" sz="1400" b="1" dirty="0" err="1" smtClean="0"/>
              <a:t>Jidřich</a:t>
            </a:r>
            <a:r>
              <a:rPr lang="cs-CZ" sz="1400" b="1" dirty="0" smtClean="0"/>
              <a:t> VIII</a:t>
            </a:r>
            <a:r>
              <a:rPr lang="cs-CZ" sz="1400" dirty="0" smtClean="0"/>
              <a:t>.(1509-1547) budování byrokratické správy a </a:t>
            </a:r>
            <a:r>
              <a:rPr lang="cs-CZ" sz="1400" b="1" dirty="0" smtClean="0"/>
              <a:t>odluka církve </a:t>
            </a:r>
            <a:r>
              <a:rPr lang="cs-CZ" sz="1400" dirty="0" smtClean="0"/>
              <a:t>(zrušení klášterů); možnost absolutismu – soupeření o kontrolu nových mocenských nástrojů, </a:t>
            </a:r>
            <a:r>
              <a:rPr lang="cs-CZ" sz="1400" b="1" dirty="0" smtClean="0"/>
              <a:t>silný třetí stav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Marie I.</a:t>
            </a:r>
            <a:r>
              <a:rPr lang="cs-CZ" sz="1400" dirty="0" smtClean="0"/>
              <a:t> </a:t>
            </a:r>
            <a:r>
              <a:rPr lang="cs-CZ" sz="1400" dirty="0" err="1" smtClean="0"/>
              <a:t>Tudorovna</a:t>
            </a:r>
            <a:r>
              <a:rPr lang="cs-CZ" sz="1400" dirty="0" smtClean="0"/>
              <a:t> (1553-1558), katolička, manžel </a:t>
            </a:r>
            <a:r>
              <a:rPr lang="cs-CZ" sz="1400" b="1" dirty="0" smtClean="0"/>
              <a:t>Filip II. </a:t>
            </a:r>
            <a:r>
              <a:rPr lang="cs-CZ" sz="1400" dirty="0" smtClean="0"/>
              <a:t>španělský – krvavé potlačení povstání;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Alžběta</a:t>
            </a:r>
            <a:r>
              <a:rPr lang="cs-CZ" sz="1400" b="1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I.</a:t>
            </a:r>
            <a:r>
              <a:rPr lang="cs-CZ" sz="1400" b="1" dirty="0" smtClean="0"/>
              <a:t> </a:t>
            </a:r>
            <a:r>
              <a:rPr lang="cs-CZ" sz="1400" dirty="0" smtClean="0"/>
              <a:t>(1558-1603) – urovnala rozpory, omezila moc šlechty a posílila kabinet; </a:t>
            </a:r>
            <a:r>
              <a:rPr lang="cs-CZ" sz="1400" b="1" dirty="0" smtClean="0"/>
              <a:t>válka se SPA </a:t>
            </a:r>
            <a:r>
              <a:rPr lang="cs-CZ" sz="1400" dirty="0" smtClean="0"/>
              <a:t>(1588 Neporazitelná </a:t>
            </a:r>
            <a:r>
              <a:rPr lang="cs-CZ" sz="1400" dirty="0" err="1"/>
              <a:t>A</a:t>
            </a:r>
            <a:r>
              <a:rPr lang="cs-CZ" sz="1400" dirty="0" err="1" smtClean="0"/>
              <a:t>rmada</a:t>
            </a:r>
            <a:r>
              <a:rPr lang="cs-CZ" sz="1400" dirty="0" smtClean="0"/>
              <a:t>);</a:t>
            </a:r>
          </a:p>
          <a:p>
            <a:pPr lvl="1"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600" dirty="0" smtClean="0"/>
              <a:t>ENG nová </a:t>
            </a:r>
            <a:r>
              <a:rPr lang="cs-CZ" sz="1600" b="1" dirty="0" smtClean="0"/>
              <a:t>námořní velmoc </a:t>
            </a:r>
            <a:r>
              <a:rPr lang="cs-CZ" sz="1600" dirty="0" smtClean="0"/>
              <a:t>– bohatnou </a:t>
            </a:r>
            <a:r>
              <a:rPr lang="cs-CZ" sz="1600" b="1" dirty="0" smtClean="0"/>
              <a:t>obchodníci</a:t>
            </a:r>
            <a:r>
              <a:rPr lang="cs-CZ" sz="1600" dirty="0" smtClean="0"/>
              <a:t> a </a:t>
            </a:r>
            <a:r>
              <a:rPr lang="cs-CZ" sz="1600" b="1" dirty="0" smtClean="0"/>
              <a:t>města</a:t>
            </a:r>
            <a:r>
              <a:rPr lang="cs-CZ" sz="1600" dirty="0" smtClean="0"/>
              <a:t>;</a:t>
            </a:r>
          </a:p>
          <a:p>
            <a:pPr>
              <a:spcBef>
                <a:spcPts val="0"/>
              </a:spcBef>
            </a:pPr>
            <a:endParaRPr lang="cs-CZ" sz="800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cs-CZ" sz="1600" b="1" dirty="0" smtClean="0">
                <a:solidFill>
                  <a:srgbClr val="0070C0"/>
                </a:solidFill>
              </a:rPr>
              <a:t>Stuartovci</a:t>
            </a:r>
            <a:r>
              <a:rPr lang="cs-CZ" sz="1600" dirty="0" smtClean="0"/>
              <a:t>:</a:t>
            </a:r>
            <a:endParaRPr lang="cs-CZ" sz="1600" b="1" dirty="0"/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Jakub I.</a:t>
            </a:r>
            <a:r>
              <a:rPr lang="cs-CZ" sz="1400" dirty="0" smtClean="0"/>
              <a:t> </a:t>
            </a:r>
            <a:r>
              <a:rPr lang="cs-CZ" sz="1400" dirty="0" err="1" smtClean="0"/>
              <a:t>Stuart</a:t>
            </a:r>
            <a:r>
              <a:rPr lang="cs-CZ" sz="1400" dirty="0" smtClean="0"/>
              <a:t> (1603-1625) – snaha o oslabení parlamentu, spor o </a:t>
            </a:r>
            <a:r>
              <a:rPr lang="cs-CZ" sz="1400" b="1" dirty="0" smtClean="0"/>
              <a:t>monopoly</a:t>
            </a:r>
            <a:r>
              <a:rPr lang="cs-CZ" sz="1400" dirty="0" smtClean="0"/>
              <a:t> (700 položek 1621); 1623 parlament upírá koruně monopoly v domácím obchodě;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Karel I.</a:t>
            </a:r>
            <a:r>
              <a:rPr lang="cs-CZ" sz="1400" dirty="0" smtClean="0"/>
              <a:t> (1625-1649) – nesvolává</a:t>
            </a:r>
            <a:r>
              <a:rPr lang="cs-CZ" sz="1400" b="1" dirty="0" smtClean="0"/>
              <a:t> parlament</a:t>
            </a:r>
            <a:r>
              <a:rPr lang="cs-CZ" sz="1400" dirty="0" smtClean="0"/>
              <a:t>, financuje vynucenými půjčkami a monopoly na IT; válka se Skotskem – nucen svolat Parlament, ten odmítá spolupráci; znovu svolán kvůli neúspěchu ve válce (Skot.) 1642, odmítá se rozpustit a po </a:t>
            </a:r>
            <a:r>
              <a:rPr lang="cs-CZ" sz="1400" dirty="0" err="1" smtClean="0"/>
              <a:t>Naseby</a:t>
            </a:r>
            <a:r>
              <a:rPr lang="cs-CZ" sz="1400" dirty="0" smtClean="0"/>
              <a:t> (1645) král zajat a </a:t>
            </a:r>
            <a:r>
              <a:rPr lang="cs-CZ" sz="1400" b="1" dirty="0" smtClean="0"/>
              <a:t>1649 popraven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Republika</a:t>
            </a:r>
            <a:r>
              <a:rPr lang="cs-CZ" sz="1400" dirty="0" smtClean="0"/>
              <a:t> pod protektorem Cromwellem (od 1653), </a:t>
            </a:r>
            <a:r>
              <a:rPr lang="cs-CZ" sz="1400" b="1" dirty="0" smtClean="0"/>
              <a:t>1660</a:t>
            </a:r>
            <a:r>
              <a:rPr lang="cs-CZ" sz="1400" dirty="0" smtClean="0"/>
              <a:t> obnovena </a:t>
            </a:r>
            <a:r>
              <a:rPr lang="cs-CZ" sz="1400" b="1" dirty="0" smtClean="0"/>
              <a:t>monarchie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Karel II. a </a:t>
            </a:r>
            <a:r>
              <a:rPr lang="cs-CZ" sz="1400" b="1" dirty="0" smtClean="0"/>
              <a:t>Jakub II. </a:t>
            </a:r>
            <a:r>
              <a:rPr lang="cs-CZ" sz="1400" dirty="0" smtClean="0"/>
              <a:t>(1685-1688), snaha o </a:t>
            </a:r>
            <a:r>
              <a:rPr lang="cs-CZ" sz="1400" b="1" dirty="0" smtClean="0"/>
              <a:t>absolutismus</a:t>
            </a:r>
            <a:r>
              <a:rPr lang="cs-CZ" sz="1400" dirty="0" smtClean="0"/>
              <a:t> – další válka a </a:t>
            </a:r>
            <a:r>
              <a:rPr lang="cs-CZ" sz="1400" b="1" dirty="0" smtClean="0">
                <a:solidFill>
                  <a:srgbClr val="0070C0"/>
                </a:solidFill>
              </a:rPr>
              <a:t>Slavná revoluce 1688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600" dirty="0" smtClean="0"/>
              <a:t>Parlament zve NED </a:t>
            </a:r>
            <a:r>
              <a:rPr lang="cs-CZ" sz="1600" dirty="0" err="1" smtClean="0"/>
              <a:t>stadholdera</a:t>
            </a:r>
            <a:r>
              <a:rPr lang="cs-CZ" sz="1600" dirty="0" smtClean="0"/>
              <a:t> </a:t>
            </a:r>
            <a:r>
              <a:rPr lang="cs-CZ" sz="1600" b="1" dirty="0" smtClean="0"/>
              <a:t>Viléma Oranžského</a:t>
            </a:r>
            <a:r>
              <a:rPr lang="cs-CZ" sz="1600" dirty="0" smtClean="0"/>
              <a:t>, ten spolu s Marií II. vládne (1689-1702); 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Listina svobod </a:t>
            </a:r>
            <a:r>
              <a:rPr lang="cs-CZ" sz="1400" dirty="0" smtClean="0"/>
              <a:t>podřizuje královskou moc zákonu, </a:t>
            </a:r>
            <a:r>
              <a:rPr lang="cs-CZ" sz="1400" b="1" dirty="0" smtClean="0">
                <a:solidFill>
                  <a:srgbClr val="0070C0"/>
                </a:solidFill>
              </a:rPr>
              <a:t>Parlament</a:t>
            </a:r>
            <a:r>
              <a:rPr lang="cs-CZ" sz="1400" dirty="0" smtClean="0"/>
              <a:t> rozhoduje v oblasti </a:t>
            </a:r>
            <a:r>
              <a:rPr lang="cs-CZ" sz="1400" b="1" dirty="0" smtClean="0"/>
              <a:t>hospodářské politiky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Změna </a:t>
            </a:r>
            <a:r>
              <a:rPr lang="cs-CZ" sz="1400" b="1" dirty="0" smtClean="0"/>
              <a:t>daňové politiky </a:t>
            </a:r>
            <a:r>
              <a:rPr lang="cs-CZ" sz="1400" dirty="0" smtClean="0"/>
              <a:t>(místo odporu -&gt; </a:t>
            </a:r>
            <a:r>
              <a:rPr lang="cs-CZ" sz="1400" b="1" dirty="0" smtClean="0"/>
              <a:t>podpora</a:t>
            </a:r>
            <a:r>
              <a:rPr lang="cs-CZ" sz="1400" dirty="0" smtClean="0"/>
              <a:t> zdanění a výdajů- flotila); změna systému výhodného pro pozemkové vlastníky, zrušeny královské </a:t>
            </a:r>
            <a:r>
              <a:rPr lang="cs-CZ" sz="1400" b="1" dirty="0" smtClean="0"/>
              <a:t>monopoly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600" dirty="0" smtClean="0"/>
              <a:t>Místo </a:t>
            </a:r>
            <a:r>
              <a:rPr lang="cs-CZ" sz="1600" b="1" dirty="0" smtClean="0"/>
              <a:t>obchodních privilegií </a:t>
            </a:r>
            <a:r>
              <a:rPr lang="cs-CZ" sz="1600" dirty="0" smtClean="0"/>
              <a:t>pro </a:t>
            </a:r>
            <a:r>
              <a:rPr lang="cs-CZ" sz="1600" b="1" dirty="0" smtClean="0"/>
              <a:t>klienty</a:t>
            </a:r>
            <a:r>
              <a:rPr lang="cs-CZ" sz="1600" dirty="0" smtClean="0"/>
              <a:t> změna na agresivní </a:t>
            </a:r>
            <a:r>
              <a:rPr lang="cs-CZ" sz="1600" b="1" dirty="0" smtClean="0"/>
              <a:t>podporu</a:t>
            </a:r>
            <a:r>
              <a:rPr lang="cs-CZ" sz="1600" dirty="0" smtClean="0"/>
              <a:t> </a:t>
            </a:r>
            <a:r>
              <a:rPr lang="cs-CZ" sz="1600" b="1" dirty="0" smtClean="0"/>
              <a:t>anglických</a:t>
            </a:r>
            <a:r>
              <a:rPr lang="cs-CZ" sz="1600" dirty="0" smtClean="0"/>
              <a:t> obchodníků a </a:t>
            </a:r>
            <a:r>
              <a:rPr lang="cs-CZ" sz="1600" b="1" dirty="0" smtClean="0"/>
              <a:t>podnikatelů</a:t>
            </a:r>
            <a:r>
              <a:rPr lang="cs-CZ" sz="1600" dirty="0" smtClean="0"/>
              <a:t> – </a:t>
            </a:r>
            <a:r>
              <a:rPr lang="cs-CZ" sz="1600" b="1" dirty="0" smtClean="0">
                <a:solidFill>
                  <a:srgbClr val="0070C0"/>
                </a:solidFill>
              </a:rPr>
              <a:t>národní zájmy</a:t>
            </a:r>
            <a:r>
              <a:rPr lang="cs-CZ" sz="1600" dirty="0" smtClean="0"/>
              <a:t>; 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15374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b="1" dirty="0" err="1" smtClean="0">
                <a:solidFill>
                  <a:srgbClr val="0070C0"/>
                </a:solidFill>
              </a:rPr>
              <a:t>Anglo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smtClean="0"/>
              <a:t>- </a:t>
            </a:r>
            <a:r>
              <a:rPr lang="cs-CZ" sz="2400" b="1" dirty="0" smtClean="0">
                <a:solidFill>
                  <a:srgbClr val="F56E49"/>
                </a:solidFill>
              </a:rPr>
              <a:t>nizozemské </a:t>
            </a:r>
            <a:r>
              <a:rPr lang="cs-CZ" sz="2400" b="1" dirty="0" smtClean="0"/>
              <a:t>války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048672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Na </a:t>
            </a:r>
            <a:r>
              <a:rPr lang="cs-CZ" b="1" dirty="0" smtClean="0"/>
              <a:t>zenitu</a:t>
            </a:r>
            <a:r>
              <a:rPr lang="cs-CZ" dirty="0" smtClean="0"/>
              <a:t> NED moci; pro Cromwella jediný </a:t>
            </a:r>
            <a:r>
              <a:rPr lang="cs-CZ" b="1" dirty="0" smtClean="0"/>
              <a:t>protestantský spojenec</a:t>
            </a:r>
            <a:r>
              <a:rPr lang="cs-CZ" dirty="0" smtClean="0"/>
              <a:t>; kombinace obdivu a závisti;</a:t>
            </a:r>
          </a:p>
          <a:p>
            <a:endParaRPr lang="cs-CZ" sz="1700" dirty="0" smtClean="0"/>
          </a:p>
          <a:p>
            <a:r>
              <a:rPr lang="cs-CZ" b="1" dirty="0" smtClean="0"/>
              <a:t>Anglická </a:t>
            </a:r>
            <a:r>
              <a:rPr lang="cs-CZ" dirty="0" smtClean="0"/>
              <a:t>výchozí</a:t>
            </a:r>
            <a:r>
              <a:rPr lang="cs-CZ" b="1" dirty="0" smtClean="0"/>
              <a:t> pozice</a:t>
            </a:r>
            <a:r>
              <a:rPr lang="cs-CZ" dirty="0" smtClean="0"/>
              <a:t>:</a:t>
            </a:r>
            <a:r>
              <a:rPr lang="cs-CZ" b="1" dirty="0" smtClean="0"/>
              <a:t> </a:t>
            </a:r>
          </a:p>
          <a:p>
            <a:pPr lvl="1"/>
            <a:r>
              <a:rPr lang="cs-CZ" sz="2900" dirty="0" smtClean="0"/>
              <a:t>populace, </a:t>
            </a:r>
            <a:r>
              <a:rPr lang="cs-CZ" sz="2900" b="1" dirty="0" smtClean="0"/>
              <a:t>zdroje</a:t>
            </a:r>
            <a:r>
              <a:rPr lang="cs-CZ" sz="2900" dirty="0" smtClean="0"/>
              <a:t>, soběstačnost v potravinách; </a:t>
            </a:r>
          </a:p>
          <a:p>
            <a:pPr lvl="1"/>
            <a:r>
              <a:rPr lang="cs-CZ" sz="2900" dirty="0" smtClean="0"/>
              <a:t>produkuje ale jen </a:t>
            </a:r>
            <a:r>
              <a:rPr lang="cs-CZ" sz="2900" b="1" dirty="0" smtClean="0">
                <a:solidFill>
                  <a:srgbClr val="0070C0"/>
                </a:solidFill>
              </a:rPr>
              <a:t>nezpracované vlněné látky</a:t>
            </a:r>
            <a:r>
              <a:rPr lang="cs-CZ" sz="2900" dirty="0" smtClean="0">
                <a:solidFill>
                  <a:srgbClr val="0070C0"/>
                </a:solidFill>
              </a:rPr>
              <a:t> </a:t>
            </a:r>
            <a:r>
              <a:rPr lang="cs-CZ" sz="2900" dirty="0" smtClean="0"/>
              <a:t>+ NED loví </a:t>
            </a:r>
            <a:r>
              <a:rPr lang="cs-CZ" sz="2900" b="1" dirty="0" smtClean="0"/>
              <a:t>sledě</a:t>
            </a:r>
            <a:r>
              <a:rPr lang="cs-CZ" sz="2900" dirty="0" smtClean="0"/>
              <a:t> v severním moři; </a:t>
            </a:r>
          </a:p>
          <a:p>
            <a:pPr lvl="1"/>
            <a:r>
              <a:rPr lang="cs-CZ" sz="2900" dirty="0" smtClean="0"/>
              <a:t>ENG producenti </a:t>
            </a:r>
            <a:r>
              <a:rPr lang="cs-CZ" sz="2900" b="1" dirty="0" smtClean="0"/>
              <a:t>nedokáží NED nahradit </a:t>
            </a:r>
            <a:r>
              <a:rPr lang="cs-CZ" sz="2900" dirty="0" smtClean="0"/>
              <a:t>(zkušenosti, služby, konexe, kapitál); </a:t>
            </a:r>
          </a:p>
          <a:p>
            <a:pPr lvl="1"/>
            <a:r>
              <a:rPr lang="cs-CZ" sz="2900" dirty="0" smtClean="0"/>
              <a:t>silná sebevědomá </a:t>
            </a:r>
            <a:r>
              <a:rPr lang="cs-CZ" sz="2900" b="1" dirty="0" smtClean="0"/>
              <a:t>střední třída</a:t>
            </a:r>
            <a:r>
              <a:rPr lang="cs-CZ" sz="2900" dirty="0" smtClean="0"/>
              <a:t>;</a:t>
            </a:r>
          </a:p>
          <a:p>
            <a:pPr marL="457200" lvl="1" indent="0">
              <a:buNone/>
            </a:pPr>
            <a:endParaRPr lang="cs-CZ" sz="17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Zákony o plavbě </a:t>
            </a:r>
            <a:r>
              <a:rPr lang="cs-CZ" dirty="0" smtClean="0"/>
              <a:t>(1651) – přepadání NED lodí; </a:t>
            </a:r>
            <a:r>
              <a:rPr lang="cs-CZ" b="1" dirty="0" smtClean="0"/>
              <a:t>první válka </a:t>
            </a:r>
            <a:r>
              <a:rPr lang="cs-CZ" dirty="0" smtClean="0"/>
              <a:t>(1652-1654) – nerozhodné střety (řadová taktika); vyčerpání (</a:t>
            </a:r>
            <a:r>
              <a:rPr lang="cs-CZ" i="1" dirty="0" smtClean="0"/>
              <a:t>dohoda o Vilémovi</a:t>
            </a:r>
            <a:r>
              <a:rPr lang="cs-CZ" dirty="0" smtClean="0"/>
              <a:t>);</a:t>
            </a:r>
          </a:p>
          <a:p>
            <a:endParaRPr lang="cs-CZ" sz="1700" dirty="0" smtClean="0"/>
          </a:p>
          <a:p>
            <a:r>
              <a:rPr lang="cs-CZ" dirty="0" smtClean="0"/>
              <a:t>Karel II. – pokus o dosazení synovce na </a:t>
            </a:r>
            <a:r>
              <a:rPr lang="cs-CZ" dirty="0" err="1" smtClean="0"/>
              <a:t>Stadtholdera</a:t>
            </a:r>
            <a:r>
              <a:rPr lang="cs-CZ" dirty="0" smtClean="0"/>
              <a:t> – </a:t>
            </a:r>
            <a:r>
              <a:rPr lang="cs-CZ" b="1" dirty="0" smtClean="0"/>
              <a:t>druhá válka </a:t>
            </a:r>
            <a:r>
              <a:rPr lang="cs-CZ" dirty="0" smtClean="0"/>
              <a:t>(1665-1667) (Čtyřdenní bitva a </a:t>
            </a:r>
            <a:r>
              <a:rPr lang="cs-CZ" dirty="0" err="1" smtClean="0"/>
              <a:t>Medway</a:t>
            </a:r>
            <a:r>
              <a:rPr lang="cs-CZ" dirty="0" smtClean="0"/>
              <a:t>, </a:t>
            </a:r>
            <a:r>
              <a:rPr lang="cs-CZ" i="1" dirty="0" smtClean="0"/>
              <a:t>de </a:t>
            </a:r>
            <a:r>
              <a:rPr lang="cs-CZ" i="1" dirty="0" err="1" smtClean="0"/>
              <a:t>Ruyter</a:t>
            </a:r>
            <a:r>
              <a:rPr lang="cs-CZ" dirty="0" smtClean="0"/>
              <a:t>); otřesené sebevědomí;</a:t>
            </a:r>
          </a:p>
          <a:p>
            <a:endParaRPr lang="cs-CZ" sz="1700" dirty="0" smtClean="0"/>
          </a:p>
          <a:p>
            <a:r>
              <a:rPr lang="cs-CZ" dirty="0" smtClean="0"/>
              <a:t>Karel II. vázán </a:t>
            </a:r>
            <a:r>
              <a:rPr lang="cs-CZ" b="1" dirty="0" smtClean="0"/>
              <a:t>dohodou</a:t>
            </a:r>
            <a:r>
              <a:rPr lang="cs-CZ" dirty="0" smtClean="0"/>
              <a:t> s </a:t>
            </a:r>
            <a:r>
              <a:rPr lang="cs-CZ" b="1" dirty="0" smtClean="0">
                <a:solidFill>
                  <a:srgbClr val="0070C0"/>
                </a:solidFill>
              </a:rPr>
              <a:t>Ludvíkem XIV. </a:t>
            </a:r>
            <a:r>
              <a:rPr lang="cs-CZ" dirty="0" smtClean="0"/>
              <a:t>(FRA) – </a:t>
            </a:r>
            <a:r>
              <a:rPr lang="cs-CZ" b="1" dirty="0" smtClean="0"/>
              <a:t>společný útok </a:t>
            </a:r>
            <a:r>
              <a:rPr lang="cs-CZ" dirty="0" smtClean="0"/>
              <a:t>na </a:t>
            </a:r>
            <a:r>
              <a:rPr lang="cs-CZ" b="1" dirty="0" smtClean="0"/>
              <a:t>NED</a:t>
            </a:r>
            <a:r>
              <a:rPr lang="cs-CZ" dirty="0" smtClean="0"/>
              <a:t> (1672 hrozivá situace – ale strategické vítězství, zapojení SPA a RAK – </a:t>
            </a:r>
            <a:r>
              <a:rPr lang="cs-CZ" b="1" dirty="0" smtClean="0"/>
              <a:t>separátní mír </a:t>
            </a:r>
            <a:r>
              <a:rPr lang="cs-CZ" dirty="0" smtClean="0"/>
              <a:t>pro ENG 1674);</a:t>
            </a:r>
          </a:p>
          <a:p>
            <a:endParaRPr lang="cs-CZ" sz="1700" dirty="0" smtClean="0"/>
          </a:p>
          <a:p>
            <a:r>
              <a:rPr lang="cs-CZ" dirty="0" smtClean="0"/>
              <a:t>Pro </a:t>
            </a:r>
            <a:r>
              <a:rPr lang="cs-CZ" b="1" dirty="0" smtClean="0"/>
              <a:t>NED</a:t>
            </a:r>
            <a:r>
              <a:rPr lang="cs-CZ" dirty="0" smtClean="0"/>
              <a:t> </a:t>
            </a:r>
            <a:r>
              <a:rPr lang="cs-CZ" b="1" dirty="0" smtClean="0"/>
              <a:t>uspokojivé výsledky </a:t>
            </a:r>
            <a:r>
              <a:rPr lang="cs-CZ" dirty="0" smtClean="0"/>
              <a:t>vojensky, ale blokády </a:t>
            </a:r>
            <a:r>
              <a:rPr lang="cs-CZ" b="1" dirty="0" smtClean="0">
                <a:solidFill>
                  <a:srgbClr val="0070C0"/>
                </a:solidFill>
              </a:rPr>
              <a:t>narušily ochod </a:t>
            </a:r>
            <a:r>
              <a:rPr lang="cs-CZ" dirty="0" smtClean="0"/>
              <a:t>(roste cena sleďů a obilí), riziko – vyčerpávající </a:t>
            </a:r>
            <a:r>
              <a:rPr lang="cs-CZ" b="1" dirty="0" smtClean="0"/>
              <a:t>ochrana flotil</a:t>
            </a:r>
            <a:r>
              <a:rPr lang="cs-CZ" dirty="0" smtClean="0"/>
              <a:t>;</a:t>
            </a:r>
          </a:p>
          <a:p>
            <a:endParaRPr lang="cs-CZ" sz="1700" dirty="0" smtClean="0"/>
          </a:p>
          <a:p>
            <a:r>
              <a:rPr lang="cs-CZ" b="1" dirty="0" smtClean="0"/>
              <a:t>Vstup</a:t>
            </a:r>
            <a:r>
              <a:rPr lang="cs-CZ" dirty="0" smtClean="0"/>
              <a:t> ambiciózní </a:t>
            </a:r>
            <a:r>
              <a:rPr lang="cs-CZ" b="1" u="sng" dirty="0" smtClean="0">
                <a:solidFill>
                  <a:srgbClr val="0070C0"/>
                </a:solidFill>
              </a:rPr>
              <a:t>Francie</a:t>
            </a:r>
            <a:r>
              <a:rPr lang="cs-CZ" dirty="0" smtClean="0"/>
              <a:t>: </a:t>
            </a:r>
          </a:p>
          <a:p>
            <a:pPr lvl="1"/>
            <a:r>
              <a:rPr lang="cs-CZ" sz="2900" b="1" dirty="0" err="1" smtClean="0">
                <a:solidFill>
                  <a:srgbClr val="0070C0"/>
                </a:solidFill>
              </a:rPr>
              <a:t>Colbert</a:t>
            </a:r>
            <a:r>
              <a:rPr lang="cs-CZ" sz="2900" dirty="0" smtClean="0">
                <a:solidFill>
                  <a:srgbClr val="0070C0"/>
                </a:solidFill>
              </a:rPr>
              <a:t> </a:t>
            </a:r>
            <a:r>
              <a:rPr lang="cs-CZ" sz="2900" dirty="0" smtClean="0"/>
              <a:t>(1661-1683) se snaží vymanit z </a:t>
            </a:r>
            <a:r>
              <a:rPr lang="cs-CZ" sz="2900" b="1" dirty="0" smtClean="0"/>
              <a:t>dovozů</a:t>
            </a:r>
            <a:r>
              <a:rPr lang="cs-CZ" sz="2900" dirty="0" smtClean="0"/>
              <a:t> oděvů, sýrů, ryb, oleje a cukru – budování </a:t>
            </a:r>
            <a:r>
              <a:rPr lang="cs-CZ" sz="2900" b="1" dirty="0" smtClean="0"/>
              <a:t>moderních sektorů</a:t>
            </a:r>
            <a:r>
              <a:rPr lang="cs-CZ" sz="2900" dirty="0" smtClean="0"/>
              <a:t>; </a:t>
            </a:r>
          </a:p>
          <a:p>
            <a:pPr lvl="1"/>
            <a:r>
              <a:rPr lang="cs-CZ" sz="2900" dirty="0" smtClean="0"/>
              <a:t>FRA 1664, 1667 </a:t>
            </a:r>
            <a:r>
              <a:rPr lang="cs-CZ" sz="2900" b="1" dirty="0" smtClean="0"/>
              <a:t>zvýšení cel </a:t>
            </a:r>
            <a:r>
              <a:rPr lang="cs-CZ" sz="2900" dirty="0" smtClean="0"/>
              <a:t>na klíčové </a:t>
            </a:r>
            <a:r>
              <a:rPr lang="cs-CZ" sz="2900" b="1" dirty="0" smtClean="0"/>
              <a:t>NED exporty </a:t>
            </a:r>
            <a:r>
              <a:rPr lang="cs-CZ" sz="2900" dirty="0" smtClean="0"/>
              <a:t>– </a:t>
            </a:r>
            <a:r>
              <a:rPr lang="cs-CZ" sz="2900" b="1" dirty="0" smtClean="0"/>
              <a:t>válka 1672-1678</a:t>
            </a:r>
            <a:r>
              <a:rPr lang="cs-CZ" sz="2900" dirty="0" smtClean="0"/>
              <a:t>; </a:t>
            </a:r>
          </a:p>
          <a:p>
            <a:pPr lvl="1"/>
            <a:r>
              <a:rPr lang="cs-CZ" sz="2900" dirty="0" smtClean="0"/>
              <a:t>po válce dokonce </a:t>
            </a:r>
            <a:r>
              <a:rPr lang="cs-CZ" sz="2900" b="1" dirty="0" smtClean="0"/>
              <a:t>odvolaní FRA cel</a:t>
            </a:r>
            <a:r>
              <a:rPr lang="cs-CZ" sz="2900" dirty="0" smtClean="0"/>
              <a:t>, ale hospodářský </a:t>
            </a:r>
            <a:r>
              <a:rPr lang="cs-CZ" sz="2900" b="1" dirty="0" smtClean="0"/>
              <a:t>systém</a:t>
            </a:r>
            <a:r>
              <a:rPr lang="cs-CZ" sz="2900" dirty="0" smtClean="0"/>
              <a:t> </a:t>
            </a:r>
            <a:r>
              <a:rPr lang="cs-CZ" sz="2900" b="1" dirty="0" smtClean="0"/>
              <a:t>NED</a:t>
            </a:r>
            <a:r>
              <a:rPr lang="cs-CZ" sz="2900" dirty="0" smtClean="0"/>
              <a:t> trvalý tlak </a:t>
            </a:r>
            <a:r>
              <a:rPr lang="cs-CZ" sz="2900" b="1" dirty="0" smtClean="0"/>
              <a:t>nevydržel</a:t>
            </a:r>
            <a:r>
              <a:rPr lang="cs-CZ" sz="2900" dirty="0" smtClean="0"/>
              <a:t>;</a:t>
            </a:r>
          </a:p>
          <a:p>
            <a:pPr marL="0" indent="0">
              <a:buNone/>
            </a:pPr>
            <a:endParaRPr lang="cs-CZ" sz="1700" dirty="0" smtClean="0"/>
          </a:p>
          <a:p>
            <a:r>
              <a:rPr lang="cs-CZ" dirty="0" smtClean="0"/>
              <a:t>Část obchodní elity se přesunuje do Londýna, </a:t>
            </a:r>
            <a:r>
              <a:rPr lang="cs-CZ" b="1" dirty="0" smtClean="0"/>
              <a:t>růst </a:t>
            </a:r>
            <a:r>
              <a:rPr lang="cs-CZ" b="1" dirty="0" smtClean="0">
                <a:solidFill>
                  <a:srgbClr val="0070C0"/>
                </a:solidFill>
              </a:rPr>
              <a:t>NED zpomaluje</a:t>
            </a:r>
            <a:r>
              <a:rPr lang="cs-CZ" dirty="0" smtClean="0"/>
              <a:t>; </a:t>
            </a:r>
            <a:r>
              <a:rPr lang="cs-CZ" b="1" dirty="0" smtClean="0"/>
              <a:t>1780 GB </a:t>
            </a:r>
            <a:r>
              <a:rPr lang="cs-CZ" dirty="0" smtClean="0"/>
              <a:t>definitivně </a:t>
            </a:r>
            <a:r>
              <a:rPr lang="cs-CZ" b="1" dirty="0" smtClean="0"/>
              <a:t>předstihuje</a:t>
            </a:r>
            <a:r>
              <a:rPr lang="cs-CZ" dirty="0" smtClean="0"/>
              <a:t> NED v příjmu na obyvatele, válečná flotila NED se v 18st. stává zanedbatelnou silou;</a:t>
            </a:r>
          </a:p>
        </p:txBody>
      </p:sp>
    </p:spTree>
    <p:extLst>
      <p:ext uri="{BB962C8B-B14F-4D97-AF65-F5344CB8AC3E}">
        <p14:creationId xmlns:p14="http://schemas.microsoft.com/office/powerpoint/2010/main" val="1137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Španělské impérium v Americe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48680"/>
            <a:ext cx="8712968" cy="6192688"/>
          </a:xfrm>
        </p:spPr>
        <p:txBody>
          <a:bodyPr>
            <a:normAutofit fontScale="55000" lnSpcReduction="20000"/>
          </a:bodyPr>
          <a:lstStyle/>
          <a:p>
            <a:r>
              <a:rPr lang="cs-CZ" b="1" u="sng" dirty="0" smtClean="0"/>
              <a:t>Kastilie</a:t>
            </a:r>
            <a:r>
              <a:rPr lang="cs-CZ" dirty="0" smtClean="0"/>
              <a:t> – vnitrozemní stát (obchod s vlnou, </a:t>
            </a:r>
            <a:r>
              <a:rPr lang="cs-CZ" b="1" dirty="0" err="1" smtClean="0">
                <a:solidFill>
                  <a:srgbClr val="0070C0"/>
                </a:solidFill>
              </a:rPr>
              <a:t>reconquista</a:t>
            </a:r>
            <a:r>
              <a:rPr lang="cs-CZ" dirty="0" smtClean="0"/>
              <a:t>, </a:t>
            </a:r>
            <a:r>
              <a:rPr lang="cs-CZ" dirty="0" err="1" smtClean="0"/>
              <a:t>Hidalgos</a:t>
            </a:r>
            <a:r>
              <a:rPr lang="cs-CZ" dirty="0" smtClean="0"/>
              <a:t>); </a:t>
            </a:r>
            <a:r>
              <a:rPr lang="cs-CZ" b="1" u="sng" dirty="0" smtClean="0"/>
              <a:t>Aragonie</a:t>
            </a:r>
            <a:r>
              <a:rPr lang="cs-CZ" dirty="0" smtClean="0"/>
              <a:t> SZM mocnost; 1492 – spojení a dobytí </a:t>
            </a:r>
            <a:r>
              <a:rPr lang="cs-CZ" b="1" dirty="0" smtClean="0"/>
              <a:t>Granady</a:t>
            </a:r>
            <a:r>
              <a:rPr lang="cs-CZ" dirty="0" smtClean="0"/>
              <a:t>;</a:t>
            </a:r>
          </a:p>
          <a:p>
            <a:endParaRPr lang="cs-CZ" sz="1700" dirty="0" smtClean="0"/>
          </a:p>
          <a:p>
            <a:r>
              <a:rPr lang="cs-CZ" dirty="0" smtClean="0"/>
              <a:t>SZM dominují italské státy </a:t>
            </a:r>
            <a:r>
              <a:rPr lang="cs-CZ" dirty="0" smtClean="0"/>
              <a:t>–&gt; </a:t>
            </a:r>
            <a:r>
              <a:rPr lang="cs-CZ" dirty="0" smtClean="0"/>
              <a:t>dobytí </a:t>
            </a:r>
            <a:r>
              <a:rPr lang="cs-CZ" b="1" dirty="0" smtClean="0"/>
              <a:t>Kanárských</a:t>
            </a:r>
            <a:r>
              <a:rPr lang="cs-CZ" dirty="0" smtClean="0"/>
              <a:t> </a:t>
            </a:r>
            <a:r>
              <a:rPr lang="cs-CZ" b="1" dirty="0" smtClean="0"/>
              <a:t>o</a:t>
            </a:r>
            <a:r>
              <a:rPr lang="cs-CZ" dirty="0" smtClean="0"/>
              <a:t>. a nájezdy na </a:t>
            </a:r>
            <a:r>
              <a:rPr lang="cs-CZ" b="1" dirty="0" smtClean="0"/>
              <a:t>Afriku</a:t>
            </a:r>
            <a:r>
              <a:rPr lang="cs-CZ" dirty="0" smtClean="0"/>
              <a:t>;</a:t>
            </a:r>
          </a:p>
          <a:p>
            <a:r>
              <a:rPr lang="cs-CZ" dirty="0"/>
              <a:t>1492 Kolumbus (</a:t>
            </a:r>
            <a:r>
              <a:rPr lang="cs-CZ" b="1" dirty="0"/>
              <a:t>Karibik</a:t>
            </a:r>
            <a:r>
              <a:rPr lang="cs-CZ" dirty="0"/>
              <a:t>), 1513 Balboa (</a:t>
            </a:r>
            <a:r>
              <a:rPr lang="cs-CZ" b="1" dirty="0"/>
              <a:t>Pacifik</a:t>
            </a:r>
            <a:r>
              <a:rPr lang="cs-CZ" dirty="0"/>
              <a:t>); 1521 </a:t>
            </a:r>
            <a:r>
              <a:rPr lang="cs-CZ" dirty="0" err="1"/>
              <a:t>Cortez</a:t>
            </a:r>
            <a:r>
              <a:rPr lang="cs-CZ" dirty="0"/>
              <a:t> dobyl </a:t>
            </a:r>
            <a:r>
              <a:rPr lang="cs-CZ" dirty="0" err="1"/>
              <a:t>Tenochtitlán</a:t>
            </a:r>
            <a:r>
              <a:rPr lang="cs-CZ" dirty="0"/>
              <a:t> </a:t>
            </a:r>
            <a:r>
              <a:rPr lang="cs-CZ" dirty="0" smtClean="0"/>
              <a:t>–&gt; </a:t>
            </a:r>
            <a:r>
              <a:rPr lang="cs-CZ" b="1" dirty="0"/>
              <a:t>Nové Španělsko </a:t>
            </a:r>
            <a:r>
              <a:rPr lang="cs-CZ" dirty="0"/>
              <a:t>(Mexiko); 1532 </a:t>
            </a:r>
            <a:r>
              <a:rPr lang="cs-CZ" dirty="0" err="1"/>
              <a:t>Pizarro</a:t>
            </a:r>
            <a:r>
              <a:rPr lang="cs-CZ" dirty="0"/>
              <a:t> dobyl Cuzco </a:t>
            </a:r>
            <a:r>
              <a:rPr lang="cs-CZ" dirty="0" smtClean="0"/>
              <a:t>–&gt; </a:t>
            </a:r>
            <a:r>
              <a:rPr lang="cs-CZ" b="1" dirty="0"/>
              <a:t>Nová Kastilie </a:t>
            </a:r>
            <a:r>
              <a:rPr lang="cs-CZ" dirty="0"/>
              <a:t>(Peru);</a:t>
            </a:r>
          </a:p>
          <a:p>
            <a:pPr lvl="1"/>
            <a:r>
              <a:rPr lang="cs-CZ" b="1" dirty="0"/>
              <a:t>Aztékové</a:t>
            </a:r>
            <a:r>
              <a:rPr lang="cs-CZ" dirty="0"/>
              <a:t>: vyspělá zemědělská civilizace s několika velkými městy (cca 11mil.); vládnoucí náboženská a vojenská aristokracie – masa ovládaných zemědělců prostřednictvím lokálních vládců v jednotlivých </a:t>
            </a:r>
            <a:r>
              <a:rPr lang="cs-CZ" dirty="0" smtClean="0"/>
              <a:t>(městských) </a:t>
            </a:r>
            <a:r>
              <a:rPr lang="cs-CZ" dirty="0"/>
              <a:t>státech – nebyla plně integrovaná </a:t>
            </a:r>
            <a:r>
              <a:rPr lang="cs-CZ" dirty="0" smtClean="0"/>
              <a:t>(dobytí 1427);</a:t>
            </a:r>
            <a:endParaRPr lang="cs-CZ" dirty="0"/>
          </a:p>
          <a:p>
            <a:pPr lvl="1"/>
            <a:r>
              <a:rPr lang="cs-CZ" b="1" dirty="0"/>
              <a:t>Inkové</a:t>
            </a:r>
            <a:r>
              <a:rPr lang="cs-CZ" dirty="0"/>
              <a:t> – obrovská, multietnická, málo soudržná říše vzniklá dobytím; tribut pastevecké a zemědělské populace (20mil.);</a:t>
            </a:r>
          </a:p>
          <a:p>
            <a:pPr lvl="1"/>
            <a:r>
              <a:rPr lang="cs-CZ" i="1" dirty="0"/>
              <a:t>Příklad: </a:t>
            </a:r>
            <a:r>
              <a:rPr lang="cs-CZ" i="1" dirty="0" err="1"/>
              <a:t>Solís</a:t>
            </a:r>
            <a:r>
              <a:rPr lang="cs-CZ" i="1" dirty="0"/>
              <a:t> 1516 La Plata; </a:t>
            </a:r>
            <a:r>
              <a:rPr lang="cs-CZ" b="1" i="1" dirty="0" smtClean="0"/>
              <a:t>Buenos </a:t>
            </a:r>
            <a:r>
              <a:rPr lang="cs-CZ" b="1" i="1" dirty="0"/>
              <a:t>Aires </a:t>
            </a:r>
            <a:r>
              <a:rPr lang="cs-CZ" i="1" dirty="0"/>
              <a:t>(</a:t>
            </a:r>
            <a:r>
              <a:rPr lang="cs-CZ" i="1" dirty="0" err="1" smtClean="0"/>
              <a:t>Mendoza</a:t>
            </a:r>
            <a:r>
              <a:rPr lang="cs-CZ" i="1" dirty="0" smtClean="0"/>
              <a:t>) 1536-47; </a:t>
            </a:r>
            <a:r>
              <a:rPr lang="cs-CZ" i="1" dirty="0"/>
              <a:t>Asunción (Guaraní</a:t>
            </a:r>
            <a:r>
              <a:rPr lang="cs-CZ" i="1" dirty="0" smtClean="0"/>
              <a:t>) – BA 1580</a:t>
            </a:r>
            <a:r>
              <a:rPr lang="cs-CZ" dirty="0" smtClean="0"/>
              <a:t>;</a:t>
            </a:r>
            <a:endParaRPr lang="cs-CZ" dirty="0"/>
          </a:p>
          <a:p>
            <a:endParaRPr lang="cs-CZ" sz="1800" b="1" u="sng" dirty="0" smtClean="0"/>
          </a:p>
          <a:p>
            <a:r>
              <a:rPr lang="cs-CZ" b="1" u="sng" dirty="0" smtClean="0"/>
              <a:t>Strategie</a:t>
            </a:r>
            <a:r>
              <a:rPr lang="cs-CZ" dirty="0" smtClean="0"/>
              <a:t>: zajetí vládce, převzetí nucené práce, </a:t>
            </a:r>
            <a:r>
              <a:rPr lang="cs-CZ" b="1" i="1" dirty="0" err="1" smtClean="0">
                <a:solidFill>
                  <a:srgbClr val="0070C0"/>
                </a:solidFill>
              </a:rPr>
              <a:t>encomienda</a:t>
            </a:r>
            <a:r>
              <a:rPr lang="cs-CZ" b="1" i="1" dirty="0" smtClean="0">
                <a:solidFill>
                  <a:srgbClr val="0070C0"/>
                </a:solidFill>
              </a:rPr>
              <a:t> </a:t>
            </a:r>
            <a:r>
              <a:rPr lang="cs-CZ" i="1" dirty="0" smtClean="0"/>
              <a:t>(křest za práci);</a:t>
            </a:r>
          </a:p>
          <a:p>
            <a:r>
              <a:rPr lang="cs-CZ" dirty="0" smtClean="0"/>
              <a:t>Karibské</a:t>
            </a:r>
            <a:r>
              <a:rPr lang="cs-CZ" b="1" dirty="0" smtClean="0"/>
              <a:t> ostrovy </a:t>
            </a:r>
            <a:r>
              <a:rPr lang="cs-CZ" dirty="0" smtClean="0"/>
              <a:t>– čisté kořistění (populace vybita); posouvání hranice </a:t>
            </a:r>
            <a:r>
              <a:rPr lang="cs-CZ" b="1" dirty="0" smtClean="0"/>
              <a:t>plundrování</a:t>
            </a:r>
            <a:r>
              <a:rPr lang="cs-CZ" dirty="0" smtClean="0"/>
              <a:t>; dobytek na </a:t>
            </a:r>
            <a:r>
              <a:rPr lang="cs-CZ" b="1" dirty="0" smtClean="0"/>
              <a:t>pevnině</a:t>
            </a:r>
            <a:r>
              <a:rPr lang="cs-CZ" dirty="0" smtClean="0"/>
              <a:t> a cukr na ostrovech</a:t>
            </a:r>
            <a:r>
              <a:rPr lang="cs-CZ" dirty="0" smtClean="0"/>
              <a:t>;</a:t>
            </a:r>
          </a:p>
          <a:p>
            <a:endParaRPr lang="cs-CZ" sz="1500" dirty="0" smtClean="0"/>
          </a:p>
          <a:p>
            <a:r>
              <a:rPr lang="cs-CZ" b="1" i="1" dirty="0" smtClean="0"/>
              <a:t>Kolumbovská výměna </a:t>
            </a:r>
            <a:r>
              <a:rPr lang="cs-CZ" i="1" dirty="0" smtClean="0"/>
              <a:t>– koně, krávy, ovce, prasata, bavlna, pšenice, káva, banány, třtina </a:t>
            </a:r>
            <a:r>
              <a:rPr lang="cs-CZ" i="1" dirty="0">
                <a:solidFill>
                  <a:srgbClr val="0070C0"/>
                </a:solidFill>
              </a:rPr>
              <a:t>X</a:t>
            </a:r>
            <a:r>
              <a:rPr lang="cs-CZ" i="1" dirty="0" smtClean="0">
                <a:solidFill>
                  <a:srgbClr val="0070C0"/>
                </a:solidFill>
              </a:rPr>
              <a:t> </a:t>
            </a:r>
            <a:r>
              <a:rPr lang="cs-CZ" i="1" dirty="0" smtClean="0"/>
              <a:t>kukuřice, brambory, buráky, rajčata, okurky, kakao</a:t>
            </a:r>
            <a:r>
              <a:rPr lang="cs-CZ" i="1" dirty="0" smtClean="0"/>
              <a:t>;</a:t>
            </a:r>
          </a:p>
          <a:p>
            <a:endParaRPr lang="cs-CZ" sz="1500" i="1" dirty="0" smtClean="0"/>
          </a:p>
          <a:p>
            <a:r>
              <a:rPr lang="cs-CZ" b="1" dirty="0" smtClean="0"/>
              <a:t>Kovy</a:t>
            </a:r>
            <a:r>
              <a:rPr lang="cs-CZ" dirty="0" smtClean="0"/>
              <a:t> – kořist </a:t>
            </a:r>
            <a:r>
              <a:rPr lang="cs-CZ" b="1" dirty="0" smtClean="0"/>
              <a:t>zlata</a:t>
            </a:r>
            <a:r>
              <a:rPr lang="cs-CZ" dirty="0" smtClean="0"/>
              <a:t>, od 1540 </a:t>
            </a:r>
            <a:r>
              <a:rPr lang="cs-CZ" b="1" dirty="0" smtClean="0"/>
              <a:t>stříbro</a:t>
            </a:r>
            <a:r>
              <a:rPr lang="cs-CZ" dirty="0" smtClean="0"/>
              <a:t> v Mexiku a Bolívii (</a:t>
            </a:r>
            <a:r>
              <a:rPr lang="cs-CZ" dirty="0" err="1" smtClean="0"/>
              <a:t>Potosí</a:t>
            </a:r>
            <a:r>
              <a:rPr lang="cs-CZ" dirty="0" smtClean="0"/>
              <a:t> 160tis.); stříbrná flotila;</a:t>
            </a:r>
          </a:p>
          <a:p>
            <a:r>
              <a:rPr lang="cs-CZ" b="1" dirty="0" smtClean="0"/>
              <a:t>Regulace</a:t>
            </a:r>
            <a:r>
              <a:rPr lang="cs-CZ" dirty="0" smtClean="0"/>
              <a:t> exportů a importů – licencuje Sevillská gilda </a:t>
            </a:r>
            <a:r>
              <a:rPr lang="cs-CZ" b="1" dirty="0" err="1" smtClean="0">
                <a:solidFill>
                  <a:srgbClr val="0070C0"/>
                </a:solidFill>
              </a:rPr>
              <a:t>Consulado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(infrastruktura a regulace počtu lodí, výběr daní a poplatků - </a:t>
            </a:r>
            <a:r>
              <a:rPr lang="cs-CZ" i="1" dirty="0" err="1" smtClean="0">
                <a:solidFill>
                  <a:srgbClr val="0070C0"/>
                </a:solidFill>
              </a:rPr>
              <a:t>quinto</a:t>
            </a:r>
            <a:r>
              <a:rPr lang="cs-CZ" dirty="0" smtClean="0"/>
              <a:t>);</a:t>
            </a:r>
          </a:p>
          <a:p>
            <a:r>
              <a:rPr lang="cs-CZ" b="1" dirty="0" smtClean="0"/>
              <a:t>Nový svět </a:t>
            </a:r>
            <a:r>
              <a:rPr lang="cs-CZ" dirty="0" smtClean="0"/>
              <a:t>se konsoliduje v 17st. (imigrace za 16. a 17st. 700tis. lidí); kůže, cukr, košenila;</a:t>
            </a:r>
          </a:p>
          <a:p>
            <a:endParaRPr lang="cs-CZ" sz="1700" dirty="0" smtClean="0"/>
          </a:p>
          <a:p>
            <a:r>
              <a:rPr lang="cs-CZ" b="1" u="sng" dirty="0" smtClean="0"/>
              <a:t>Portugalci</a:t>
            </a:r>
            <a:r>
              <a:rPr lang="cs-CZ" dirty="0" smtClean="0"/>
              <a:t>: 1500 </a:t>
            </a:r>
            <a:r>
              <a:rPr lang="cs-CZ" dirty="0" err="1" smtClean="0"/>
              <a:t>Cabral</a:t>
            </a:r>
            <a:r>
              <a:rPr lang="cs-CZ" dirty="0" smtClean="0"/>
              <a:t> – </a:t>
            </a:r>
            <a:r>
              <a:rPr lang="cs-CZ" b="1" dirty="0" smtClean="0">
                <a:solidFill>
                  <a:srgbClr val="0070C0"/>
                </a:solidFill>
              </a:rPr>
              <a:t>Brazílie</a:t>
            </a:r>
            <a:r>
              <a:rPr lang="cs-CZ" dirty="0" smtClean="0"/>
              <a:t>, model atlantických ostrovů, cukr a otroci; (</a:t>
            </a:r>
            <a:r>
              <a:rPr lang="cs-CZ" dirty="0" err="1" smtClean="0"/>
              <a:t>Pernambuco</a:t>
            </a:r>
            <a:r>
              <a:rPr lang="cs-CZ" dirty="0" smtClean="0"/>
              <a:t>) – pokles v 18st. (konkurence FRA a GB Karibiku), oživení zlato a diamanty; 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2071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-media-cache-ak0.pinimg.com/originals/39/e5/90/39e5907f6b84e5a543d251e71fc8dc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3" y="1052736"/>
            <a:ext cx="901665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2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765122"/>
              </p:ext>
            </p:extLst>
          </p:nvPr>
        </p:nvGraphicFramePr>
        <p:xfrm>
          <a:off x="611560" y="1916831"/>
          <a:ext cx="7632848" cy="35178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48961"/>
                <a:gridCol w="2060901"/>
                <a:gridCol w="3422986"/>
              </a:tblGrid>
              <a:tr h="946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Války za nezávislost se Španělskem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Obchodní války s Anglií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Evropské války – rovnováha moci, území a náboženství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1560–1609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1652–1654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1618–1648 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(třicetiletá)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1621–1648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1665–1667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1688–1697 </a:t>
                      </a: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</a:rPr>
                        <a:t>(Augšpurská liga)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1672–1674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1701–1713 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(Španělské dědictví)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1780–1783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1756–1763 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(sedmiletá)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1795–1815 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(Revoluční a napoleonské)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717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446366"/>
              </p:ext>
            </p:extLst>
          </p:nvPr>
        </p:nvGraphicFramePr>
        <p:xfrm>
          <a:off x="683568" y="1844824"/>
          <a:ext cx="7416418" cy="2804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7329"/>
                <a:gridCol w="894397"/>
                <a:gridCol w="1022985"/>
                <a:gridCol w="1022985"/>
                <a:gridCol w="120872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1470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1570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1670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1780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Nizozemí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232 000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568 000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450 000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Německo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110 000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104 000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155 000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Británie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51 000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260 000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1 000 000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Francie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700 000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Itálie, Portugalsko, Španělsko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250 000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546 000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Dánsko, Norsko, Švédsko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546 000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Severní Amerika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450 000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83568" y="136073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Přepravní kapacita evropských obchodních flotil </a:t>
            </a:r>
            <a:r>
              <a:rPr lang="cs-CZ" dirty="0"/>
              <a:t>(tuny)</a:t>
            </a:r>
          </a:p>
        </p:txBody>
      </p:sp>
    </p:spTree>
    <p:extLst>
      <p:ext uri="{BB962C8B-B14F-4D97-AF65-F5344CB8AC3E}">
        <p14:creationId xmlns:p14="http://schemas.microsoft.com/office/powerpoint/2010/main" val="169018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Anglická </a:t>
            </a:r>
            <a:r>
              <a:rPr lang="cs-CZ" sz="2800" b="1" dirty="0" smtClean="0"/>
              <a:t>expanze - Amerika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Zámořská expanze začala korzárskými </a:t>
            </a:r>
            <a:r>
              <a:rPr lang="cs-CZ" b="1" dirty="0" smtClean="0"/>
              <a:t>útoky</a:t>
            </a:r>
            <a:r>
              <a:rPr lang="cs-CZ" dirty="0" smtClean="0"/>
              <a:t> na </a:t>
            </a:r>
            <a:r>
              <a:rPr lang="cs-CZ" b="1" dirty="0" smtClean="0"/>
              <a:t>španělský obchod </a:t>
            </a:r>
            <a:r>
              <a:rPr lang="cs-CZ" dirty="0" smtClean="0"/>
              <a:t>a budováním obchodního a válečného loďstva;</a:t>
            </a:r>
          </a:p>
          <a:p>
            <a:r>
              <a:rPr lang="cs-CZ" dirty="0" smtClean="0"/>
              <a:t>Následně zakládání prvních osad – příklad </a:t>
            </a:r>
            <a:r>
              <a:rPr lang="cs-CZ" b="1" dirty="0" err="1" smtClean="0">
                <a:solidFill>
                  <a:srgbClr val="0070C0"/>
                </a:solidFill>
              </a:rPr>
              <a:t>Jamestown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1607-10;</a:t>
            </a:r>
          </a:p>
          <a:p>
            <a:pPr lvl="1"/>
            <a:r>
              <a:rPr lang="cs-CZ" dirty="0" smtClean="0"/>
              <a:t>Severní Amerika </a:t>
            </a:r>
            <a:r>
              <a:rPr lang="cs-CZ" b="1" dirty="0" smtClean="0"/>
              <a:t>zbyla</a:t>
            </a:r>
            <a:r>
              <a:rPr lang="cs-CZ" dirty="0" smtClean="0"/>
              <a:t> (není nucená práce); Virginská společnost, kmenový spolek </a:t>
            </a:r>
            <a:r>
              <a:rPr lang="cs-CZ" dirty="0" err="1" smtClean="0"/>
              <a:t>Powhatan</a:t>
            </a:r>
            <a:r>
              <a:rPr lang="cs-CZ" dirty="0"/>
              <a:t> </a:t>
            </a:r>
            <a:r>
              <a:rPr lang="cs-CZ" dirty="0" smtClean="0"/>
              <a:t>(60 z 500 na jaře 1610); pracovní režim, rezignace 1618; od 1619 </a:t>
            </a:r>
            <a:r>
              <a:rPr lang="cs-CZ" b="1" dirty="0" smtClean="0"/>
              <a:t>Shromáždění</a:t>
            </a:r>
            <a:r>
              <a:rPr lang="cs-CZ" dirty="0" smtClean="0"/>
              <a:t> s volebním právem majetných mužů;</a:t>
            </a:r>
          </a:p>
          <a:p>
            <a:pPr lvl="1"/>
            <a:r>
              <a:rPr lang="cs-CZ" dirty="0" smtClean="0"/>
              <a:t>1632 - </a:t>
            </a:r>
            <a:r>
              <a:rPr lang="cs-CZ" b="1" dirty="0" smtClean="0"/>
              <a:t>Baltimore</a:t>
            </a:r>
            <a:r>
              <a:rPr lang="cs-CZ" dirty="0" smtClean="0"/>
              <a:t> (Maryland), pokus o hierarchickou kolonii; stejně neúspěšná Karolína 1663;</a:t>
            </a:r>
          </a:p>
          <a:p>
            <a:pPr lvl="1"/>
            <a:r>
              <a:rPr lang="cs-CZ" dirty="0" smtClean="0"/>
              <a:t>20.léta 18st. všech 13 kolonií má systém Guvernérem a Shromážděním;</a:t>
            </a:r>
          </a:p>
          <a:p>
            <a:pPr lvl="1"/>
            <a:endParaRPr lang="cs-CZ" sz="1800" dirty="0" smtClean="0"/>
          </a:p>
          <a:p>
            <a:r>
              <a:rPr lang="cs-CZ" dirty="0" smtClean="0"/>
              <a:t>Dvě geografické oblasti </a:t>
            </a:r>
            <a:r>
              <a:rPr lang="cs-CZ" b="1" dirty="0" smtClean="0">
                <a:solidFill>
                  <a:srgbClr val="0070C0"/>
                </a:solidFill>
              </a:rPr>
              <a:t>ostrovy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(plantážová, otrokářská ekonomika) a </a:t>
            </a:r>
            <a:r>
              <a:rPr lang="cs-CZ" b="1" dirty="0" smtClean="0">
                <a:solidFill>
                  <a:srgbClr val="0070C0"/>
                </a:solidFill>
              </a:rPr>
              <a:t>pevnina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(OC: chladné, chudé a bezcenné místo):</a:t>
            </a:r>
          </a:p>
          <a:p>
            <a:pPr lvl="1"/>
            <a:r>
              <a:rPr lang="cs-CZ" dirty="0" smtClean="0"/>
              <a:t>Příklad </a:t>
            </a:r>
            <a:r>
              <a:rPr lang="cs-CZ" b="1" dirty="0" smtClean="0"/>
              <a:t>Jamajka</a:t>
            </a:r>
            <a:r>
              <a:rPr lang="cs-CZ" dirty="0" smtClean="0"/>
              <a:t> 1655: plundrování, nájezd na </a:t>
            </a:r>
            <a:r>
              <a:rPr lang="cs-CZ" b="1" dirty="0" err="1" smtClean="0"/>
              <a:t>Portobello</a:t>
            </a:r>
            <a:r>
              <a:rPr lang="cs-CZ" dirty="0" smtClean="0"/>
              <a:t> 1668, reinvestice zisku do plantáží – export zboží na ENG lodích, odsávání zisků SPA, trh pro průmysl a prodej SPA koloniím;</a:t>
            </a:r>
          </a:p>
          <a:p>
            <a:pPr lvl="1"/>
            <a:r>
              <a:rPr lang="cs-CZ" dirty="0" smtClean="0"/>
              <a:t>1770 již 4x více lidí na </a:t>
            </a:r>
            <a:r>
              <a:rPr lang="cs-CZ" b="1" dirty="0" smtClean="0"/>
              <a:t>pevnině</a:t>
            </a:r>
            <a:r>
              <a:rPr lang="cs-CZ" dirty="0" smtClean="0"/>
              <a:t> – od 1620 vzniká </a:t>
            </a:r>
            <a:r>
              <a:rPr lang="cs-CZ" b="1" dirty="0" smtClean="0"/>
              <a:t>diverzifikovaná ekonomika</a:t>
            </a:r>
            <a:r>
              <a:rPr lang="cs-CZ" dirty="0" smtClean="0"/>
              <a:t>; kukuřice, kožešiny, dobytek, ryby, lodě, rejdařství, </a:t>
            </a:r>
            <a:r>
              <a:rPr lang="cs-CZ" b="1" dirty="0" smtClean="0"/>
              <a:t>Boston</a:t>
            </a:r>
            <a:r>
              <a:rPr lang="cs-CZ" dirty="0" smtClean="0"/>
              <a:t>: brzy finanční elita a bankovní služby; ekonomika komplementární s Karibikem; vyvážené demografické složení, replikace sociálních institucí;</a:t>
            </a:r>
            <a:endParaRPr lang="cs-CZ" dirty="0"/>
          </a:p>
          <a:p>
            <a:r>
              <a:rPr lang="cs-CZ" dirty="0" smtClean="0"/>
              <a:t>V </a:t>
            </a:r>
            <a:r>
              <a:rPr lang="cs-CZ" b="1" dirty="0" smtClean="0"/>
              <a:t>severní Americe</a:t>
            </a:r>
            <a:r>
              <a:rPr lang="cs-CZ" dirty="0" smtClean="0"/>
              <a:t>: </a:t>
            </a:r>
          </a:p>
          <a:p>
            <a:pPr lvl="1"/>
            <a:r>
              <a:rPr lang="cs-CZ" b="1" dirty="0" smtClean="0"/>
              <a:t>dostupná</a:t>
            </a:r>
            <a:r>
              <a:rPr lang="cs-CZ" dirty="0" smtClean="0"/>
              <a:t> </a:t>
            </a:r>
            <a:r>
              <a:rPr lang="cs-CZ" b="1" dirty="0" smtClean="0"/>
              <a:t>půda</a:t>
            </a:r>
            <a:r>
              <a:rPr lang="cs-CZ" dirty="0" smtClean="0"/>
              <a:t>, nízké renty, </a:t>
            </a:r>
            <a:r>
              <a:rPr lang="cs-CZ" b="1" dirty="0" smtClean="0"/>
              <a:t>nákladná</a:t>
            </a:r>
            <a:r>
              <a:rPr lang="cs-CZ" dirty="0" smtClean="0"/>
              <a:t> </a:t>
            </a:r>
            <a:r>
              <a:rPr lang="cs-CZ" b="1" dirty="0" smtClean="0"/>
              <a:t>práce</a:t>
            </a:r>
            <a:r>
              <a:rPr lang="cs-CZ" dirty="0" smtClean="0"/>
              <a:t>; vzdělání a výcvik – při neuspokojivých podmínkách odchod; rychlý růst populace;</a:t>
            </a:r>
          </a:p>
          <a:p>
            <a:pPr lvl="1"/>
            <a:r>
              <a:rPr lang="cs-CZ" dirty="0" smtClean="0"/>
              <a:t>Severní kolonie (</a:t>
            </a:r>
            <a:r>
              <a:rPr lang="cs-CZ" b="1" dirty="0" smtClean="0">
                <a:solidFill>
                  <a:srgbClr val="0070C0"/>
                </a:solidFill>
              </a:rPr>
              <a:t>NE</a:t>
            </a:r>
            <a:r>
              <a:rPr lang="cs-CZ" dirty="0" smtClean="0"/>
              <a:t>) se </a:t>
            </a:r>
            <a:r>
              <a:rPr lang="cs-CZ" b="1" dirty="0" smtClean="0"/>
              <a:t>industrializují</a:t>
            </a:r>
            <a:r>
              <a:rPr lang="cs-CZ" dirty="0" smtClean="0"/>
              <a:t>; Maryland a Virginie monokulturní ekonomika (tabák); Carolina a Georgie osídleny imigranty z Karibiku – kopie (rýže a indigo, pak bavlna); nedostatek pracovní síly řešen otroky;</a:t>
            </a:r>
          </a:p>
          <a:p>
            <a:r>
              <a:rPr lang="cs-CZ" dirty="0" smtClean="0"/>
              <a:t>Regulace </a:t>
            </a:r>
            <a:r>
              <a:rPr lang="cs-CZ" b="1" dirty="0" smtClean="0">
                <a:solidFill>
                  <a:srgbClr val="0070C0"/>
                </a:solidFill>
              </a:rPr>
              <a:t>zákony o plavbě </a:t>
            </a:r>
            <a:r>
              <a:rPr lang="cs-CZ" dirty="0" smtClean="0"/>
              <a:t>(1651,1660,1663) – proti zprostředkování obchodu + některé komodity pouze do ENG a případně reexport (tabák, bavlna, indigo); zákaz průmyslu, proti-anglické nálady;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3043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whenintime.com/tli/blaureano/an_overview_of_american_history/71a5c55e-62cb-4cbe-b1fb-c7dd9985cd4a/JS%2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21447" cy="594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81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ilKQHtxEDfM/USvbS-94r0I/AAAAAAAABFo/-tcolhts4fk/s1600/encomie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46193"/>
            <a:ext cx="8956663" cy="631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988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47461"/>
              </p:ext>
            </p:extLst>
          </p:nvPr>
        </p:nvGraphicFramePr>
        <p:xfrm>
          <a:off x="2123728" y="2204866"/>
          <a:ext cx="4952986" cy="288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9868"/>
                <a:gridCol w="1020261"/>
                <a:gridCol w="1182857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Zlato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Stříbro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</a:rPr>
                        <a:t>1500–1600</a:t>
                      </a:r>
                      <a:endParaRPr lang="cs-CZ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150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7 500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</a:rPr>
                        <a:t>1600–1700</a:t>
                      </a:r>
                      <a:endParaRPr lang="cs-CZ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158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26 168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</a:rPr>
                        <a:t>1700–1800</a:t>
                      </a:r>
                      <a:endParaRPr lang="cs-CZ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1 400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39 157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</a:rPr>
                        <a:t>Celkem </a:t>
                      </a:r>
                      <a:r>
                        <a:rPr lang="cs-CZ" sz="2400" b="0" dirty="0" smtClean="0">
                          <a:effectLst/>
                        </a:rPr>
                        <a:t>(1500–1800)</a:t>
                      </a:r>
                      <a:endParaRPr lang="cs-CZ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1 708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72 825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1115616" y="1412776"/>
            <a:ext cx="74888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Drahé kovy přepravené z Amerik do Evropy </a:t>
            </a:r>
            <a:r>
              <a:rPr lang="cs-CZ" sz="2800" dirty="0"/>
              <a:t>(</a:t>
            </a:r>
            <a:r>
              <a:rPr lang="cs-CZ" sz="2800" dirty="0" smtClean="0"/>
              <a:t>t)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636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FFC000"/>
                </a:solidFill>
              </a:rPr>
              <a:t>Ming Čína </a:t>
            </a:r>
            <a:r>
              <a:rPr lang="cs-CZ" sz="2800" dirty="0" smtClean="0"/>
              <a:t>(1368-1644)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363272" cy="5904656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Vůdce </a:t>
            </a:r>
            <a:r>
              <a:rPr lang="cs-CZ" b="1" dirty="0" smtClean="0"/>
              <a:t>rebelie</a:t>
            </a:r>
            <a:r>
              <a:rPr lang="cs-CZ" dirty="0" smtClean="0"/>
              <a:t> </a:t>
            </a:r>
            <a:r>
              <a:rPr lang="cs-CZ" dirty="0" err="1" smtClean="0"/>
              <a:t>Jüan-čang</a:t>
            </a:r>
            <a:r>
              <a:rPr lang="cs-CZ" dirty="0" smtClean="0"/>
              <a:t> (dobyl </a:t>
            </a:r>
            <a:r>
              <a:rPr lang="cs-CZ" dirty="0" err="1" smtClean="0"/>
              <a:t>Nanking</a:t>
            </a:r>
            <a:r>
              <a:rPr lang="cs-CZ" dirty="0" smtClean="0"/>
              <a:t>, 1363 bitva na jezeru </a:t>
            </a:r>
            <a:r>
              <a:rPr lang="cs-CZ" dirty="0" err="1" smtClean="0"/>
              <a:t>Pcho</a:t>
            </a:r>
            <a:r>
              <a:rPr lang="cs-CZ" dirty="0" smtClean="0"/>
              <a:t>-jang-</a:t>
            </a:r>
            <a:r>
              <a:rPr lang="cs-CZ" dirty="0" err="1" smtClean="0"/>
              <a:t>chu</a:t>
            </a:r>
            <a:r>
              <a:rPr lang="cs-CZ" dirty="0" smtClean="0"/>
              <a:t>), zničil sídlo </a:t>
            </a:r>
            <a:r>
              <a:rPr lang="cs-CZ" dirty="0" err="1" smtClean="0"/>
              <a:t>Jüan</a:t>
            </a:r>
            <a:r>
              <a:rPr lang="cs-CZ" dirty="0" smtClean="0"/>
              <a:t> v </a:t>
            </a:r>
            <a:r>
              <a:rPr lang="cs-CZ" dirty="0" err="1" smtClean="0"/>
              <a:t>Dadu</a:t>
            </a:r>
            <a:r>
              <a:rPr lang="cs-CZ" dirty="0" smtClean="0"/>
              <a:t> (Peking); jako císař </a:t>
            </a:r>
            <a:r>
              <a:rPr lang="cs-CZ" b="1" dirty="0" err="1" smtClean="0"/>
              <a:t>Chung-wu</a:t>
            </a:r>
            <a:r>
              <a:rPr lang="cs-CZ" dirty="0" smtClean="0"/>
              <a:t> (1368-1398) obnovil infrastrukturu, závlahy, kanál, Zeď; sestavil nový konfuciánský kodex;</a:t>
            </a:r>
          </a:p>
          <a:p>
            <a:r>
              <a:rPr lang="cs-CZ" dirty="0" smtClean="0"/>
              <a:t>1380 popravil kancléře a </a:t>
            </a:r>
            <a:r>
              <a:rPr lang="cs-CZ" b="1" dirty="0" smtClean="0"/>
              <a:t>koncentroval moc</a:t>
            </a:r>
            <a:r>
              <a:rPr lang="cs-CZ" dirty="0" smtClean="0"/>
              <a:t>; kontrola zemědělství (soběstačné komuny a omezení pohybu) a hospodářství (omezení obchodu);</a:t>
            </a:r>
          </a:p>
          <a:p>
            <a:endParaRPr lang="cs-CZ" sz="1700" dirty="0" smtClean="0"/>
          </a:p>
          <a:p>
            <a:r>
              <a:rPr lang="cs-CZ" dirty="0" smtClean="0"/>
              <a:t>Syn vládl jako </a:t>
            </a:r>
            <a:r>
              <a:rPr lang="cs-CZ" b="1" dirty="0" smtClean="0"/>
              <a:t>Jung-</a:t>
            </a:r>
            <a:r>
              <a:rPr lang="cs-CZ" b="1" dirty="0" err="1" smtClean="0"/>
              <a:t>le</a:t>
            </a:r>
            <a:r>
              <a:rPr lang="cs-CZ" dirty="0" smtClean="0"/>
              <a:t> (1402-1424), </a:t>
            </a:r>
            <a:r>
              <a:rPr lang="cs-CZ" dirty="0" err="1" smtClean="0"/>
              <a:t>hl.město</a:t>
            </a:r>
            <a:r>
              <a:rPr lang="cs-CZ" dirty="0" smtClean="0"/>
              <a:t> </a:t>
            </a:r>
            <a:r>
              <a:rPr lang="cs-CZ" b="1" dirty="0" smtClean="0"/>
              <a:t>Peking</a:t>
            </a:r>
            <a:r>
              <a:rPr lang="cs-CZ" dirty="0" smtClean="0"/>
              <a:t> (1403); obrovské tributární </a:t>
            </a:r>
            <a:r>
              <a:rPr lang="cs-CZ" b="1" dirty="0" smtClean="0"/>
              <a:t>námořní výpravy </a:t>
            </a:r>
            <a:r>
              <a:rPr lang="cs-CZ" dirty="0" smtClean="0"/>
              <a:t>(1405-1433, 317 lodí); </a:t>
            </a:r>
            <a:r>
              <a:rPr lang="cs-CZ" b="1" dirty="0" smtClean="0">
                <a:solidFill>
                  <a:srgbClr val="0070C0"/>
                </a:solidFill>
              </a:rPr>
              <a:t>konfuciánský svět </a:t>
            </a:r>
            <a:r>
              <a:rPr lang="cs-CZ" dirty="0" smtClean="0"/>
              <a:t>(podřízené státy platí tribut výměnou za uznání svrchovanosti a ochranu);</a:t>
            </a:r>
          </a:p>
          <a:p>
            <a:r>
              <a:rPr lang="cs-CZ" dirty="0" smtClean="0"/>
              <a:t>Změna politiky – </a:t>
            </a:r>
            <a:r>
              <a:rPr lang="cs-CZ" b="1" dirty="0" smtClean="0"/>
              <a:t>omezení obchodu</a:t>
            </a:r>
            <a:r>
              <a:rPr lang="cs-CZ" dirty="0" smtClean="0"/>
              <a:t>, </a:t>
            </a:r>
            <a:r>
              <a:rPr lang="cs-CZ" b="1" dirty="0" smtClean="0"/>
              <a:t>1500</a:t>
            </a:r>
            <a:r>
              <a:rPr lang="cs-CZ" dirty="0" smtClean="0"/>
              <a:t> a 1525 likvidace obchodní flotily (2tis. lodí) (</a:t>
            </a:r>
            <a:r>
              <a:rPr lang="cs-CZ" i="1" dirty="0" smtClean="0"/>
              <a:t>1851)</a:t>
            </a:r>
            <a:r>
              <a:rPr lang="cs-CZ" dirty="0" smtClean="0"/>
              <a:t>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Cizinci</a:t>
            </a:r>
            <a:r>
              <a:rPr lang="cs-CZ" dirty="0" smtClean="0"/>
              <a:t>-obchodníci jen výjimečně – tolerance POR v Kantonu (</a:t>
            </a:r>
            <a:r>
              <a:rPr lang="cs-CZ" b="1" dirty="0" smtClean="0"/>
              <a:t>Makao</a:t>
            </a:r>
            <a:r>
              <a:rPr lang="cs-CZ" dirty="0" smtClean="0"/>
              <a:t>: regulace</a:t>
            </a:r>
            <a:r>
              <a:rPr lang="cs-CZ" dirty="0"/>
              <a:t>-</a:t>
            </a:r>
            <a:r>
              <a:rPr lang="cs-CZ" dirty="0" smtClean="0"/>
              <a:t> potraviny, zákaz vpuštění cizinců); zprostředkování </a:t>
            </a:r>
            <a:r>
              <a:rPr lang="cs-CZ" b="1" dirty="0" err="1" smtClean="0"/>
              <a:t>Čínsko</a:t>
            </a:r>
            <a:r>
              <a:rPr lang="cs-CZ" b="1" dirty="0" smtClean="0"/>
              <a:t> - Japonského</a:t>
            </a:r>
            <a:r>
              <a:rPr lang="cs-CZ" dirty="0" smtClean="0"/>
              <a:t> obchodu (kvalitní hedvábí za stříbro);</a:t>
            </a:r>
          </a:p>
          <a:p>
            <a:endParaRPr lang="cs-CZ" sz="1700" dirty="0" smtClean="0"/>
          </a:p>
          <a:p>
            <a:r>
              <a:rPr lang="cs-CZ" dirty="0" smtClean="0"/>
              <a:t>Technologicky </a:t>
            </a:r>
            <a:r>
              <a:rPr lang="cs-CZ" b="1" dirty="0" smtClean="0"/>
              <a:t>vyspělá země</a:t>
            </a:r>
            <a:r>
              <a:rPr lang="cs-CZ" dirty="0" smtClean="0"/>
              <a:t>: mechanizovaná textilní produkce (voda), produkce železa i koks – </a:t>
            </a:r>
            <a:r>
              <a:rPr lang="cs-CZ" b="1" dirty="0" smtClean="0"/>
              <a:t>regresy</a:t>
            </a:r>
            <a:r>
              <a:rPr lang="cs-CZ" dirty="0" smtClean="0"/>
              <a:t>;</a:t>
            </a:r>
          </a:p>
          <a:p>
            <a:r>
              <a:rPr lang="cs-CZ" dirty="0" smtClean="0"/>
              <a:t>Odpor proti integraci trhů, problematická majetková práva, </a:t>
            </a:r>
            <a:r>
              <a:rPr lang="cs-CZ" b="1" dirty="0" smtClean="0">
                <a:solidFill>
                  <a:srgbClr val="0070C0"/>
                </a:solidFill>
              </a:rPr>
              <a:t>intervence státu </a:t>
            </a:r>
            <a:r>
              <a:rPr lang="cs-CZ" i="1" dirty="0" smtClean="0"/>
              <a:t>(</a:t>
            </a:r>
            <a:r>
              <a:rPr lang="cs-CZ" i="1" dirty="0" err="1" smtClean="0"/>
              <a:t>Landes</a:t>
            </a:r>
            <a:r>
              <a:rPr lang="cs-CZ" i="1" dirty="0" smtClean="0"/>
              <a:t>) </a:t>
            </a:r>
            <a:r>
              <a:rPr lang="cs-CZ" dirty="0" smtClean="0"/>
              <a:t>– malá motivace k investicím a inovacím; monopoly (sůl, železo, čaj, IT); ženy mimo ekonomiku;</a:t>
            </a:r>
          </a:p>
          <a:p>
            <a:r>
              <a:rPr lang="cs-CZ" dirty="0" smtClean="0"/>
              <a:t>Správa (</a:t>
            </a:r>
            <a:r>
              <a:rPr lang="cs-CZ" b="1" dirty="0" smtClean="0"/>
              <a:t>konfuciánská</a:t>
            </a:r>
            <a:r>
              <a:rPr lang="cs-CZ" dirty="0" smtClean="0"/>
              <a:t>)– kompletní </a:t>
            </a:r>
            <a:r>
              <a:rPr lang="cs-CZ" b="1" dirty="0" smtClean="0"/>
              <a:t>kontrola státu </a:t>
            </a:r>
            <a:r>
              <a:rPr lang="cs-CZ" dirty="0" smtClean="0"/>
              <a:t>(vzdělání, písmo, bydlení, barvy, oblékání) – </a:t>
            </a:r>
            <a:r>
              <a:rPr lang="cs-CZ" i="1" dirty="0" smtClean="0"/>
              <a:t>sluhové oči a uši</a:t>
            </a:r>
            <a:r>
              <a:rPr lang="cs-CZ" dirty="0" smtClean="0"/>
              <a:t>; </a:t>
            </a:r>
            <a:r>
              <a:rPr lang="cs-CZ" b="1" dirty="0" smtClean="0"/>
              <a:t>neměnnost</a:t>
            </a:r>
            <a:r>
              <a:rPr lang="cs-CZ" dirty="0" smtClean="0"/>
              <a:t> a </a:t>
            </a:r>
            <a:r>
              <a:rPr lang="cs-CZ" b="1" dirty="0" smtClean="0"/>
              <a:t>tradice</a:t>
            </a:r>
            <a:r>
              <a:rPr lang="cs-CZ" dirty="0" smtClean="0"/>
              <a:t>, horlivost úředníků;</a:t>
            </a:r>
          </a:p>
          <a:p>
            <a:endParaRPr lang="cs-CZ" sz="1700" dirty="0" smtClean="0"/>
          </a:p>
          <a:p>
            <a:r>
              <a:rPr lang="cs-CZ" b="1" dirty="0" smtClean="0"/>
              <a:t>Konec Ming </a:t>
            </a:r>
            <a:r>
              <a:rPr lang="cs-CZ" dirty="0" smtClean="0"/>
              <a:t>– ztráta Pekingu 1644 (rebelie) – oslabená říše dobyta </a:t>
            </a:r>
            <a:r>
              <a:rPr lang="cs-CZ" b="1" dirty="0" smtClean="0"/>
              <a:t>Mandžui</a:t>
            </a:r>
            <a:r>
              <a:rPr lang="cs-CZ" dirty="0" smtClean="0"/>
              <a:t> (1662 jih) až do 1913; </a:t>
            </a:r>
          </a:p>
        </p:txBody>
      </p:sp>
    </p:spTree>
    <p:extLst>
      <p:ext uri="{BB962C8B-B14F-4D97-AF65-F5344CB8AC3E}">
        <p14:creationId xmlns:p14="http://schemas.microsoft.com/office/powerpoint/2010/main" val="1574251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d/d1/%E6%98%8E%E5%A4%AA%E7%A5%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7013"/>
            <a:ext cx="39243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117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367757"/>
              </p:ext>
            </p:extLst>
          </p:nvPr>
        </p:nvGraphicFramePr>
        <p:xfrm>
          <a:off x="611558" y="476669"/>
          <a:ext cx="7560841" cy="6064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5788"/>
                <a:gridCol w="1029382"/>
                <a:gridCol w="1143131"/>
                <a:gridCol w="4142540"/>
              </a:tblGrid>
              <a:tr h="625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Počet lodí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Personál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Destinace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1405–1407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27 000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Kalikut, Jáva, Sumatra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1407–1409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Kalikut, Siam, Jáva, Sumatra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1409–1411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30 000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Malaka, Sumatra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5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1413–1415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29 000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Hormuz, Maledivy, Bengálsko, Čampa (Vietnam), Jáva, Sumatra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8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1417–1419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Hormuz, Aden, Mogadiš (Somálsko), Malindi (Keňa), Jáva, Ryuku (Japonsko), Brunej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1421–1422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Aden, východní Afrika, Sumatra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5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1431–1433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27 500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Ceylon, Kalikut, Hormuz, Aden, Malindi, Vietnam, Sumatra, Jáva, Malaka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4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>
                          <a:effectLst/>
                        </a:rPr>
                        <a:t>Kolumbus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>
                          <a:effectLst/>
                        </a:rPr>
                        <a:t>1492–1493</a:t>
                      </a:r>
                      <a:endParaRPr lang="cs-CZ" sz="18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1">
                          <a:effectLst/>
                        </a:rPr>
                        <a:t>3</a:t>
                      </a:r>
                      <a:endParaRPr lang="cs-CZ" sz="18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1">
                          <a:effectLst/>
                        </a:rPr>
                        <a:t>90</a:t>
                      </a:r>
                      <a:endParaRPr lang="cs-CZ" sz="18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1" dirty="0">
                          <a:effectLst/>
                        </a:rPr>
                        <a:t>Karibské ostrovy</a:t>
                      </a:r>
                      <a:endParaRPr lang="cs-CZ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4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>
                          <a:effectLst/>
                        </a:rPr>
                        <a:t>Da Gama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>
                          <a:effectLst/>
                        </a:rPr>
                        <a:t>1497–1498</a:t>
                      </a:r>
                      <a:endParaRPr lang="cs-CZ" sz="18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1">
                          <a:effectLst/>
                        </a:rPr>
                        <a:t>4</a:t>
                      </a:r>
                      <a:endParaRPr lang="cs-CZ" sz="18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1">
                          <a:effectLst/>
                        </a:rPr>
                        <a:t>170</a:t>
                      </a:r>
                      <a:endParaRPr lang="cs-CZ" sz="18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1">
                          <a:effectLst/>
                        </a:rPr>
                        <a:t>Malabarské pobřeží Indie</a:t>
                      </a:r>
                      <a:endParaRPr lang="cs-CZ" sz="18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4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 err="1">
                          <a:effectLst/>
                        </a:rPr>
                        <a:t>Magalhães</a:t>
                      </a:r>
                      <a:endParaRPr lang="cs-CZ" sz="1800" b="0" i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>
                          <a:effectLst/>
                        </a:rPr>
                        <a:t>1519–1522</a:t>
                      </a:r>
                      <a:endParaRPr lang="cs-CZ" sz="18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1">
                          <a:effectLst/>
                        </a:rPr>
                        <a:t>5</a:t>
                      </a:r>
                      <a:endParaRPr lang="cs-CZ" sz="18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1" dirty="0">
                          <a:effectLst/>
                        </a:rPr>
                        <a:t>274</a:t>
                      </a:r>
                      <a:endParaRPr lang="cs-CZ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1" dirty="0">
                          <a:effectLst/>
                        </a:rPr>
                        <a:t>Obeplutí země</a:t>
                      </a:r>
                      <a:endParaRPr lang="cs-CZ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847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9739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67A48"/>
                </a:solidFill>
              </a:rPr>
              <a:t>Nástup Nizozemí</a:t>
            </a:r>
            <a:endParaRPr lang="cs-CZ" sz="3600" b="1" dirty="0">
              <a:solidFill>
                <a:srgbClr val="F67A4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688632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Křížení obchodních cest (Alpy, Balt): </a:t>
            </a:r>
          </a:p>
          <a:p>
            <a:pPr lvl="1"/>
            <a:r>
              <a:rPr lang="cs-CZ" dirty="0" smtClean="0"/>
              <a:t>nejrozvinutější západní </a:t>
            </a:r>
            <a:r>
              <a:rPr lang="cs-CZ" dirty="0" err="1" smtClean="0"/>
              <a:t>manuf</a:t>
            </a:r>
            <a:r>
              <a:rPr lang="cs-CZ" dirty="0" smtClean="0"/>
              <a:t>. a obch. </a:t>
            </a:r>
            <a:r>
              <a:rPr lang="cs-CZ" dirty="0"/>
              <a:t>o</a:t>
            </a:r>
            <a:r>
              <a:rPr lang="cs-CZ" dirty="0" smtClean="0"/>
              <a:t>blasti: </a:t>
            </a:r>
            <a:r>
              <a:rPr lang="cs-CZ" b="1" dirty="0" smtClean="0"/>
              <a:t>Flandry</a:t>
            </a:r>
            <a:r>
              <a:rPr lang="cs-CZ" dirty="0" smtClean="0"/>
              <a:t> (Bruggy, </a:t>
            </a:r>
            <a:r>
              <a:rPr lang="cs-CZ" dirty="0" err="1" smtClean="0"/>
              <a:t>Ghent</a:t>
            </a:r>
            <a:r>
              <a:rPr lang="cs-CZ" dirty="0" smtClean="0"/>
              <a:t>, </a:t>
            </a:r>
            <a:r>
              <a:rPr lang="cs-CZ" dirty="0"/>
              <a:t>A</a:t>
            </a:r>
            <a:r>
              <a:rPr lang="cs-CZ" dirty="0" smtClean="0"/>
              <a:t>ntverpy), Valonsko (Lutych), </a:t>
            </a:r>
            <a:r>
              <a:rPr lang="cs-CZ" b="1" dirty="0" err="1" smtClean="0"/>
              <a:t>Brabant</a:t>
            </a:r>
            <a:r>
              <a:rPr lang="cs-CZ" dirty="0" smtClean="0"/>
              <a:t> </a:t>
            </a:r>
            <a:r>
              <a:rPr lang="cs-CZ" dirty="0" smtClean="0"/>
              <a:t>(Brusel</a:t>
            </a:r>
            <a:r>
              <a:rPr lang="cs-CZ" dirty="0" smtClean="0"/>
              <a:t>). </a:t>
            </a:r>
            <a:endParaRPr lang="cs-CZ" dirty="0" smtClean="0"/>
          </a:p>
          <a:p>
            <a:pPr lvl="1"/>
            <a:endParaRPr lang="cs-CZ" sz="1500" dirty="0" smtClean="0"/>
          </a:p>
          <a:p>
            <a:r>
              <a:rPr lang="cs-CZ" dirty="0" smtClean="0"/>
              <a:t>Z Burgundského dědictví </a:t>
            </a:r>
            <a:r>
              <a:rPr lang="cs-CZ" b="1" dirty="0" smtClean="0"/>
              <a:t>1477 Habsburkům </a:t>
            </a:r>
            <a:r>
              <a:rPr lang="cs-CZ" dirty="0" smtClean="0"/>
              <a:t>– ti na španělský trůn; Karel V. vládl z Nizozemí, syn </a:t>
            </a:r>
            <a:r>
              <a:rPr lang="cs-CZ" b="1" dirty="0" smtClean="0"/>
              <a:t>Filip II. </a:t>
            </a:r>
            <a:r>
              <a:rPr lang="cs-CZ" dirty="0" smtClean="0"/>
              <a:t>(1556-1598) zemi opustil a vládl ze Španělska; </a:t>
            </a:r>
          </a:p>
          <a:p>
            <a:pPr lvl="1"/>
            <a:r>
              <a:rPr lang="cs-CZ" b="1" dirty="0" smtClean="0"/>
              <a:t>povstání</a:t>
            </a:r>
            <a:r>
              <a:rPr lang="cs-CZ" dirty="0" smtClean="0"/>
              <a:t> – výše daní a reformace (vlivní kalvinisté); </a:t>
            </a:r>
          </a:p>
          <a:p>
            <a:pPr lvl="1"/>
            <a:r>
              <a:rPr lang="cs-CZ" dirty="0" smtClean="0"/>
              <a:t>Filip II. – snaha o obnovu kontroly provincie (klíčový zdroj příjmů koruny) a náboženská perzekuce;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tevřená </a:t>
            </a:r>
            <a:r>
              <a:rPr lang="cs-CZ" b="1" dirty="0" smtClean="0"/>
              <a:t>revolta</a:t>
            </a:r>
            <a:r>
              <a:rPr lang="cs-CZ" dirty="0" smtClean="0"/>
              <a:t> </a:t>
            </a:r>
            <a:r>
              <a:rPr lang="cs-CZ" b="1" dirty="0" smtClean="0"/>
              <a:t>1567</a:t>
            </a:r>
            <a:r>
              <a:rPr lang="cs-CZ" dirty="0" smtClean="0"/>
              <a:t> – k potlačení vyslán vévoda z Alby, poprava vůdců povstání;</a:t>
            </a:r>
          </a:p>
          <a:p>
            <a:pPr lvl="1"/>
            <a:endParaRPr lang="cs-CZ" sz="1500" dirty="0" smtClean="0"/>
          </a:p>
          <a:p>
            <a:r>
              <a:rPr lang="cs-CZ" dirty="0" smtClean="0"/>
              <a:t>Válka 1568-1618: </a:t>
            </a:r>
          </a:p>
          <a:p>
            <a:pPr lvl="1"/>
            <a:r>
              <a:rPr lang="cs-CZ" b="1" dirty="0" smtClean="0"/>
              <a:t>Vilém Oranžský </a:t>
            </a:r>
            <a:r>
              <a:rPr lang="cs-CZ" dirty="0" smtClean="0"/>
              <a:t>– postupně dílčí úspěchy; </a:t>
            </a:r>
          </a:p>
          <a:p>
            <a:pPr lvl="1"/>
            <a:r>
              <a:rPr lang="cs-CZ" dirty="0" smtClean="0"/>
              <a:t>Španělská vzbouřená armáda vyplenila </a:t>
            </a:r>
            <a:r>
              <a:rPr lang="cs-CZ" b="1" dirty="0" smtClean="0"/>
              <a:t>Antverpy</a:t>
            </a:r>
            <a:r>
              <a:rPr lang="cs-CZ" dirty="0" smtClean="0"/>
              <a:t> – katolíci na jihu podpořili Španěly – </a:t>
            </a:r>
            <a:r>
              <a:rPr lang="cs-CZ" b="1" dirty="0" smtClean="0"/>
              <a:t>rozdělení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sedm severních provincií, republika (</a:t>
            </a:r>
            <a:r>
              <a:rPr lang="cs-CZ" b="1" dirty="0" smtClean="0"/>
              <a:t>Utrechtská unie </a:t>
            </a:r>
            <a:r>
              <a:rPr lang="cs-CZ" dirty="0" smtClean="0"/>
              <a:t>1579), rozsáhlá emigrace z </a:t>
            </a:r>
            <a:r>
              <a:rPr lang="cs-CZ" dirty="0"/>
              <a:t>F</a:t>
            </a:r>
            <a:r>
              <a:rPr lang="cs-CZ" dirty="0" smtClean="0"/>
              <a:t>lander (polovina lidí) + hugenoti z FRA a židé z Pyrenejí;</a:t>
            </a:r>
          </a:p>
          <a:p>
            <a:pPr lvl="1"/>
            <a:r>
              <a:rPr lang="cs-CZ" dirty="0" smtClean="0"/>
              <a:t>Antverpy a </a:t>
            </a:r>
            <a:r>
              <a:rPr lang="cs-CZ" dirty="0" err="1" smtClean="0"/>
              <a:t>Brabant</a:t>
            </a:r>
            <a:r>
              <a:rPr lang="cs-CZ" dirty="0" smtClean="0"/>
              <a:t> drasticky zasaženy, </a:t>
            </a:r>
            <a:r>
              <a:rPr lang="cs-CZ" b="1" dirty="0" smtClean="0"/>
              <a:t>Amsterodam</a:t>
            </a:r>
            <a:r>
              <a:rPr lang="cs-CZ" dirty="0" smtClean="0"/>
              <a:t> nové obchodní centrum (růst 4x na 200k);</a:t>
            </a:r>
          </a:p>
          <a:p>
            <a:pPr lvl="1"/>
            <a:endParaRPr lang="cs-CZ" sz="1500" dirty="0" smtClean="0"/>
          </a:p>
          <a:p>
            <a:r>
              <a:rPr lang="cs-CZ" dirty="0" smtClean="0"/>
              <a:t>Nizozemí – tradice </a:t>
            </a:r>
            <a:r>
              <a:rPr lang="cs-CZ" b="1" dirty="0" smtClean="0"/>
              <a:t>kupecké oligarchie </a:t>
            </a:r>
            <a:r>
              <a:rPr lang="cs-CZ" dirty="0" smtClean="0"/>
              <a:t>a městských států, ale (také) nejproduktivnější </a:t>
            </a:r>
            <a:r>
              <a:rPr lang="cs-CZ" b="1" dirty="0" smtClean="0"/>
              <a:t>vnitrozemí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/>
              <a:t>h</a:t>
            </a:r>
            <a:r>
              <a:rPr lang="cs-CZ" dirty="0" err="1" smtClean="0"/>
              <a:t>ortikultury</a:t>
            </a:r>
            <a:r>
              <a:rPr lang="cs-CZ" dirty="0" smtClean="0"/>
              <a:t>, živočišné produkty, mlýny; </a:t>
            </a:r>
            <a:r>
              <a:rPr lang="cs-CZ" dirty="0" err="1" smtClean="0"/>
              <a:t>mezin.dělba</a:t>
            </a:r>
            <a:r>
              <a:rPr lang="cs-CZ" dirty="0" smtClean="0"/>
              <a:t> práce, dostupný kapitál; sekulární vzdělání;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ebevědomý </a:t>
            </a:r>
            <a:r>
              <a:rPr lang="cs-CZ" b="1" dirty="0" smtClean="0"/>
              <a:t>moderní národ</a:t>
            </a:r>
            <a:r>
              <a:rPr lang="cs-CZ" dirty="0" smtClean="0"/>
              <a:t>;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2864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6"/>
                </a:solidFill>
              </a:rPr>
              <a:t>Nizozemí</a:t>
            </a:r>
            <a:r>
              <a:rPr lang="cs-CZ" sz="3600" b="1" dirty="0" smtClean="0"/>
              <a:t> – obchod a průmysl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Rozvoj </a:t>
            </a:r>
            <a:r>
              <a:rPr lang="cs-CZ" b="1" dirty="0" smtClean="0"/>
              <a:t>loďařství</a:t>
            </a:r>
            <a:r>
              <a:rPr lang="cs-CZ" dirty="0" smtClean="0"/>
              <a:t> a lodní dopravy;</a:t>
            </a:r>
          </a:p>
          <a:p>
            <a:r>
              <a:rPr lang="cs-CZ" dirty="0" smtClean="0"/>
              <a:t>Obilí z Baltu (Gdaňsk) – „</a:t>
            </a:r>
            <a:r>
              <a:rPr lang="cs-CZ" b="1" dirty="0" err="1" smtClean="0"/>
              <a:t>Mother</a:t>
            </a:r>
            <a:r>
              <a:rPr lang="cs-CZ" b="1" dirty="0" smtClean="0"/>
              <a:t> </a:t>
            </a:r>
            <a:r>
              <a:rPr lang="cs-CZ" b="1" dirty="0" err="1" smtClean="0"/>
              <a:t>Trade</a:t>
            </a:r>
            <a:r>
              <a:rPr lang="cs-CZ" dirty="0" smtClean="0"/>
              <a:t>“, reexport do ENG a FRA;</a:t>
            </a:r>
          </a:p>
          <a:p>
            <a:r>
              <a:rPr lang="cs-CZ" b="1" dirty="0" smtClean="0"/>
              <a:t>Lov sleďů </a:t>
            </a:r>
            <a:r>
              <a:rPr lang="cs-CZ" dirty="0" smtClean="0"/>
              <a:t>v Severním moři, „</a:t>
            </a:r>
            <a:r>
              <a:rPr lang="cs-CZ" dirty="0" err="1"/>
              <a:t>h</a:t>
            </a:r>
            <a:r>
              <a:rPr lang="cs-CZ" dirty="0" err="1" smtClean="0"/>
              <a:t>erring</a:t>
            </a:r>
            <a:r>
              <a:rPr lang="cs-CZ" dirty="0" smtClean="0"/>
              <a:t> </a:t>
            </a:r>
            <a:r>
              <a:rPr lang="cs-CZ" dirty="0" err="1"/>
              <a:t>b</a:t>
            </a:r>
            <a:r>
              <a:rPr lang="cs-CZ" dirty="0" err="1" smtClean="0"/>
              <a:t>uis</a:t>
            </a:r>
            <a:r>
              <a:rPr lang="cs-CZ" dirty="0" smtClean="0"/>
              <a:t>“ – průmysl, inovace, eskorta;</a:t>
            </a:r>
          </a:p>
          <a:p>
            <a:r>
              <a:rPr lang="cs-CZ" dirty="0" err="1" smtClean="0"/>
              <a:t>Fluita</a:t>
            </a:r>
            <a:r>
              <a:rPr lang="cs-CZ" dirty="0" smtClean="0"/>
              <a:t> – specializace;</a:t>
            </a:r>
          </a:p>
          <a:p>
            <a:r>
              <a:rPr lang="cs-CZ" b="1" dirty="0" smtClean="0"/>
              <a:t>Textilní průmysl: </a:t>
            </a:r>
          </a:p>
          <a:p>
            <a:pPr lvl="1"/>
            <a:r>
              <a:rPr lang="cs-CZ" dirty="0" smtClean="0"/>
              <a:t>roste na úkor Flander – dodávky vlny místo SPA z ENG; </a:t>
            </a:r>
          </a:p>
          <a:p>
            <a:pPr lvl="1"/>
            <a:r>
              <a:rPr lang="cs-CZ" dirty="0" smtClean="0"/>
              <a:t>vývoz látek na Balt (za obilí) a SZM; </a:t>
            </a:r>
          </a:p>
          <a:p>
            <a:pPr lvl="1"/>
            <a:r>
              <a:rPr lang="cs-CZ" dirty="0" smtClean="0"/>
              <a:t>do NED luxus z východu a reexport do ENG, FRA a Baltu;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ýhody NED: levnější </a:t>
            </a:r>
            <a:r>
              <a:rPr lang="cs-CZ" b="1" dirty="0" smtClean="0"/>
              <a:t>doprava</a:t>
            </a:r>
            <a:r>
              <a:rPr lang="cs-CZ" dirty="0" smtClean="0"/>
              <a:t>, </a:t>
            </a:r>
            <a:r>
              <a:rPr lang="cs-CZ" b="1" dirty="0" smtClean="0"/>
              <a:t>kapitál</a:t>
            </a:r>
            <a:r>
              <a:rPr lang="cs-CZ" dirty="0" smtClean="0"/>
              <a:t>, </a:t>
            </a:r>
            <a:r>
              <a:rPr lang="cs-CZ" b="1" dirty="0" smtClean="0"/>
              <a:t>konexe</a:t>
            </a:r>
            <a:r>
              <a:rPr lang="cs-CZ" dirty="0" smtClean="0"/>
              <a:t>, přístup k lisabonskému trhu s kořením;</a:t>
            </a:r>
          </a:p>
          <a:p>
            <a:r>
              <a:rPr lang="cs-CZ" dirty="0" smtClean="0"/>
              <a:t>Novinkou </a:t>
            </a:r>
            <a:r>
              <a:rPr lang="cs-CZ" b="1" dirty="0" smtClean="0"/>
              <a:t>severní obchod </a:t>
            </a:r>
            <a:r>
              <a:rPr lang="cs-CZ" dirty="0" smtClean="0"/>
              <a:t>s RUS – vytlačení ENG z cesty přes </a:t>
            </a:r>
            <a:r>
              <a:rPr lang="cs-CZ" b="1" dirty="0" smtClean="0"/>
              <a:t>Archangelsk</a:t>
            </a:r>
            <a:r>
              <a:rPr lang="cs-CZ" dirty="0" smtClean="0"/>
              <a:t>  (kožešiny a kaviár); pod NED tlakem </a:t>
            </a:r>
            <a:r>
              <a:rPr lang="cs-CZ" b="1" dirty="0" smtClean="0"/>
              <a:t>úpadek Hanzy </a:t>
            </a:r>
            <a:r>
              <a:rPr lang="cs-CZ" dirty="0" smtClean="0"/>
              <a:t>(dominantní od 1282 – monopol na Baltu); životně důležité dovozy z </a:t>
            </a:r>
            <a:r>
              <a:rPr lang="cs-CZ" b="1" dirty="0" smtClean="0"/>
              <a:t>Baltu</a:t>
            </a:r>
            <a:r>
              <a:rPr lang="cs-CZ" dirty="0" smtClean="0"/>
              <a:t> – </a:t>
            </a:r>
            <a:r>
              <a:rPr lang="cs-CZ" b="1" dirty="0" smtClean="0"/>
              <a:t>obilí</a:t>
            </a:r>
            <a:r>
              <a:rPr lang="cs-CZ" dirty="0" smtClean="0"/>
              <a:t> a </a:t>
            </a:r>
            <a:r>
              <a:rPr lang="cs-CZ" b="1" dirty="0" smtClean="0"/>
              <a:t>materiál</a:t>
            </a:r>
            <a:r>
              <a:rPr lang="cs-CZ" dirty="0" smtClean="0"/>
              <a:t> na stavbu lodí (dřevo, smola, koudel, lana);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29911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3555</TotalTime>
  <Words>2744</Words>
  <Application>Microsoft Office PowerPoint</Application>
  <PresentationFormat>Předvádění na obrazovce (4:3)</PresentationFormat>
  <Paragraphs>323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systému Office</vt:lpstr>
      <vt:lpstr>Španělské a Nizozemské impérium a nástup Anglie</vt:lpstr>
      <vt:lpstr>Španělské impérium v Americe</vt:lpstr>
      <vt:lpstr>Prezentace aplikace PowerPoint</vt:lpstr>
      <vt:lpstr>Prezentace aplikace PowerPoint</vt:lpstr>
      <vt:lpstr>Ming Čína (1368-1644)</vt:lpstr>
      <vt:lpstr>Prezentace aplikace PowerPoint</vt:lpstr>
      <vt:lpstr>Prezentace aplikace PowerPoint</vt:lpstr>
      <vt:lpstr>Nástup Nizozemí</vt:lpstr>
      <vt:lpstr>Nizozemí – obchod a průmysl</vt:lpstr>
      <vt:lpstr>Prezentace aplikace PowerPoint</vt:lpstr>
      <vt:lpstr>Prezentace aplikace PowerPoint</vt:lpstr>
      <vt:lpstr>Budování impéria v Asii</vt:lpstr>
      <vt:lpstr>Prezentace aplikace PowerPoint</vt:lpstr>
      <vt:lpstr>Prezentace aplikace PowerPoint</vt:lpstr>
      <vt:lpstr>Prezentace aplikace PowerPoint</vt:lpstr>
      <vt:lpstr>Atlantický, baltský a středomořský obchod</vt:lpstr>
      <vt:lpstr>Prezentace aplikace PowerPoint</vt:lpstr>
      <vt:lpstr>Anglie – politická situace</vt:lpstr>
      <vt:lpstr>Anglo - nizozemské války</vt:lpstr>
      <vt:lpstr>Prezentace aplikace PowerPoint</vt:lpstr>
      <vt:lpstr>Prezentace aplikace PowerPoint</vt:lpstr>
      <vt:lpstr>Prezentace aplikace PowerPoint</vt:lpstr>
      <vt:lpstr>Anglická expanze - Amerika</vt:lpstr>
      <vt:lpstr>Prezentace aplikace PowerPoint</vt:lpstr>
    </vt:vector>
  </TitlesOfParts>
  <Company>CIKT 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rozpadu západořímské říše po zahájení expanze</dc:title>
  <dc:creator>Oldřich Krpec</dc:creator>
  <cp:lastModifiedBy>Oldřich Krpec</cp:lastModifiedBy>
  <cp:revision>100</cp:revision>
  <cp:lastPrinted>2015-03-06T16:17:11Z</cp:lastPrinted>
  <dcterms:created xsi:type="dcterms:W3CDTF">2013-02-25T08:36:29Z</dcterms:created>
  <dcterms:modified xsi:type="dcterms:W3CDTF">2017-03-13T14:30:25Z</dcterms:modified>
</cp:coreProperties>
</file>