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83" r:id="rId14"/>
    <p:sldId id="284" r:id="rId15"/>
    <p:sldId id="267" r:id="rId16"/>
    <p:sldId id="270" r:id="rId17"/>
    <p:sldId id="259" r:id="rId18"/>
    <p:sldId id="266" r:id="rId19"/>
    <p:sldId id="269" r:id="rId20"/>
    <p:sldId id="273" r:id="rId21"/>
    <p:sldId id="260" r:id="rId22"/>
    <p:sldId id="268" r:id="rId23"/>
    <p:sldId id="277" r:id="rId24"/>
    <p:sldId id="261" r:id="rId25"/>
    <p:sldId id="278" r:id="rId26"/>
    <p:sldId id="282" r:id="rId27"/>
    <p:sldId id="275" r:id="rId28"/>
    <p:sldId id="274" r:id="rId29"/>
    <p:sldId id="262" r:id="rId30"/>
    <p:sldId id="263" r:id="rId31"/>
    <p:sldId id="276" r:id="rId32"/>
    <p:sldId id="264" r:id="rId33"/>
    <p:sldId id="265" r:id="rId34"/>
    <p:sldId id="285" r:id="rId35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885" y="0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902" y="4687019"/>
            <a:ext cx="5387960" cy="44427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036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885" y="9374036"/>
            <a:ext cx="2918794" cy="493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C5A62-5AB2-4114-9EE0-AFB4EF25578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42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8.4.2017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z/url?sa=i&amp;rct=j&amp;q=&amp;esrc=s&amp;frm=1&amp;source=images&amp;cd=&amp;cad=rja&amp;docid=tFiQvLQcmj8LxM&amp;tbnid=EG7IsQ_92dIP8M:&amp;ved=0CAUQjRw&amp;url=http://reg.gsapubs.org/content/16/51/F2.expansion.html&amp;ei=DthiUaT2I86EtQaBqIGIAw&amp;psig=AFQjCNHn3tJBJR86MqiyCMuyd5beOjK1Fw&amp;ust=136551866720384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//upload.wikimedia.org/wikipedia/commons/2/24/US-MarshallPlanAid-Logo.sv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f/fd/Bundesarchiv_Bild_183-B0527-0001-753,_Krefeld,_Hungerwinter,_Demonstratio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Druhá světová válka, rekonstrukce a hospodářský zázrak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62721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dirty="0" smtClean="0"/>
              <a:t>nepřátelský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GER: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strategie: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arabský nacionalizmus proti </a:t>
            </a:r>
            <a:r>
              <a:rPr lang="cs-CZ" dirty="0" smtClean="0"/>
              <a:t>Turkům </a:t>
            </a:r>
            <a:r>
              <a:rPr lang="cs-CZ" dirty="0" smtClean="0"/>
              <a:t>(</a:t>
            </a:r>
            <a:r>
              <a:rPr lang="cs-CZ" dirty="0"/>
              <a:t>O</a:t>
            </a:r>
            <a:r>
              <a:rPr lang="cs-CZ" dirty="0" smtClean="0"/>
              <a:t>smani</a:t>
            </a:r>
            <a:r>
              <a:rPr lang="cs-CZ" dirty="0"/>
              <a:t>) – </a:t>
            </a:r>
            <a:r>
              <a:rPr lang="cs-CZ" dirty="0" smtClean="0"/>
              <a:t>muslimský odpor </a:t>
            </a:r>
            <a:r>
              <a:rPr lang="cs-CZ" dirty="0"/>
              <a:t>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6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Cesta ke </a:t>
            </a:r>
            <a:r>
              <a:rPr lang="cs-CZ" sz="3600" b="1" dirty="0" smtClean="0">
                <a:solidFill>
                  <a:srgbClr val="0070C0"/>
                </a:solidFill>
              </a:rPr>
              <a:t>druhé válce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Znovuvyzbrojení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Spolupráce se </a:t>
            </a:r>
            <a:r>
              <a:rPr lang="cs-CZ" b="1" dirty="0" smtClean="0"/>
              <a:t>SSSR</a:t>
            </a:r>
            <a:r>
              <a:rPr lang="cs-CZ" dirty="0" smtClean="0"/>
              <a:t>, budování </a:t>
            </a:r>
            <a:r>
              <a:rPr lang="cs-CZ" b="1" dirty="0" smtClean="0"/>
              <a:t>flotily</a:t>
            </a:r>
            <a:r>
              <a:rPr lang="cs-CZ" dirty="0" smtClean="0"/>
              <a:t> a </a:t>
            </a:r>
            <a:r>
              <a:rPr lang="cs-CZ" b="1" dirty="0" smtClean="0"/>
              <a:t>letectva</a:t>
            </a:r>
            <a:r>
              <a:rPr lang="cs-CZ" dirty="0" smtClean="0"/>
              <a:t> (inovace);</a:t>
            </a:r>
          </a:p>
          <a:p>
            <a:pPr lvl="1"/>
            <a:r>
              <a:rPr lang="cs-CZ" dirty="0" smtClean="0"/>
              <a:t>Připojení </a:t>
            </a:r>
            <a:r>
              <a:rPr lang="cs-CZ" b="1" dirty="0" smtClean="0"/>
              <a:t>Sárska</a:t>
            </a:r>
            <a:r>
              <a:rPr lang="cs-CZ" dirty="0" smtClean="0"/>
              <a:t> 1935 (minimální reakce);</a:t>
            </a:r>
          </a:p>
          <a:p>
            <a:pPr lvl="1"/>
            <a:r>
              <a:rPr lang="cs-CZ" dirty="0" smtClean="0"/>
              <a:t>Veřejné nálady v </a:t>
            </a:r>
            <a:r>
              <a:rPr lang="cs-CZ" b="1" dirty="0" smtClean="0"/>
              <a:t>GB, FRA </a:t>
            </a:r>
            <a:r>
              <a:rPr lang="cs-CZ" dirty="0" smtClean="0"/>
              <a:t>a </a:t>
            </a:r>
            <a:r>
              <a:rPr lang="cs-CZ" dirty="0" smtClean="0"/>
              <a:t>US proti výraznému angažmá;</a:t>
            </a:r>
            <a:endParaRPr lang="cs-CZ" dirty="0" smtClean="0"/>
          </a:p>
          <a:p>
            <a:pPr lvl="1"/>
            <a:r>
              <a:rPr lang="cs-CZ" b="1" dirty="0" smtClean="0"/>
              <a:t>LN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eroze</a:t>
            </a:r>
            <a:r>
              <a:rPr lang="cs-CZ" dirty="0" smtClean="0"/>
              <a:t> Versaillské smlouvy (pokračování Japonské invaze do Mandžuska, Peking 1937);</a:t>
            </a:r>
          </a:p>
          <a:p>
            <a:pPr lvl="1"/>
            <a:r>
              <a:rPr lang="cs-CZ" dirty="0" smtClean="0"/>
              <a:t>Obsazení </a:t>
            </a:r>
            <a:r>
              <a:rPr lang="cs-CZ" b="1" dirty="0" smtClean="0"/>
              <a:t>Porýní</a:t>
            </a:r>
            <a:r>
              <a:rPr lang="cs-CZ" dirty="0" smtClean="0"/>
              <a:t> 1935 (GB konzultace s FRA);</a:t>
            </a:r>
          </a:p>
          <a:p>
            <a:pPr marL="457200" lvl="1" indent="0">
              <a:buNone/>
            </a:pPr>
            <a:endParaRPr lang="cs-CZ" sz="1500" dirty="0" smtClean="0"/>
          </a:p>
          <a:p>
            <a:r>
              <a:rPr lang="cs-CZ" b="1" dirty="0" smtClean="0"/>
              <a:t>Postoj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západu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Přátelské </a:t>
            </a:r>
            <a:r>
              <a:rPr lang="cs-CZ" b="1" dirty="0" smtClean="0"/>
              <a:t>vztahy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 </a:t>
            </a:r>
            <a:r>
              <a:rPr lang="cs-CZ" dirty="0" smtClean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 smtClean="0"/>
              <a:t>L. George – Hitler „Washingtonem Německa“ (nemá zájem bojovat s GB);</a:t>
            </a:r>
          </a:p>
          <a:p>
            <a:pPr lvl="1"/>
            <a:r>
              <a:rPr lang="cs-CZ" dirty="0" smtClean="0"/>
              <a:t>1936 dokončení italské války v </a:t>
            </a:r>
            <a:r>
              <a:rPr lang="cs-CZ" b="1" dirty="0" smtClean="0"/>
              <a:t>Etiopii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má zájem na spojenectví s Mussolinim (1935 tajná </a:t>
            </a:r>
            <a:r>
              <a:rPr lang="cs-CZ" b="1" dirty="0" smtClean="0"/>
              <a:t>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Odlišování občanského státu a postoj k </a:t>
            </a:r>
            <a:r>
              <a:rPr lang="cs-CZ" b="1" dirty="0" smtClean="0"/>
              <a:t>ostatním národům </a:t>
            </a:r>
            <a:r>
              <a:rPr lang="cs-CZ" dirty="0" smtClean="0"/>
              <a:t>a etnikům;</a:t>
            </a:r>
          </a:p>
          <a:p>
            <a:pPr lvl="1"/>
            <a:r>
              <a:rPr lang="cs-CZ" dirty="0" smtClean="0"/>
              <a:t>Akceptování práva </a:t>
            </a:r>
            <a:r>
              <a:rPr lang="cs-CZ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 vytvořit rasistické</a:t>
            </a:r>
            <a:r>
              <a:rPr lang="cs-CZ" b="1" dirty="0" smtClean="0"/>
              <a:t> impérium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0070C0"/>
                </a:solidFill>
              </a:rPr>
              <a:t>východě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b="1" dirty="0" smtClean="0"/>
              <a:t>GER koncepce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jednocení</a:t>
            </a:r>
            <a:r>
              <a:rPr lang="cs-CZ" dirty="0" smtClean="0"/>
              <a:t> </a:t>
            </a:r>
            <a:r>
              <a:rPr lang="cs-CZ" b="1" dirty="0" smtClean="0"/>
              <a:t>národa</a:t>
            </a:r>
            <a:r>
              <a:rPr lang="cs-CZ" dirty="0" smtClean="0"/>
              <a:t> (ČS, AUT);</a:t>
            </a:r>
          </a:p>
          <a:p>
            <a:pPr lvl="1"/>
            <a:r>
              <a:rPr lang="cs-CZ" b="1" dirty="0"/>
              <a:t>e</a:t>
            </a:r>
            <a:r>
              <a:rPr lang="cs-CZ" b="1" dirty="0" smtClean="0"/>
              <a:t>xpanze</a:t>
            </a:r>
            <a:r>
              <a:rPr lang="cs-CZ" dirty="0" smtClean="0"/>
              <a:t> na </a:t>
            </a:r>
            <a:r>
              <a:rPr lang="cs-CZ" b="1" dirty="0" smtClean="0"/>
              <a:t>východ</a:t>
            </a:r>
            <a:r>
              <a:rPr lang="cs-CZ" dirty="0" smtClean="0"/>
              <a:t> (zotročení Slovanů);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vnitřních nepřátel </a:t>
            </a:r>
            <a:r>
              <a:rPr lang="cs-CZ" dirty="0" smtClean="0"/>
              <a:t>(komunisté, židé);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98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8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Druhá světová válka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1936 </a:t>
            </a:r>
            <a:r>
              <a:rPr lang="cs-CZ" b="1" dirty="0" smtClean="0"/>
              <a:t>občanská válka ve SPA </a:t>
            </a:r>
            <a:r>
              <a:rPr lang="cs-CZ" dirty="0" smtClean="0"/>
              <a:t>(GER a ITA s nacionalisty proti režimu &lt;- SSSR), </a:t>
            </a:r>
            <a:r>
              <a:rPr lang="cs-CZ" b="1" dirty="0" smtClean="0"/>
              <a:t>osa</a:t>
            </a:r>
            <a:r>
              <a:rPr lang="cs-CZ" dirty="0" smtClean="0"/>
              <a:t> </a:t>
            </a:r>
            <a:r>
              <a:rPr lang="cs-CZ" b="1" dirty="0" smtClean="0"/>
              <a:t>Berlín-Řím</a:t>
            </a:r>
            <a:r>
              <a:rPr lang="cs-CZ" dirty="0" smtClean="0"/>
              <a:t>; protikomunistický </a:t>
            </a:r>
            <a:r>
              <a:rPr lang="cs-CZ" b="1" dirty="0" smtClean="0"/>
              <a:t>pakt s JAP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anexe</a:t>
            </a:r>
            <a:r>
              <a:rPr lang="cs-CZ" dirty="0" smtClean="0"/>
              <a:t> </a:t>
            </a:r>
            <a:r>
              <a:rPr lang="cs-CZ" b="1" dirty="0" smtClean="0"/>
              <a:t>ČSR</a:t>
            </a:r>
            <a:r>
              <a:rPr lang="cs-CZ" dirty="0" smtClean="0"/>
              <a:t> 3/1939, dohoda se </a:t>
            </a:r>
            <a:r>
              <a:rPr lang="cs-CZ" b="1" dirty="0" smtClean="0"/>
              <a:t>SSSR</a:t>
            </a:r>
            <a:r>
              <a:rPr lang="cs-CZ" dirty="0" smtClean="0"/>
              <a:t>; vpád do </a:t>
            </a:r>
            <a:r>
              <a:rPr lang="cs-CZ" b="1" dirty="0" smtClean="0"/>
              <a:t>POL</a:t>
            </a:r>
            <a:r>
              <a:rPr lang="cs-CZ" dirty="0" smtClean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ečinnost</a:t>
            </a:r>
            <a:r>
              <a:rPr lang="cs-CZ" dirty="0" smtClean="0"/>
              <a:t> („autobus“), </a:t>
            </a:r>
            <a:r>
              <a:rPr lang="cs-CZ" b="1" dirty="0" smtClean="0"/>
              <a:t>Norsko</a:t>
            </a:r>
            <a:r>
              <a:rPr lang="cs-CZ" dirty="0" smtClean="0"/>
              <a:t> (změna PM v </a:t>
            </a:r>
            <a:r>
              <a:rPr lang="cs-CZ" b="1" dirty="0" smtClean="0"/>
              <a:t>GB</a:t>
            </a:r>
            <a:r>
              <a:rPr lang="cs-CZ" dirty="0" smtClean="0"/>
              <a:t>); vpád do </a:t>
            </a:r>
            <a:r>
              <a:rPr lang="cs-CZ" b="1" dirty="0" smtClean="0"/>
              <a:t>FRA</a:t>
            </a:r>
            <a:r>
              <a:rPr lang="cs-CZ" dirty="0" smtClean="0"/>
              <a:t> a rychlé vítězství; </a:t>
            </a:r>
            <a:r>
              <a:rPr lang="cs-CZ" dirty="0" err="1" smtClean="0"/>
              <a:t>Churchillův</a:t>
            </a:r>
            <a:r>
              <a:rPr lang="cs-CZ" dirty="0" smtClean="0"/>
              <a:t> tvrdý postoj &lt;–&gt;  </a:t>
            </a:r>
            <a:r>
              <a:rPr lang="cs-CZ" b="1" dirty="0" smtClean="0"/>
              <a:t>kontinent pod kontrolou GER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Svět rozdělen na </a:t>
            </a:r>
            <a:r>
              <a:rPr lang="cs-CZ" b="1" dirty="0" smtClean="0">
                <a:solidFill>
                  <a:srgbClr val="0070C0"/>
                </a:solidFill>
              </a:rPr>
              <a:t>atlantickou ekonomiku </a:t>
            </a:r>
            <a:r>
              <a:rPr lang="cs-CZ" dirty="0" smtClean="0"/>
              <a:t>(US-GB), </a:t>
            </a:r>
            <a:r>
              <a:rPr lang="cs-CZ" b="1" dirty="0" smtClean="0">
                <a:solidFill>
                  <a:srgbClr val="0070C0"/>
                </a:solidFill>
              </a:rPr>
              <a:t>kontinentální blok </a:t>
            </a:r>
            <a:r>
              <a:rPr lang="cs-CZ" dirty="0" smtClean="0"/>
              <a:t>(GER) a japonské </a:t>
            </a:r>
            <a:r>
              <a:rPr lang="cs-CZ" b="1" dirty="0" smtClean="0"/>
              <a:t>asijské impérium </a:t>
            </a:r>
            <a:r>
              <a:rPr lang="cs-CZ" dirty="0" smtClean="0"/>
              <a:t>(JAP) – žádný IT mezi + uvnitř bloků specifické </a:t>
            </a:r>
            <a:r>
              <a:rPr lang="cs-CZ" b="1" dirty="0" smtClean="0"/>
              <a:t>transfery</a:t>
            </a:r>
            <a:r>
              <a:rPr lang="cs-CZ" dirty="0" smtClean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 smtClean="0"/>
              <a:t>Kontinent: </a:t>
            </a:r>
            <a:r>
              <a:rPr lang="cs-CZ" b="1" dirty="0" smtClean="0"/>
              <a:t>konfiskace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</a:t>
            </a:r>
            <a:r>
              <a:rPr lang="cs-CZ" dirty="0" smtClean="0"/>
              <a:t>ze všech </a:t>
            </a:r>
            <a:r>
              <a:rPr lang="cs-CZ" b="1" dirty="0" smtClean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</a:t>
            </a:r>
            <a:r>
              <a:rPr lang="cs-CZ" dirty="0" smtClean="0"/>
              <a:t>a </a:t>
            </a:r>
            <a:r>
              <a:rPr lang="cs-CZ" dirty="0"/>
              <a:t>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  <a:endParaRPr lang="cs-CZ" dirty="0" smtClean="0"/>
          </a:p>
          <a:p>
            <a:pPr marL="457200" lvl="1" indent="0">
              <a:buNone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/>
              <a:t>Strategická situace </a:t>
            </a:r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>
                <a:solidFill>
                  <a:srgbClr val="0070C0"/>
                </a:solidFill>
              </a:rPr>
              <a:t>1941</a:t>
            </a:r>
            <a:r>
              <a:rPr lang="cs-CZ" sz="3300" dirty="0" smtClean="0"/>
              <a:t>: </a:t>
            </a:r>
          </a:p>
          <a:p>
            <a:pPr marL="742950" lvl="2" indent="-342900"/>
            <a:r>
              <a:rPr lang="cs-CZ" sz="2900" dirty="0" smtClean="0"/>
              <a:t>riziko </a:t>
            </a:r>
            <a:r>
              <a:rPr lang="cs-CZ" sz="2900" b="1" dirty="0" smtClean="0"/>
              <a:t>dvou front </a:t>
            </a:r>
            <a:r>
              <a:rPr lang="cs-CZ" sz="2900" dirty="0" smtClean="0"/>
              <a:t>(GB+US a SSSR), </a:t>
            </a:r>
            <a:r>
              <a:rPr lang="cs-CZ" sz="2900" b="1" dirty="0" smtClean="0"/>
              <a:t>preventivní útok </a:t>
            </a:r>
            <a:r>
              <a:rPr lang="cs-CZ" sz="2900" dirty="0" smtClean="0"/>
              <a:t>a ohromující úspěchy (fronta až </a:t>
            </a:r>
            <a:r>
              <a:rPr lang="cs-CZ" sz="2900" b="1" dirty="0" smtClean="0"/>
              <a:t>Leningrad</a:t>
            </a:r>
            <a:r>
              <a:rPr lang="cs-CZ" sz="2900" dirty="0" smtClean="0"/>
              <a:t>, </a:t>
            </a:r>
            <a:r>
              <a:rPr lang="cs-CZ" sz="2900" b="1" dirty="0" smtClean="0"/>
              <a:t>Moskva</a:t>
            </a:r>
            <a:r>
              <a:rPr lang="cs-CZ" sz="2900" dirty="0" smtClean="0"/>
              <a:t>, </a:t>
            </a:r>
            <a:r>
              <a:rPr lang="cs-CZ" sz="2900" b="1" dirty="0" smtClean="0"/>
              <a:t>Don</a:t>
            </a:r>
            <a:r>
              <a:rPr lang="cs-CZ" sz="2900" dirty="0" smtClean="0"/>
              <a:t>); od </a:t>
            </a:r>
            <a:r>
              <a:rPr lang="cs-CZ" sz="2900" b="1" dirty="0" smtClean="0"/>
              <a:t>1944</a:t>
            </a:r>
            <a:r>
              <a:rPr lang="cs-CZ" sz="2900" dirty="0" smtClean="0"/>
              <a:t> nezadržitelný postup </a:t>
            </a:r>
            <a:r>
              <a:rPr lang="cs-CZ" sz="2900" b="1" dirty="0" smtClean="0"/>
              <a:t>Sovětské armády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/>
              <a:t>z</a:t>
            </a:r>
            <a:r>
              <a:rPr lang="cs-CZ" sz="2900" dirty="0" smtClean="0"/>
              <a:t>tráta iniciativy v </a:t>
            </a:r>
            <a:r>
              <a:rPr lang="cs-CZ" sz="2900" b="1" dirty="0" smtClean="0"/>
              <a:t>Africe</a:t>
            </a:r>
            <a:r>
              <a:rPr lang="cs-CZ" sz="2900" dirty="0" smtClean="0"/>
              <a:t>, vylodění v </a:t>
            </a:r>
            <a:r>
              <a:rPr lang="cs-CZ" sz="2900" b="1" dirty="0" smtClean="0"/>
              <a:t>Itálii</a:t>
            </a:r>
            <a:r>
              <a:rPr lang="cs-CZ" sz="2900" dirty="0" smtClean="0"/>
              <a:t> (kolaps ITA), </a:t>
            </a:r>
            <a:r>
              <a:rPr lang="cs-CZ" sz="2900" b="1" dirty="0" smtClean="0"/>
              <a:t>Normandie</a:t>
            </a:r>
            <a:r>
              <a:rPr lang="cs-CZ" sz="2900" dirty="0" smtClean="0"/>
              <a:t>, naprostá převaha spojenců;</a:t>
            </a:r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</a:t>
            </a:r>
            <a:r>
              <a:rPr lang="cs-CZ" sz="3300" dirty="0" smtClean="0"/>
              <a:t> </a:t>
            </a:r>
          </a:p>
          <a:p>
            <a:pPr marL="742950" lvl="2" indent="-342900"/>
            <a:r>
              <a:rPr lang="cs-CZ" sz="2900" b="1" dirty="0" smtClean="0">
                <a:solidFill>
                  <a:srgbClr val="0070C0"/>
                </a:solidFill>
              </a:rPr>
              <a:t>JAP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ovládnutí </a:t>
            </a:r>
            <a:r>
              <a:rPr lang="cs-CZ" sz="2900" b="1" dirty="0" smtClean="0"/>
              <a:t>Indočíny</a:t>
            </a:r>
            <a:r>
              <a:rPr lang="cs-CZ" sz="2900" dirty="0" smtClean="0"/>
              <a:t> (Vichy, embargo), nutnost získání </a:t>
            </a:r>
            <a:r>
              <a:rPr lang="cs-CZ" sz="2900" b="1" dirty="0" smtClean="0"/>
              <a:t>impéria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 smtClean="0"/>
              <a:t>útok na FIL, H-K, MAL, SING, BUR + </a:t>
            </a:r>
            <a:r>
              <a:rPr lang="cs-CZ" sz="2900" b="1" dirty="0" err="1" smtClean="0"/>
              <a:t>Pearl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Harbor</a:t>
            </a:r>
            <a:r>
              <a:rPr lang="cs-CZ" sz="2900" dirty="0" smtClean="0"/>
              <a:t>…</a:t>
            </a:r>
          </a:p>
          <a:p>
            <a:pPr marL="742950" lvl="2" indent="-342900"/>
            <a:r>
              <a:rPr lang="cs-CZ" sz="2900" dirty="0" smtClean="0"/>
              <a:t>postup do </a:t>
            </a:r>
            <a:r>
              <a:rPr lang="cs-CZ" sz="2900" dirty="0" err="1" smtClean="0"/>
              <a:t>Midway</a:t>
            </a:r>
            <a:r>
              <a:rPr lang="cs-CZ" sz="2900" dirty="0" smtClean="0"/>
              <a:t> a </a:t>
            </a:r>
            <a:r>
              <a:rPr lang="cs-CZ" sz="2900" dirty="0" err="1" smtClean="0"/>
              <a:t>Guadal</a:t>
            </a:r>
            <a:r>
              <a:rPr lang="cs-CZ" sz="2900" dirty="0" smtClean="0"/>
              <a:t>; jaderné bomby + SSSR;</a:t>
            </a:r>
            <a:endParaRPr lang="cs-CZ" sz="800" dirty="0" smtClean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dirty="0" smtClean="0"/>
              <a:t>Nový rozměr války - </a:t>
            </a:r>
            <a:r>
              <a:rPr lang="cs-CZ" sz="3300" b="1" dirty="0" smtClean="0">
                <a:solidFill>
                  <a:srgbClr val="0070C0"/>
                </a:solidFill>
              </a:rPr>
              <a:t>totální </a:t>
            </a:r>
            <a:r>
              <a:rPr lang="cs-CZ" sz="3300" b="1" dirty="0">
                <a:solidFill>
                  <a:srgbClr val="0070C0"/>
                </a:solidFill>
              </a:rPr>
              <a:t>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4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red_square_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83"/>
            <a:ext cx="9144000" cy="6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Pearl 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0"/>
            <a:ext cx="8513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69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Důsledky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války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21296"/>
            <a:ext cx="8856984" cy="6336704"/>
          </a:xfrm>
        </p:spPr>
        <p:txBody>
          <a:bodyPr>
            <a:normAutofit fontScale="47500" lnSpcReduction="20000"/>
          </a:bodyPr>
          <a:lstStyle/>
          <a:p>
            <a:r>
              <a:rPr lang="cs-CZ" sz="3300" b="1" dirty="0" smtClean="0"/>
              <a:t>Lidské ztráty </a:t>
            </a:r>
            <a:r>
              <a:rPr lang="cs-CZ" sz="3300" dirty="0" smtClean="0"/>
              <a:t>60-70 mil mrtvých, 20mil. </a:t>
            </a:r>
            <a:r>
              <a:rPr lang="cs-CZ" sz="3300" dirty="0"/>
              <a:t>v</a:t>
            </a:r>
            <a:r>
              <a:rPr lang="cs-CZ" sz="3300" dirty="0" smtClean="0"/>
              <a:t>ojáků;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27mil. (8,7 mil vojáků);</a:t>
            </a:r>
          </a:p>
          <a:p>
            <a:pPr lvl="1"/>
            <a:r>
              <a:rPr lang="cs-CZ" sz="3300" b="1" dirty="0" smtClean="0"/>
              <a:t>Čína</a:t>
            </a:r>
            <a:r>
              <a:rPr lang="cs-CZ" sz="3300" dirty="0" smtClean="0"/>
              <a:t> 7 mil. civilistů a 3-4 mil. vojáků;</a:t>
            </a:r>
          </a:p>
          <a:p>
            <a:pPr lvl="1"/>
            <a:r>
              <a:rPr lang="cs-CZ" sz="3300" dirty="0" smtClean="0"/>
              <a:t>11-17 mil. civilistů zemřelo v důsledku </a:t>
            </a:r>
            <a:r>
              <a:rPr lang="cs-CZ" sz="3300" b="1" dirty="0" smtClean="0">
                <a:solidFill>
                  <a:srgbClr val="0070C0"/>
                </a:solidFill>
              </a:rPr>
              <a:t>okupace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(včetně Židů, teror proti Slovanům); GER zajetí nepřežilo 3,5mil sovětských vojáků;</a:t>
            </a:r>
          </a:p>
          <a:p>
            <a:pPr lvl="1"/>
            <a:r>
              <a:rPr lang="cs-CZ" sz="3300" b="1" dirty="0" smtClean="0"/>
              <a:t>JAP</a:t>
            </a:r>
            <a:r>
              <a:rPr lang="cs-CZ" sz="3300" dirty="0" smtClean="0"/>
              <a:t> ztratilo 2,1 mil. vojáků a 500tis. </a:t>
            </a:r>
            <a:r>
              <a:rPr lang="cs-CZ" sz="3300" dirty="0"/>
              <a:t>c</a:t>
            </a:r>
            <a:r>
              <a:rPr lang="cs-CZ" sz="3300" dirty="0" smtClean="0"/>
              <a:t>ivilistů (KOR a teror v Číně);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ztratilo 5,3mil. </a:t>
            </a:r>
            <a:r>
              <a:rPr lang="cs-CZ" sz="3300" dirty="0"/>
              <a:t>v</a:t>
            </a:r>
            <a:r>
              <a:rPr lang="cs-CZ" sz="3300" dirty="0" smtClean="0"/>
              <a:t>ojáků a 1,5-2,5 mil civilistů;</a:t>
            </a:r>
          </a:p>
          <a:p>
            <a:pPr lvl="1"/>
            <a:r>
              <a:rPr lang="cs-CZ" sz="3300" b="1" dirty="0" smtClean="0"/>
              <a:t>POL</a:t>
            </a:r>
            <a:r>
              <a:rPr lang="cs-CZ" sz="3300" dirty="0" smtClean="0"/>
              <a:t> 240tis. vojáků a 5,4mil. civilistů (včetně Židů);</a:t>
            </a:r>
          </a:p>
          <a:p>
            <a:pPr lvl="1"/>
            <a:r>
              <a:rPr lang="cs-CZ" sz="3300" b="1" dirty="0" smtClean="0"/>
              <a:t>GB</a:t>
            </a:r>
            <a:r>
              <a:rPr lang="cs-CZ" sz="3300" dirty="0" smtClean="0"/>
              <a:t> 383 tis. vojáků a 67 tis. civilistů; </a:t>
            </a:r>
            <a:r>
              <a:rPr lang="cs-CZ" sz="3300" b="1" dirty="0" smtClean="0"/>
              <a:t>FRA</a:t>
            </a:r>
            <a:r>
              <a:rPr lang="cs-CZ" sz="3300" dirty="0" smtClean="0"/>
              <a:t> 217 tis. a 350 tis.; </a:t>
            </a:r>
            <a:r>
              <a:rPr lang="cs-CZ" sz="3300" b="1" dirty="0" smtClean="0"/>
              <a:t>US</a:t>
            </a:r>
            <a:r>
              <a:rPr lang="cs-CZ" sz="3300" dirty="0" smtClean="0"/>
              <a:t> 402 + 17 tis.; </a:t>
            </a:r>
            <a:r>
              <a:rPr lang="cs-CZ" sz="3300" b="1" dirty="0" smtClean="0"/>
              <a:t>ITA</a:t>
            </a:r>
            <a:r>
              <a:rPr lang="cs-CZ" sz="3300" dirty="0" smtClean="0"/>
              <a:t> </a:t>
            </a:r>
            <a:r>
              <a:rPr lang="cs-CZ" sz="3300" dirty="0" smtClean="0"/>
              <a:t>301 tis. a 150tis.</a:t>
            </a:r>
          </a:p>
          <a:p>
            <a:pPr lvl="1"/>
            <a:r>
              <a:rPr lang="cs-CZ" sz="3300" dirty="0" smtClean="0"/>
              <a:t>ROM a HUN (580 a 800tis.), ČSR 325 tis.;</a:t>
            </a:r>
          </a:p>
          <a:p>
            <a:pPr lvl="1"/>
            <a:r>
              <a:rPr lang="cs-CZ" sz="3300" dirty="0" smtClean="0"/>
              <a:t>Bombardování GER a JAP 600tis.</a:t>
            </a:r>
          </a:p>
          <a:p>
            <a:pPr lvl="1"/>
            <a:endParaRPr lang="cs-CZ" sz="1700" dirty="0" smtClean="0"/>
          </a:p>
          <a:p>
            <a:r>
              <a:rPr lang="cs-CZ" sz="3300" b="1" dirty="0" smtClean="0"/>
              <a:t>Materiální škody </a:t>
            </a:r>
            <a:r>
              <a:rPr lang="cs-CZ" sz="3300" dirty="0" smtClean="0"/>
              <a:t>(Evropa):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zničeno</a:t>
            </a:r>
            <a:r>
              <a:rPr lang="cs-CZ" sz="3300" dirty="0" smtClean="0"/>
              <a:t> 20% </a:t>
            </a:r>
            <a:r>
              <a:rPr lang="cs-CZ" sz="3300" b="1" dirty="0" smtClean="0"/>
              <a:t>budov</a:t>
            </a:r>
            <a:r>
              <a:rPr lang="cs-CZ" sz="3300" dirty="0" smtClean="0"/>
              <a:t> (50% ve městech); nepoužitelná </a:t>
            </a:r>
            <a:r>
              <a:rPr lang="cs-CZ" sz="3300" b="1" dirty="0" smtClean="0"/>
              <a:t>železnice</a:t>
            </a:r>
            <a:r>
              <a:rPr lang="cs-CZ" sz="3300" dirty="0" smtClean="0"/>
              <a:t>; </a:t>
            </a:r>
            <a:r>
              <a:rPr lang="cs-CZ" sz="3300" b="1" dirty="0" err="1" smtClean="0"/>
              <a:t>prům.prod</a:t>
            </a:r>
            <a:r>
              <a:rPr lang="cs-CZ" sz="3300" b="1" dirty="0" smtClean="0"/>
              <a:t>.</a:t>
            </a:r>
            <a:r>
              <a:rPr lang="cs-CZ" sz="3300" dirty="0" smtClean="0"/>
              <a:t> 20% 1938; </a:t>
            </a:r>
          </a:p>
          <a:p>
            <a:pPr lvl="1"/>
            <a:r>
              <a:rPr lang="cs-CZ" sz="3300" dirty="0" smtClean="0"/>
              <a:t>o něco lepší situace ve </a:t>
            </a:r>
            <a:r>
              <a:rPr lang="cs-CZ" sz="3300" b="1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(zaminovaná půda, 90% motorových vozidel nepojízdných); FRA, BEL a NED asi 40% </a:t>
            </a:r>
            <a:r>
              <a:rPr lang="cs-CZ" sz="3300" dirty="0" err="1" smtClean="0"/>
              <a:t>prům.produkce</a:t>
            </a:r>
            <a:r>
              <a:rPr lang="cs-CZ" sz="3300" dirty="0" smtClean="0"/>
              <a:t>; </a:t>
            </a:r>
            <a:r>
              <a:rPr lang="cs-CZ" sz="3300" b="1" dirty="0" smtClean="0"/>
              <a:t>ITA</a:t>
            </a:r>
            <a:r>
              <a:rPr lang="cs-CZ" sz="3300" dirty="0" smtClean="0"/>
              <a:t> na 20% produkce a bez obchodní flotily;</a:t>
            </a:r>
          </a:p>
          <a:p>
            <a:pPr lvl="1"/>
            <a:r>
              <a:rPr lang="cs-CZ" sz="3300" dirty="0"/>
              <a:t>u</a:t>
            </a:r>
            <a:r>
              <a:rPr lang="cs-CZ" sz="3300" dirty="0" smtClean="0"/>
              <a:t>ž </a:t>
            </a:r>
            <a:r>
              <a:rPr lang="cs-CZ" sz="3300" b="1" dirty="0" smtClean="0"/>
              <a:t>1947</a:t>
            </a:r>
            <a:r>
              <a:rPr lang="cs-CZ" sz="3300" dirty="0" smtClean="0"/>
              <a:t> dosáhla </a:t>
            </a:r>
            <a:r>
              <a:rPr lang="cs-CZ" sz="3300" b="1" dirty="0" smtClean="0"/>
              <a:t>kapitálová zásoba </a:t>
            </a:r>
            <a:r>
              <a:rPr lang="cs-CZ" sz="3300" dirty="0" smtClean="0"/>
              <a:t>předválečné úrovně – i tak druhý výpadek růstu v době nástupu zámoří;</a:t>
            </a:r>
          </a:p>
          <a:p>
            <a:pPr lvl="1"/>
            <a:r>
              <a:rPr lang="cs-CZ" sz="3300" b="1" dirty="0" smtClean="0">
                <a:solidFill>
                  <a:srgbClr val="0070C0"/>
                </a:solidFill>
              </a:rPr>
              <a:t>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/>
              <a:t>během války</a:t>
            </a:r>
            <a:r>
              <a:rPr lang="cs-CZ" sz="3300" dirty="0" smtClean="0"/>
              <a:t>: masová výroba, mohutné investice – Evropa tradice a přesun do malých provozů;</a:t>
            </a:r>
          </a:p>
          <a:p>
            <a:pPr lvl="1"/>
            <a:r>
              <a:rPr lang="cs-CZ" sz="3300" dirty="0" smtClean="0"/>
              <a:t>V </a:t>
            </a:r>
            <a:r>
              <a:rPr lang="cs-CZ" sz="3300" b="1" dirty="0" smtClean="0"/>
              <a:t>GER</a:t>
            </a:r>
            <a:r>
              <a:rPr lang="cs-CZ" sz="3300" dirty="0" smtClean="0"/>
              <a:t> </a:t>
            </a:r>
            <a:r>
              <a:rPr lang="cs-CZ" sz="3300" b="1" dirty="0" smtClean="0"/>
              <a:t>situace</a:t>
            </a:r>
            <a:r>
              <a:rPr lang="cs-CZ" sz="3300" dirty="0" smtClean="0"/>
              <a:t> nejhorší – nefungovaly </a:t>
            </a:r>
            <a:r>
              <a:rPr lang="cs-CZ" sz="3300" b="1" dirty="0" smtClean="0"/>
              <a:t>spoje</a:t>
            </a:r>
            <a:r>
              <a:rPr lang="cs-CZ" sz="3300" dirty="0" smtClean="0"/>
              <a:t>, </a:t>
            </a:r>
            <a:r>
              <a:rPr lang="cs-CZ" sz="3300" b="1" dirty="0" smtClean="0"/>
              <a:t>fyzický kapitál </a:t>
            </a:r>
            <a:r>
              <a:rPr lang="cs-CZ" sz="3300" dirty="0" smtClean="0"/>
              <a:t>do </a:t>
            </a:r>
            <a:r>
              <a:rPr lang="cs-CZ" sz="3300" dirty="0" smtClean="0">
                <a:solidFill>
                  <a:srgbClr val="0070C0"/>
                </a:solidFill>
              </a:rPr>
              <a:t>SSSR</a:t>
            </a:r>
            <a:r>
              <a:rPr lang="cs-CZ" sz="3300" dirty="0" smtClean="0"/>
              <a:t>; plán na vytvoření </a:t>
            </a:r>
            <a:r>
              <a:rPr lang="cs-CZ" sz="3300" b="1" dirty="0" smtClean="0"/>
              <a:t>AGRI</a:t>
            </a:r>
            <a:r>
              <a:rPr lang="cs-CZ" sz="3300" dirty="0" smtClean="0"/>
              <a:t> </a:t>
            </a:r>
            <a:r>
              <a:rPr lang="cs-CZ" sz="3300" b="1" dirty="0" smtClean="0"/>
              <a:t>ekonomiky</a:t>
            </a:r>
            <a:r>
              <a:rPr lang="cs-CZ" sz="3300" dirty="0" smtClean="0"/>
              <a:t> (</a:t>
            </a:r>
            <a:r>
              <a:rPr lang="cs-CZ" sz="3300" dirty="0" smtClean="0">
                <a:solidFill>
                  <a:srgbClr val="0070C0"/>
                </a:solidFill>
              </a:rPr>
              <a:t>FRA</a:t>
            </a:r>
            <a:r>
              <a:rPr lang="cs-CZ" sz="3300" dirty="0" smtClean="0"/>
              <a:t> – okupace + oddělení </a:t>
            </a:r>
            <a:r>
              <a:rPr lang="cs-CZ" sz="3300" b="1" dirty="0" smtClean="0"/>
              <a:t>Porůří</a:t>
            </a:r>
            <a:r>
              <a:rPr lang="cs-CZ" sz="3300" dirty="0" smtClean="0"/>
              <a:t> pod </a:t>
            </a:r>
            <a:r>
              <a:rPr lang="cs-CZ" sz="3300" dirty="0" err="1" smtClean="0"/>
              <a:t>mezin.kontorlou</a:t>
            </a:r>
            <a:r>
              <a:rPr lang="cs-CZ" sz="3300" dirty="0" smtClean="0"/>
              <a:t> a připojení </a:t>
            </a:r>
            <a:r>
              <a:rPr lang="cs-CZ" sz="3300" b="1" dirty="0" smtClean="0"/>
              <a:t>Sárska</a:t>
            </a:r>
            <a:r>
              <a:rPr lang="cs-CZ" sz="3300" dirty="0" smtClean="0"/>
              <a:t>); </a:t>
            </a:r>
          </a:p>
          <a:p>
            <a:pPr lvl="2"/>
            <a:r>
              <a:rPr lang="cs-CZ" sz="2900" dirty="0" smtClean="0"/>
              <a:t>1946 </a:t>
            </a:r>
            <a:r>
              <a:rPr lang="cs-CZ" sz="2900" b="1" dirty="0" smtClean="0"/>
              <a:t>plán</a:t>
            </a:r>
            <a:r>
              <a:rPr lang="cs-CZ" sz="2900" dirty="0" smtClean="0"/>
              <a:t> na </a:t>
            </a:r>
            <a:r>
              <a:rPr lang="cs-CZ" sz="2900" b="1" dirty="0" smtClean="0"/>
              <a:t>omezení </a:t>
            </a:r>
            <a:r>
              <a:rPr lang="cs-CZ" sz="2900" b="1" dirty="0" err="1" smtClean="0"/>
              <a:t>prům</a:t>
            </a:r>
            <a:r>
              <a:rPr lang="cs-CZ" sz="2900" dirty="0" smtClean="0"/>
              <a:t>. na 50% (skutečná produkce na 33% v 1947); </a:t>
            </a:r>
            <a:r>
              <a:rPr lang="cs-CZ" sz="2900" b="1" dirty="0" smtClean="0"/>
              <a:t>pokles AGRI </a:t>
            </a:r>
            <a:r>
              <a:rPr lang="cs-CZ" sz="2900" dirty="0" smtClean="0"/>
              <a:t>na 58% v 1948; příliv milionů vysídlenců (nutnost humanitární pomoci US a GB);</a:t>
            </a:r>
            <a:r>
              <a:rPr lang="cs-CZ" sz="3300" dirty="0" smtClean="0"/>
              <a:t>  </a:t>
            </a:r>
          </a:p>
          <a:p>
            <a:pPr lvl="2"/>
            <a:endParaRPr lang="cs-CZ" sz="1700" dirty="0" smtClean="0"/>
          </a:p>
          <a:p>
            <a:r>
              <a:rPr lang="cs-CZ" sz="3400" dirty="0" smtClean="0"/>
              <a:t>Škody na </a:t>
            </a:r>
            <a:r>
              <a:rPr lang="cs-CZ" sz="3400" b="1" dirty="0"/>
              <a:t>ekonomických a sociálních </a:t>
            </a:r>
            <a:r>
              <a:rPr lang="cs-CZ" sz="3400" b="1" dirty="0">
                <a:solidFill>
                  <a:srgbClr val="0070C0"/>
                </a:solidFill>
              </a:rPr>
              <a:t>institucích</a:t>
            </a:r>
            <a:r>
              <a:rPr lang="cs-CZ" sz="3400" b="1" dirty="0"/>
              <a:t> </a:t>
            </a:r>
            <a:r>
              <a:rPr lang="cs-CZ" sz="3400" dirty="0"/>
              <a:t>(dirigismus, diskreditace trhu), </a:t>
            </a:r>
            <a:r>
              <a:rPr lang="cs-CZ" sz="3400" b="1" dirty="0"/>
              <a:t>rozklad</a:t>
            </a:r>
            <a:r>
              <a:rPr lang="cs-CZ" sz="3400" dirty="0"/>
              <a:t> mezinárodního </a:t>
            </a:r>
            <a:r>
              <a:rPr lang="cs-CZ" sz="3400" b="1" dirty="0"/>
              <a:t>finančního systému </a:t>
            </a:r>
            <a:r>
              <a:rPr lang="cs-CZ" sz="3400" dirty="0"/>
              <a:t>(soukromé toky minimální); </a:t>
            </a:r>
            <a:r>
              <a:rPr lang="cs-CZ" sz="3400" b="1" dirty="0"/>
              <a:t>bankovní sektor </a:t>
            </a:r>
            <a:r>
              <a:rPr lang="cs-CZ" sz="3400" dirty="0"/>
              <a:t>ovládnut státem (utracení </a:t>
            </a:r>
            <a:r>
              <a:rPr lang="cs-CZ" sz="3400" dirty="0" smtClean="0"/>
              <a:t>všech </a:t>
            </a:r>
            <a:r>
              <a:rPr lang="cs-CZ" sz="3400" b="1" dirty="0"/>
              <a:t>rezerv</a:t>
            </a:r>
            <a:r>
              <a:rPr lang="cs-CZ" sz="3400" dirty="0"/>
              <a:t>) </a:t>
            </a:r>
            <a:r>
              <a:rPr lang="cs-CZ" sz="3400" dirty="0" smtClean="0"/>
              <a:t>striktní </a:t>
            </a:r>
            <a:r>
              <a:rPr lang="cs-CZ" sz="3400" b="1" dirty="0"/>
              <a:t>kontroly</a:t>
            </a:r>
            <a:r>
              <a:rPr lang="cs-CZ" sz="3400" dirty="0"/>
              <a:t> </a:t>
            </a:r>
            <a:r>
              <a:rPr lang="cs-CZ" sz="3400" b="1" dirty="0"/>
              <a:t>IT</a:t>
            </a:r>
            <a:r>
              <a:rPr lang="cs-CZ" sz="3400" dirty="0"/>
              <a:t> a </a:t>
            </a:r>
            <a:r>
              <a:rPr lang="cs-CZ" sz="3400" dirty="0" smtClean="0"/>
              <a:t>mezinárodních </a:t>
            </a:r>
            <a:r>
              <a:rPr lang="cs-CZ" sz="3400" b="1" dirty="0" smtClean="0"/>
              <a:t>kapitálových</a:t>
            </a:r>
            <a:r>
              <a:rPr lang="cs-CZ" sz="3400" dirty="0" smtClean="0"/>
              <a:t> toků;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6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Dres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575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Hirosh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7" y="44624"/>
            <a:ext cx="853596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2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g.gsapubs.org/content/16/51/F2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7761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9427"/>
              </p:ext>
            </p:extLst>
          </p:nvPr>
        </p:nvGraphicFramePr>
        <p:xfrm>
          <a:off x="3166811" y="401557"/>
          <a:ext cx="3033820" cy="326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2858"/>
                <a:gridCol w="652858"/>
                <a:gridCol w="652858"/>
              </a:tblGrid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172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119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143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160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32452"/>
              </p:ext>
            </p:extLst>
          </p:nvPr>
        </p:nvGraphicFramePr>
        <p:xfrm>
          <a:off x="3157286" y="4293096"/>
          <a:ext cx="3683210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651991"/>
                <a:gridCol w="651991"/>
                <a:gridCol w="651991"/>
                <a:gridCol w="651991"/>
              </a:tblGrid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1949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115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Nizozemí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126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139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43608" y="1628800"/>
            <a:ext cx="21232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Hrubý domácí produkt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(1938=100)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5205" y="5013176"/>
            <a:ext cx="173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Průmyslová </a:t>
            </a:r>
            <a:r>
              <a:rPr lang="cs-CZ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produkce</a:t>
            </a:r>
            <a:r>
              <a:rPr lang="cs-CZ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(1938=100)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Rekonstrukce</a:t>
            </a:r>
            <a:r>
              <a:rPr lang="cs-CZ" sz="3200" b="1" dirty="0" smtClean="0"/>
              <a:t> pod vedením US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0070C0"/>
                </a:solidFill>
              </a:rPr>
              <a:t>masová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výroba, produkce </a:t>
            </a:r>
            <a:r>
              <a:rPr lang="cs-CZ" b="1" dirty="0" smtClean="0">
                <a:solidFill>
                  <a:srgbClr val="0070C0"/>
                </a:solidFill>
              </a:rPr>
              <a:t>spotřebního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zboží</a:t>
            </a:r>
            <a:r>
              <a:rPr lang="cs-CZ" dirty="0" smtClean="0"/>
              <a:t>, </a:t>
            </a:r>
            <a:r>
              <a:rPr lang="cs-CZ" b="1" dirty="0" smtClean="0"/>
              <a:t>inovace</a:t>
            </a:r>
            <a:r>
              <a:rPr lang="cs-CZ" dirty="0" smtClean="0"/>
              <a:t>; silná </a:t>
            </a:r>
            <a:r>
              <a:rPr lang="cs-CZ" b="1" dirty="0" smtClean="0"/>
              <a:t>střední třída </a:t>
            </a:r>
            <a:r>
              <a:rPr lang="cs-CZ" dirty="0" smtClean="0"/>
              <a:t>(mohutná spotřeba v E vzácného zboží – elektronika);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USD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hlavní </a:t>
            </a:r>
            <a:r>
              <a:rPr lang="cs-CZ" b="1" dirty="0" smtClean="0"/>
              <a:t>mezinárodní měna </a:t>
            </a:r>
            <a:r>
              <a:rPr lang="cs-CZ" dirty="0" smtClean="0"/>
              <a:t>– </a:t>
            </a:r>
            <a:r>
              <a:rPr lang="cs-CZ" b="1" dirty="0" smtClean="0"/>
              <a:t>US industrializace </a:t>
            </a:r>
            <a:r>
              <a:rPr lang="cs-CZ" dirty="0" smtClean="0"/>
              <a:t>do </a:t>
            </a:r>
            <a:r>
              <a:rPr lang="cs-CZ" b="1" dirty="0" smtClean="0">
                <a:solidFill>
                  <a:srgbClr val="0070C0"/>
                </a:solidFill>
              </a:rPr>
              <a:t>světové ekonomiky </a:t>
            </a:r>
            <a:r>
              <a:rPr lang="cs-CZ" dirty="0" smtClean="0"/>
              <a:t>(CAN, AUS, JAP, T-W); </a:t>
            </a:r>
            <a:r>
              <a:rPr lang="cs-CZ" b="1" dirty="0" smtClean="0">
                <a:solidFill>
                  <a:srgbClr val="0070C0"/>
                </a:solidFill>
              </a:rPr>
              <a:t>pozice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jako jednoho z center nebyla samozřejmá;</a:t>
            </a:r>
          </a:p>
          <a:p>
            <a:r>
              <a:rPr lang="cs-CZ" dirty="0" smtClean="0"/>
              <a:t>US: </a:t>
            </a:r>
            <a:r>
              <a:rPr lang="cs-CZ" dirty="0" smtClean="0"/>
              <a:t>uvědomění </a:t>
            </a:r>
            <a:r>
              <a:rPr lang="cs-CZ" b="1" dirty="0" smtClean="0">
                <a:solidFill>
                  <a:srgbClr val="0070C0"/>
                </a:solidFill>
              </a:rPr>
              <a:t>historické role </a:t>
            </a:r>
            <a:r>
              <a:rPr lang="cs-CZ" dirty="0" smtClean="0"/>
              <a:t>v rekonstrukci: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CW: aktivistická</a:t>
            </a:r>
            <a:r>
              <a:rPr lang="cs-CZ" dirty="0" smtClean="0"/>
              <a:t>, </a:t>
            </a:r>
            <a:r>
              <a:rPr lang="cs-CZ" b="1" dirty="0" smtClean="0"/>
              <a:t>velkorysá</a:t>
            </a:r>
            <a:r>
              <a:rPr lang="cs-CZ" dirty="0" smtClean="0"/>
              <a:t> strategie; </a:t>
            </a:r>
          </a:p>
          <a:p>
            <a:pPr lvl="1"/>
            <a:r>
              <a:rPr lang="cs-CZ" dirty="0" smtClean="0"/>
              <a:t>cílem </a:t>
            </a:r>
            <a:r>
              <a:rPr lang="cs-CZ" b="1" dirty="0" smtClean="0"/>
              <a:t>hospodářská výkonnost </a:t>
            </a:r>
            <a:r>
              <a:rPr lang="cs-CZ" dirty="0" smtClean="0"/>
              <a:t>a plná </a:t>
            </a:r>
            <a:r>
              <a:rPr lang="cs-CZ" b="1" dirty="0" smtClean="0">
                <a:solidFill>
                  <a:srgbClr val="0070C0"/>
                </a:solidFill>
              </a:rPr>
              <a:t>zaměstnanost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světě</a:t>
            </a:r>
            <a:r>
              <a:rPr lang="cs-CZ" dirty="0" smtClean="0"/>
              <a:t> (optimálně demokracie);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podpora E </a:t>
            </a:r>
            <a:r>
              <a:rPr lang="cs-CZ" dirty="0" smtClean="0"/>
              <a:t>a její </a:t>
            </a:r>
            <a:r>
              <a:rPr lang="cs-CZ" b="1" dirty="0" smtClean="0"/>
              <a:t>integrace</a:t>
            </a:r>
            <a:r>
              <a:rPr lang="cs-CZ" dirty="0" smtClean="0"/>
              <a:t>; GB nejbližší partner a GER základ E hospodářské obnovy;</a:t>
            </a:r>
          </a:p>
          <a:p>
            <a:pPr marL="0" indent="0">
              <a:buNone/>
            </a:pPr>
            <a:endParaRPr lang="cs-CZ" sz="1700" dirty="0" smtClean="0"/>
          </a:p>
          <a:p>
            <a:r>
              <a:rPr lang="cs-CZ" dirty="0" smtClean="0"/>
              <a:t>Mezinárodní</a:t>
            </a:r>
            <a:r>
              <a:rPr lang="cs-CZ" b="1" dirty="0" smtClean="0"/>
              <a:t> instituce</a:t>
            </a:r>
            <a:r>
              <a:rPr lang="cs-CZ" dirty="0" smtClean="0"/>
              <a:t>: OSN, IMF, IBRD, GATT;</a:t>
            </a:r>
            <a:endParaRPr lang="cs-CZ" sz="1700" dirty="0" smtClean="0"/>
          </a:p>
          <a:p>
            <a:r>
              <a:rPr lang="cs-CZ" dirty="0" smtClean="0"/>
              <a:t>Nová role </a:t>
            </a:r>
            <a:r>
              <a:rPr lang="cs-CZ" b="1" dirty="0" smtClean="0">
                <a:solidFill>
                  <a:srgbClr val="0070C0"/>
                </a:solidFill>
              </a:rPr>
              <a:t>protekce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ochrana před </a:t>
            </a:r>
            <a:r>
              <a:rPr lang="cs-CZ" b="1" dirty="0" smtClean="0"/>
              <a:t>nerovnováhou</a:t>
            </a:r>
            <a:r>
              <a:rPr lang="cs-CZ" dirty="0" smtClean="0"/>
              <a:t> (ne </a:t>
            </a:r>
            <a:r>
              <a:rPr lang="cs-CZ" dirty="0" err="1" smtClean="0"/>
              <a:t>InIn</a:t>
            </a:r>
            <a:r>
              <a:rPr lang="cs-CZ" dirty="0" smtClean="0"/>
              <a:t>) – značná </a:t>
            </a:r>
            <a:r>
              <a:rPr lang="cs-CZ" b="1" dirty="0" smtClean="0">
                <a:solidFill>
                  <a:srgbClr val="0070C0"/>
                </a:solidFill>
              </a:rPr>
              <a:t>otevřenost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(IT); </a:t>
            </a:r>
          </a:p>
          <a:p>
            <a:r>
              <a:rPr lang="cs-CZ" dirty="0"/>
              <a:t>A</a:t>
            </a:r>
            <a:r>
              <a:rPr lang="cs-CZ" dirty="0" smtClean="0"/>
              <a:t>kceptování </a:t>
            </a:r>
            <a:r>
              <a:rPr lang="cs-CZ" b="1" dirty="0" smtClean="0">
                <a:solidFill>
                  <a:srgbClr val="0070C0"/>
                </a:solidFill>
              </a:rPr>
              <a:t>hegemonie US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garant </a:t>
            </a:r>
            <a:r>
              <a:rPr lang="cs-CZ" b="1" dirty="0" smtClean="0">
                <a:solidFill>
                  <a:srgbClr val="0070C0"/>
                </a:solidFill>
              </a:rPr>
              <a:t>bezpečnosti</a:t>
            </a:r>
            <a:r>
              <a:rPr lang="cs-CZ" b="1" dirty="0" smtClean="0"/>
              <a:t> </a:t>
            </a:r>
            <a:r>
              <a:rPr lang="cs-CZ" dirty="0" smtClean="0"/>
              <a:t>(dividenda); korejská válka (dodávky US a </a:t>
            </a:r>
            <a:r>
              <a:rPr lang="cs-CZ" b="1" dirty="0" smtClean="0"/>
              <a:t>transfer technologií</a:t>
            </a:r>
            <a:r>
              <a:rPr lang="cs-CZ" dirty="0" smtClean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eynesiánské</a:t>
            </a:r>
            <a:r>
              <a:rPr lang="cs-CZ" b="1" dirty="0" smtClean="0"/>
              <a:t> politiky  </a:t>
            </a:r>
            <a:r>
              <a:rPr lang="cs-CZ" dirty="0" smtClean="0"/>
              <a:t>- omezení hospodářského cyklu (deflace);</a:t>
            </a:r>
          </a:p>
          <a:p>
            <a:endParaRPr lang="cs-CZ" sz="1700" dirty="0" smtClean="0"/>
          </a:p>
          <a:p>
            <a:r>
              <a:rPr lang="cs-CZ" dirty="0" smtClean="0"/>
              <a:t>Podstatou </a:t>
            </a:r>
            <a:r>
              <a:rPr lang="cs-CZ" b="1" dirty="0" smtClean="0">
                <a:solidFill>
                  <a:srgbClr val="0070C0"/>
                </a:solidFill>
              </a:rPr>
              <a:t>E růstu </a:t>
            </a:r>
            <a:r>
              <a:rPr lang="cs-CZ" dirty="0" smtClean="0"/>
              <a:t>v 50.letech: mohutné</a:t>
            </a:r>
            <a:r>
              <a:rPr lang="cs-CZ" b="1" dirty="0" smtClean="0"/>
              <a:t> investice </a:t>
            </a:r>
            <a:r>
              <a:rPr lang="cs-CZ" dirty="0" smtClean="0"/>
              <a:t>při nižší domácí spotřebě a </a:t>
            </a:r>
            <a:r>
              <a:rPr lang="cs-CZ" b="1" dirty="0" smtClean="0"/>
              <a:t>export</a:t>
            </a:r>
            <a:r>
              <a:rPr lang="cs-CZ" dirty="0" smtClean="0"/>
              <a:t>;</a:t>
            </a:r>
            <a:endParaRPr lang="cs-CZ" sz="1700" dirty="0" smtClean="0"/>
          </a:p>
          <a:p>
            <a:r>
              <a:rPr lang="cs-CZ" b="1" dirty="0" smtClean="0"/>
              <a:t>Výsledky</a:t>
            </a:r>
            <a:r>
              <a:rPr lang="cs-CZ" dirty="0" smtClean="0"/>
              <a:t> zemí a strategie se </a:t>
            </a:r>
            <a:r>
              <a:rPr lang="cs-CZ" b="1" dirty="0" smtClean="0"/>
              <a:t>liší</a:t>
            </a:r>
            <a:r>
              <a:rPr lang="cs-CZ" dirty="0" smtClean="0"/>
              <a:t>: </a:t>
            </a:r>
          </a:p>
          <a:p>
            <a:pPr lvl="1"/>
            <a:r>
              <a:rPr lang="cs-CZ" sz="3300" dirty="0" smtClean="0"/>
              <a:t>míra </a:t>
            </a:r>
            <a:r>
              <a:rPr lang="cs-CZ" sz="3300" b="1" dirty="0" smtClean="0"/>
              <a:t>válečných </a:t>
            </a:r>
            <a:r>
              <a:rPr lang="cs-CZ" sz="3300" b="1" dirty="0" smtClean="0">
                <a:solidFill>
                  <a:srgbClr val="0070C0"/>
                </a:solidFill>
              </a:rPr>
              <a:t>škod</a:t>
            </a:r>
            <a:r>
              <a:rPr lang="cs-CZ" sz="3300" b="1" dirty="0" smtClean="0"/>
              <a:t> </a:t>
            </a:r>
            <a:r>
              <a:rPr lang="cs-CZ" sz="3300" dirty="0" smtClean="0"/>
              <a:t>(GER, FRA – aplikace </a:t>
            </a:r>
            <a:r>
              <a:rPr lang="cs-CZ" sz="3300" b="1" dirty="0" smtClean="0"/>
              <a:t>moderních</a:t>
            </a:r>
            <a:r>
              <a:rPr lang="cs-CZ" sz="3300" dirty="0" smtClean="0"/>
              <a:t> </a:t>
            </a:r>
            <a:r>
              <a:rPr lang="cs-CZ" sz="3300" b="1" dirty="0" smtClean="0"/>
              <a:t>postupů</a:t>
            </a:r>
            <a:r>
              <a:rPr lang="cs-CZ" sz="3300" dirty="0" smtClean="0"/>
              <a:t>);</a:t>
            </a:r>
          </a:p>
          <a:p>
            <a:pPr lvl="1"/>
            <a:r>
              <a:rPr lang="cs-CZ" sz="3300" b="1" dirty="0" smtClean="0"/>
              <a:t>předválečná </a:t>
            </a:r>
            <a:r>
              <a:rPr lang="cs-CZ" sz="3300" b="1" dirty="0" smtClean="0">
                <a:solidFill>
                  <a:srgbClr val="0070C0"/>
                </a:solidFill>
              </a:rPr>
              <a:t>úroveň</a:t>
            </a:r>
            <a:r>
              <a:rPr lang="cs-CZ" sz="3300" b="1" dirty="0" smtClean="0"/>
              <a:t> </a:t>
            </a:r>
            <a:r>
              <a:rPr lang="cs-CZ" sz="3300" dirty="0" smtClean="0"/>
              <a:t>(FRA, ITA</a:t>
            </a:r>
            <a:r>
              <a:rPr lang="cs-CZ" sz="3300" dirty="0" smtClean="0"/>
              <a:t>, SPA, POR – růst industrializací a </a:t>
            </a:r>
            <a:r>
              <a:rPr lang="cs-CZ" sz="3300" b="1" dirty="0" smtClean="0"/>
              <a:t>přesunem</a:t>
            </a:r>
            <a:r>
              <a:rPr lang="cs-CZ" sz="3300" dirty="0" smtClean="0"/>
              <a:t> z </a:t>
            </a:r>
            <a:r>
              <a:rPr lang="cs-CZ" sz="3300" b="1" dirty="0" smtClean="0"/>
              <a:t>AGRI</a:t>
            </a:r>
            <a:r>
              <a:rPr lang="cs-CZ" sz="3300" dirty="0" smtClean="0"/>
              <a:t> do INDU);</a:t>
            </a:r>
          </a:p>
          <a:p>
            <a:pPr lvl="1"/>
            <a:r>
              <a:rPr lang="cs-CZ" sz="3300" b="1" dirty="0"/>
              <a:t>i</a:t>
            </a:r>
            <a:r>
              <a:rPr lang="cs-CZ" sz="3300" b="1" dirty="0" smtClean="0"/>
              <a:t>nstituce</a:t>
            </a:r>
            <a:r>
              <a:rPr lang="cs-CZ" sz="3300" dirty="0" smtClean="0"/>
              <a:t> (</a:t>
            </a:r>
            <a:r>
              <a:rPr lang="cs-CZ" sz="3300" b="1" dirty="0" smtClean="0">
                <a:solidFill>
                  <a:srgbClr val="0070C0"/>
                </a:solidFill>
              </a:rPr>
              <a:t>korporativismus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dirty="0" smtClean="0"/>
              <a:t>GER, AUT, NED, SCAN) – sociální </a:t>
            </a:r>
            <a:r>
              <a:rPr lang="cs-CZ" sz="3300" b="1" dirty="0" smtClean="0"/>
              <a:t>dialog</a:t>
            </a:r>
            <a:r>
              <a:rPr lang="cs-CZ" sz="3300" dirty="0" smtClean="0"/>
              <a:t> (mzdy, spotřeba, investice);</a:t>
            </a:r>
          </a:p>
          <a:p>
            <a:pPr lvl="1"/>
            <a:r>
              <a:rPr lang="cs-CZ" sz="3300" b="1" dirty="0"/>
              <a:t>a</a:t>
            </a:r>
            <a:r>
              <a:rPr lang="cs-CZ" sz="3300" b="1" dirty="0" smtClean="0"/>
              <a:t>ngažmá </a:t>
            </a:r>
            <a:r>
              <a:rPr lang="cs-CZ" sz="3300" b="1" dirty="0" smtClean="0">
                <a:solidFill>
                  <a:srgbClr val="0070C0"/>
                </a:solidFill>
              </a:rPr>
              <a:t>státu</a:t>
            </a:r>
            <a:r>
              <a:rPr lang="cs-CZ" sz="3300" dirty="0" smtClean="0"/>
              <a:t>: zdroje do prioritních odvětví, koordinace, plánování – úspěch v období přebírání vyzkoušených postupů </a:t>
            </a:r>
            <a:r>
              <a:rPr lang="cs-CZ" sz="3300" b="1" dirty="0" smtClean="0"/>
              <a:t>lídra</a:t>
            </a:r>
            <a:r>
              <a:rPr lang="cs-CZ" sz="3300" dirty="0" smtClean="0"/>
              <a:t>;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14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84" y="0"/>
            <a:ext cx="4851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4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US-MarshallPlanAid-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8196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06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Situace ve WE a Marshallův plán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030" y="54868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Růst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– </a:t>
            </a:r>
            <a:r>
              <a:rPr lang="cs-CZ" sz="1500" b="1" dirty="0" smtClean="0"/>
              <a:t>zapojení</a:t>
            </a:r>
            <a:r>
              <a:rPr lang="cs-CZ" sz="1500" dirty="0" smtClean="0"/>
              <a:t> </a:t>
            </a:r>
            <a:r>
              <a:rPr lang="cs-CZ" sz="1500" b="1" dirty="0" smtClean="0"/>
              <a:t>faktorů</a:t>
            </a:r>
            <a:r>
              <a:rPr lang="cs-CZ" sz="1500" dirty="0" smtClean="0"/>
              <a:t> do produkce, </a:t>
            </a:r>
            <a:r>
              <a:rPr lang="cs-CZ" sz="1500" b="1" dirty="0" smtClean="0"/>
              <a:t>étos práce</a:t>
            </a:r>
            <a:r>
              <a:rPr lang="cs-CZ" sz="1500" dirty="0" smtClean="0"/>
              <a:t>; všechny skupiny identifikované (</a:t>
            </a:r>
            <a:r>
              <a:rPr lang="cs-CZ" sz="1500" b="1" dirty="0" smtClean="0"/>
              <a:t>odbory</a:t>
            </a:r>
            <a:r>
              <a:rPr lang="cs-CZ" sz="1500" dirty="0" smtClean="0"/>
              <a:t>, levice, komunisti – </a:t>
            </a:r>
            <a:r>
              <a:rPr lang="cs-CZ" sz="1500" b="1" dirty="0" smtClean="0"/>
              <a:t>stávky</a:t>
            </a:r>
            <a:r>
              <a:rPr lang="cs-CZ" sz="1500" dirty="0" smtClean="0"/>
              <a:t> ustaly); </a:t>
            </a:r>
            <a:r>
              <a:rPr lang="cs-CZ" sz="1500" b="1" dirty="0" smtClean="0"/>
              <a:t>INDU</a:t>
            </a:r>
            <a:r>
              <a:rPr lang="cs-CZ" sz="1500" dirty="0" smtClean="0"/>
              <a:t> na úrovni 1938 již v 1947 (</a:t>
            </a:r>
            <a:r>
              <a:rPr lang="cs-CZ" sz="1500" b="1" dirty="0" smtClean="0"/>
              <a:t>AGRI</a:t>
            </a:r>
            <a:r>
              <a:rPr lang="cs-CZ" sz="1500" dirty="0" smtClean="0"/>
              <a:t> 80%);</a:t>
            </a:r>
          </a:p>
          <a:p>
            <a:pPr>
              <a:spcBef>
                <a:spcPts val="0"/>
              </a:spcBef>
            </a:pPr>
            <a:r>
              <a:rPr lang="cs-CZ" sz="1500" dirty="0"/>
              <a:t>Z</a:t>
            </a:r>
            <a:r>
              <a:rPr lang="cs-CZ" sz="1500" dirty="0" smtClean="0"/>
              <a:t>aměření na </a:t>
            </a:r>
            <a:r>
              <a:rPr lang="cs-CZ" sz="1500" b="1" dirty="0" smtClean="0">
                <a:solidFill>
                  <a:srgbClr val="0070C0"/>
                </a:solidFill>
              </a:rPr>
              <a:t>těžký průmysl </a:t>
            </a:r>
            <a:r>
              <a:rPr lang="cs-CZ" sz="1500" dirty="0" smtClean="0"/>
              <a:t>(</a:t>
            </a:r>
            <a:r>
              <a:rPr lang="cs-CZ" sz="1500" dirty="0" err="1" smtClean="0"/>
              <a:t>Monetův</a:t>
            </a:r>
            <a:r>
              <a:rPr lang="cs-CZ" sz="1500" dirty="0" smtClean="0"/>
              <a:t> plán 1946 FRA); problém: získání </a:t>
            </a:r>
            <a:r>
              <a:rPr lang="cs-CZ" sz="1500" b="1" dirty="0" smtClean="0">
                <a:solidFill>
                  <a:srgbClr val="0070C0"/>
                </a:solidFill>
              </a:rPr>
              <a:t>strojního vybavení </a:t>
            </a:r>
            <a:r>
              <a:rPr lang="cs-CZ" sz="1500" dirty="0" smtClean="0"/>
              <a:t>(z </a:t>
            </a:r>
            <a:r>
              <a:rPr lang="cs-CZ" sz="1500" b="1" dirty="0" smtClean="0"/>
              <a:t>US</a:t>
            </a:r>
            <a:r>
              <a:rPr lang="cs-CZ" sz="1500" dirty="0" smtClean="0"/>
              <a:t>, nedostatek </a:t>
            </a:r>
            <a:r>
              <a:rPr lang="cs-CZ" sz="1500" b="1" dirty="0" smtClean="0"/>
              <a:t>USD</a:t>
            </a:r>
            <a:r>
              <a:rPr lang="cs-CZ" sz="15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Deficit BÚ</a:t>
            </a:r>
            <a:r>
              <a:rPr lang="cs-CZ" sz="1500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5% HDP (minimální vývoz, žádné rezervy, potřeba dovozu jídla); </a:t>
            </a:r>
            <a:r>
              <a:rPr lang="cs-CZ" sz="1500" b="1" dirty="0" smtClean="0"/>
              <a:t>US – lekce </a:t>
            </a:r>
            <a:r>
              <a:rPr lang="cs-CZ" sz="1500" dirty="0" smtClean="0"/>
              <a:t>s </a:t>
            </a:r>
            <a:r>
              <a:rPr lang="cs-CZ" sz="1500" b="1" dirty="0" smtClean="0">
                <a:solidFill>
                  <a:srgbClr val="0070C0"/>
                </a:solidFill>
              </a:rPr>
              <a:t>konvertibilitou</a:t>
            </a:r>
            <a:r>
              <a:rPr lang="cs-CZ" sz="1500" dirty="0" smtClean="0">
                <a:solidFill>
                  <a:srgbClr val="0070C0"/>
                </a:solidFill>
              </a:rPr>
              <a:t> GB </a:t>
            </a:r>
            <a:r>
              <a:rPr lang="cs-CZ" sz="1500" dirty="0" smtClean="0"/>
              <a:t>libry 1947 (6 týdnů);</a:t>
            </a:r>
          </a:p>
          <a:p>
            <a:pPr>
              <a:spcBef>
                <a:spcPts val="0"/>
              </a:spcBef>
            </a:pPr>
            <a:r>
              <a:rPr lang="cs-CZ" sz="1500" b="1" u="sng" dirty="0" smtClean="0">
                <a:solidFill>
                  <a:srgbClr val="0070C0"/>
                </a:solidFill>
              </a:rPr>
              <a:t>Kontroly</a:t>
            </a:r>
            <a:r>
              <a:rPr lang="cs-CZ" sz="1500" dirty="0" smtClean="0"/>
              <a:t>: </a:t>
            </a:r>
            <a:r>
              <a:rPr lang="cs-CZ" sz="1500" b="1" dirty="0" smtClean="0"/>
              <a:t>cen</a:t>
            </a:r>
            <a:r>
              <a:rPr lang="cs-CZ" sz="1500" dirty="0" smtClean="0"/>
              <a:t> a </a:t>
            </a:r>
            <a:r>
              <a:rPr lang="cs-CZ" sz="1500" b="1" dirty="0" smtClean="0"/>
              <a:t>mezd</a:t>
            </a:r>
            <a:r>
              <a:rPr lang="cs-CZ" sz="1500" dirty="0" smtClean="0"/>
              <a:t> (nasměrování faktorů do klíčových výrob, zabránění nepokojům); </a:t>
            </a:r>
            <a:r>
              <a:rPr lang="cs-CZ" sz="1500" b="1" dirty="0" smtClean="0"/>
              <a:t>nedostatek zboží</a:t>
            </a:r>
            <a:r>
              <a:rPr lang="cs-CZ" sz="1500" dirty="0" smtClean="0"/>
              <a:t>, hromadění, platby v naturáliích, </a:t>
            </a:r>
            <a:r>
              <a:rPr lang="cs-CZ" sz="1500" b="1" dirty="0" smtClean="0"/>
              <a:t>černý trh</a:t>
            </a:r>
            <a:r>
              <a:rPr lang="cs-CZ" sz="1500" dirty="0" smtClean="0"/>
              <a:t>, </a:t>
            </a:r>
            <a:r>
              <a:rPr lang="cs-CZ" sz="1500" b="1" dirty="0" smtClean="0"/>
              <a:t>absentérství</a:t>
            </a:r>
            <a:r>
              <a:rPr lang="cs-CZ" sz="1500" dirty="0" smtClean="0"/>
              <a:t>; „</a:t>
            </a:r>
            <a:r>
              <a:rPr lang="cs-CZ" sz="1500" b="1" dirty="0" smtClean="0"/>
              <a:t>dilema dělníka</a:t>
            </a:r>
            <a:r>
              <a:rPr lang="cs-CZ" sz="1500" dirty="0" smtClean="0"/>
              <a:t>“; </a:t>
            </a:r>
            <a:r>
              <a:rPr lang="cs-CZ" sz="1500" b="1" dirty="0" smtClean="0"/>
              <a:t>antikapitalistické</a:t>
            </a:r>
            <a:r>
              <a:rPr lang="cs-CZ" sz="1500" dirty="0" smtClean="0"/>
              <a:t> </a:t>
            </a:r>
            <a:r>
              <a:rPr lang="cs-CZ" sz="1500" b="1" dirty="0" smtClean="0"/>
              <a:t>myšlení</a:t>
            </a:r>
            <a:r>
              <a:rPr lang="cs-CZ" sz="1500" dirty="0" smtClean="0"/>
              <a:t>; </a:t>
            </a:r>
            <a:endParaRPr lang="cs-CZ" sz="15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800" b="1" u="sng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Marshallův plán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koordinace</a:t>
            </a:r>
            <a:r>
              <a:rPr lang="cs-CZ" sz="1400" dirty="0" smtClean="0"/>
              <a:t> </a:t>
            </a:r>
            <a:r>
              <a:rPr lang="cs-CZ" sz="1400" b="1" dirty="0" smtClean="0"/>
              <a:t>reforem</a:t>
            </a:r>
            <a:r>
              <a:rPr lang="cs-CZ" sz="1400" dirty="0" smtClean="0"/>
              <a:t>, </a:t>
            </a:r>
            <a:r>
              <a:rPr lang="cs-CZ" sz="1400" b="1" dirty="0" smtClean="0"/>
              <a:t>odstranění kontrol</a:t>
            </a:r>
            <a:r>
              <a:rPr lang="cs-CZ" sz="1400" dirty="0" smtClean="0"/>
              <a:t>, </a:t>
            </a:r>
            <a:r>
              <a:rPr lang="cs-CZ" sz="1400" b="1" dirty="0" smtClean="0"/>
              <a:t>inflace</a:t>
            </a:r>
            <a:r>
              <a:rPr lang="cs-CZ" sz="1400" dirty="0" smtClean="0"/>
              <a:t>, vyrovnání veřejných</a:t>
            </a:r>
            <a:r>
              <a:rPr lang="cs-CZ" sz="1400" b="1" dirty="0" smtClean="0"/>
              <a:t> rozpočtů </a:t>
            </a:r>
            <a:r>
              <a:rPr lang="cs-CZ" sz="1400" dirty="0" smtClean="0"/>
              <a:t>-&gt; </a:t>
            </a:r>
            <a:r>
              <a:rPr lang="cs-CZ" sz="1400" b="1" dirty="0" smtClean="0"/>
              <a:t>podmínky</a:t>
            </a:r>
            <a:r>
              <a:rPr lang="cs-CZ" sz="1400" dirty="0" smtClean="0"/>
              <a:t> přijetí pomoci;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Transfer</a:t>
            </a:r>
            <a:r>
              <a:rPr lang="cs-CZ" sz="1400" dirty="0" smtClean="0"/>
              <a:t> 13mld. USD na období 1948-1952; </a:t>
            </a:r>
            <a:r>
              <a:rPr lang="cs-CZ" sz="1400" b="1" dirty="0" smtClean="0"/>
              <a:t>deficit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BÚ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11,5mld. – vyřešeno dilema potřeby exportů na nákup </a:t>
            </a:r>
            <a:r>
              <a:rPr lang="cs-CZ" sz="1400" dirty="0" err="1" smtClean="0"/>
              <a:t>fyz</a:t>
            </a:r>
            <a:r>
              <a:rPr lang="cs-CZ" sz="1400" dirty="0" smtClean="0"/>
              <a:t>. kapitálu, který byl nutný k nastartování exportů; MP </a:t>
            </a:r>
            <a:r>
              <a:rPr lang="cs-CZ" sz="1400" b="1" dirty="0" smtClean="0"/>
              <a:t>nastartoval </a:t>
            </a:r>
            <a:r>
              <a:rPr lang="cs-CZ" sz="1400" b="1" dirty="0" smtClean="0">
                <a:solidFill>
                  <a:srgbClr val="0070C0"/>
                </a:solidFill>
              </a:rPr>
              <a:t>ELG</a:t>
            </a:r>
            <a:r>
              <a:rPr lang="cs-CZ" sz="14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Pomoc US -&gt; posun ke </a:t>
            </a:r>
            <a:r>
              <a:rPr lang="cs-CZ" sz="1400" b="1" dirty="0" smtClean="0">
                <a:solidFill>
                  <a:srgbClr val="0070C0"/>
                </a:solidFill>
              </a:rPr>
              <a:t>středovým stranám</a:t>
            </a:r>
            <a:r>
              <a:rPr lang="cs-CZ" sz="1400" dirty="0" smtClean="0"/>
              <a:t>; konflikt </a:t>
            </a:r>
            <a:r>
              <a:rPr lang="cs-CZ" sz="1400" b="1" dirty="0" smtClean="0"/>
              <a:t>US-SSSR</a:t>
            </a:r>
            <a:r>
              <a:rPr lang="cs-CZ" sz="1400" dirty="0" smtClean="0"/>
              <a:t> - </a:t>
            </a:r>
            <a:r>
              <a:rPr lang="cs-CZ" sz="1400" b="1" dirty="0" smtClean="0"/>
              <a:t>demokracie</a:t>
            </a:r>
            <a:r>
              <a:rPr lang="cs-CZ" sz="1400" dirty="0" smtClean="0"/>
              <a:t> a </a:t>
            </a:r>
            <a:r>
              <a:rPr lang="cs-CZ" sz="1400" b="1" dirty="0" smtClean="0"/>
              <a:t>tržní</a:t>
            </a:r>
            <a:r>
              <a:rPr lang="cs-CZ" sz="1400" dirty="0" smtClean="0"/>
              <a:t> </a:t>
            </a:r>
            <a:r>
              <a:rPr lang="cs-CZ" sz="1400" b="1" dirty="0" smtClean="0"/>
              <a:t>ekonomika</a:t>
            </a:r>
            <a:r>
              <a:rPr lang="cs-CZ" sz="1400" dirty="0"/>
              <a:t>;</a:t>
            </a:r>
            <a:endParaRPr lang="cs-CZ" sz="1400" dirty="0" smtClean="0"/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na </a:t>
            </a:r>
            <a:r>
              <a:rPr lang="cs-CZ" sz="1400" b="1" dirty="0" smtClean="0">
                <a:solidFill>
                  <a:srgbClr val="0070C0"/>
                </a:solidFill>
              </a:rPr>
              <a:t>odstranění kontrol </a:t>
            </a:r>
            <a:r>
              <a:rPr lang="cs-CZ" sz="1400" dirty="0" smtClean="0"/>
              <a:t>blesková: </a:t>
            </a:r>
            <a:r>
              <a:rPr lang="cs-CZ" sz="1400" b="1" dirty="0" smtClean="0"/>
              <a:t>zboží</a:t>
            </a:r>
            <a:r>
              <a:rPr lang="cs-CZ" sz="1400" dirty="0" smtClean="0"/>
              <a:t> v obchodech, </a:t>
            </a:r>
            <a:r>
              <a:rPr lang="cs-CZ" sz="1400" b="1" dirty="0" smtClean="0"/>
              <a:t>lidé v práci</a:t>
            </a:r>
            <a:r>
              <a:rPr lang="cs-CZ" sz="1400" dirty="0" smtClean="0"/>
              <a:t>, </a:t>
            </a:r>
            <a:r>
              <a:rPr lang="cs-CZ" sz="1400" b="1" dirty="0" smtClean="0"/>
              <a:t>suroviny</a:t>
            </a:r>
            <a:r>
              <a:rPr lang="cs-CZ" sz="1400" dirty="0" smtClean="0"/>
              <a:t> do průmyslu;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Zvláštní cíl MP – </a:t>
            </a:r>
            <a:r>
              <a:rPr lang="cs-CZ" sz="1400" b="1" dirty="0" smtClean="0"/>
              <a:t>evropská </a:t>
            </a:r>
            <a:r>
              <a:rPr lang="cs-CZ" sz="1400" b="1" dirty="0" smtClean="0">
                <a:solidFill>
                  <a:srgbClr val="0070C0"/>
                </a:solidFill>
              </a:rPr>
              <a:t>integrace</a:t>
            </a:r>
            <a:r>
              <a:rPr lang="cs-CZ" sz="1400" dirty="0" smtClean="0"/>
              <a:t>… 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1948 OEEC (v 1961 na OECD); vytvořeno </a:t>
            </a:r>
            <a:r>
              <a:rPr lang="cs-CZ" sz="1400" b="1" dirty="0" smtClean="0">
                <a:solidFill>
                  <a:srgbClr val="0070C0"/>
                </a:solidFill>
              </a:rPr>
              <a:t>W.GER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zrušeny </a:t>
            </a:r>
            <a:r>
              <a:rPr lang="cs-CZ" sz="1400" b="1" dirty="0" smtClean="0"/>
              <a:t>limity</a:t>
            </a:r>
            <a:r>
              <a:rPr lang="cs-CZ" sz="1400" dirty="0" smtClean="0"/>
              <a:t> na </a:t>
            </a:r>
            <a:r>
              <a:rPr lang="cs-CZ" sz="1400" b="1" dirty="0" smtClean="0"/>
              <a:t>INDU</a:t>
            </a:r>
            <a:r>
              <a:rPr lang="cs-CZ" sz="1400" dirty="0" smtClean="0"/>
              <a:t>, </a:t>
            </a:r>
            <a:r>
              <a:rPr lang="cs-CZ" sz="1400" b="1" dirty="0" smtClean="0"/>
              <a:t>vyzbrojeno</a:t>
            </a:r>
            <a:r>
              <a:rPr lang="cs-CZ" sz="1400" dirty="0" smtClean="0"/>
              <a:t> a do </a:t>
            </a:r>
            <a:r>
              <a:rPr lang="cs-CZ" sz="1400" b="1" dirty="0" smtClean="0"/>
              <a:t>NATO 1955</a:t>
            </a:r>
            <a:r>
              <a:rPr lang="cs-CZ" sz="1400" dirty="0" smtClean="0"/>
              <a:t>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cs-CZ" sz="1000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Problém </a:t>
            </a:r>
            <a:r>
              <a:rPr lang="cs-CZ" sz="1600" b="1" dirty="0" smtClean="0"/>
              <a:t>vnitřního E obchodu</a:t>
            </a:r>
            <a:r>
              <a:rPr lang="cs-CZ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cs-CZ" sz="1400" b="1" dirty="0"/>
              <a:t>n</a:t>
            </a:r>
            <a:r>
              <a:rPr lang="cs-CZ" sz="1400" b="1" dirty="0" smtClean="0"/>
              <a:t>ekonvertibilní</a:t>
            </a:r>
            <a:r>
              <a:rPr lang="cs-CZ" sz="1400" dirty="0" smtClean="0"/>
              <a:t> měny – země </a:t>
            </a:r>
            <a:r>
              <a:rPr lang="cs-CZ" sz="1400" b="1" dirty="0" smtClean="0"/>
              <a:t>potřebují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USD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na nákupy z US; každý </a:t>
            </a:r>
            <a:r>
              <a:rPr lang="cs-CZ" sz="1400" b="1" dirty="0" smtClean="0"/>
              <a:t>omezil</a:t>
            </a:r>
            <a:r>
              <a:rPr lang="cs-CZ" sz="1400" dirty="0" smtClean="0"/>
              <a:t> </a:t>
            </a:r>
            <a:r>
              <a:rPr lang="cs-CZ" sz="1400" b="1" dirty="0" smtClean="0"/>
              <a:t>export</a:t>
            </a:r>
            <a:r>
              <a:rPr lang="cs-CZ" sz="1400" dirty="0" smtClean="0"/>
              <a:t> na úroveň </a:t>
            </a:r>
            <a:r>
              <a:rPr lang="cs-CZ" sz="1400" b="1" dirty="0" smtClean="0"/>
              <a:t>vlastního dovozu </a:t>
            </a:r>
            <a:r>
              <a:rPr lang="cs-CZ" sz="1400" dirty="0" smtClean="0"/>
              <a:t>(aby nedostal nepoužitelnou měnu); </a:t>
            </a:r>
            <a:r>
              <a:rPr lang="cs-CZ" sz="1400" b="1" dirty="0" smtClean="0"/>
              <a:t>US</a:t>
            </a:r>
            <a:r>
              <a:rPr lang="cs-CZ" sz="1400" dirty="0" smtClean="0"/>
              <a:t> </a:t>
            </a:r>
            <a:r>
              <a:rPr lang="cs-CZ" sz="1400" b="1" dirty="0" smtClean="0"/>
              <a:t>lobují</a:t>
            </a:r>
            <a:r>
              <a:rPr lang="cs-CZ" sz="1400" dirty="0" smtClean="0"/>
              <a:t> za </a:t>
            </a:r>
            <a:r>
              <a:rPr lang="cs-CZ" sz="1400" b="1" dirty="0" smtClean="0">
                <a:solidFill>
                  <a:srgbClr val="0070C0"/>
                </a:solidFill>
              </a:rPr>
              <a:t>Evropskou platební unii</a:t>
            </a:r>
            <a:r>
              <a:rPr lang="cs-CZ" sz="1400" b="1" dirty="0" smtClean="0"/>
              <a:t> </a:t>
            </a:r>
            <a:r>
              <a:rPr lang="cs-CZ" sz="1400" dirty="0" smtClean="0"/>
              <a:t>(EPU) (peníze za export na dovoz z kterékoliv země); 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problém </a:t>
            </a:r>
            <a:r>
              <a:rPr lang="cs-CZ" sz="1400" b="1" dirty="0"/>
              <a:t>slabá </a:t>
            </a:r>
            <a:r>
              <a:rPr lang="cs-CZ" sz="1400" b="1" dirty="0" smtClean="0">
                <a:solidFill>
                  <a:srgbClr val="0070C0"/>
                </a:solidFill>
              </a:rPr>
              <a:t>konkurenceschopnost</a:t>
            </a:r>
            <a:r>
              <a:rPr lang="cs-CZ" sz="1400" b="1" dirty="0" smtClean="0"/>
              <a:t> </a:t>
            </a:r>
            <a:r>
              <a:rPr lang="cs-CZ" sz="1400" dirty="0" smtClean="0"/>
              <a:t>- </a:t>
            </a:r>
            <a:r>
              <a:rPr lang="cs-CZ" sz="1400" b="1" dirty="0" smtClean="0"/>
              <a:t>devalvace</a:t>
            </a:r>
            <a:r>
              <a:rPr lang="cs-CZ" sz="1400" dirty="0" smtClean="0"/>
              <a:t> nebyly dostatečné (politické důvody); </a:t>
            </a:r>
            <a:r>
              <a:rPr lang="cs-CZ" sz="1400" b="1" dirty="0" smtClean="0"/>
              <a:t>US</a:t>
            </a:r>
            <a:r>
              <a:rPr lang="cs-CZ" sz="1400" dirty="0" smtClean="0"/>
              <a:t> tlak na </a:t>
            </a:r>
            <a:r>
              <a:rPr lang="cs-CZ" sz="1400" b="1" dirty="0" smtClean="0"/>
              <a:t>snížení</a:t>
            </a:r>
            <a:r>
              <a:rPr lang="cs-CZ" sz="1400" dirty="0" smtClean="0"/>
              <a:t> obchodních </a:t>
            </a:r>
            <a:r>
              <a:rPr lang="cs-CZ" sz="1400" b="1" dirty="0" smtClean="0">
                <a:solidFill>
                  <a:srgbClr val="0070C0"/>
                </a:solidFill>
              </a:rPr>
              <a:t>bariér</a:t>
            </a:r>
            <a:r>
              <a:rPr lang="cs-CZ" sz="1400" b="1" dirty="0" smtClean="0"/>
              <a:t> o 50% </a:t>
            </a:r>
            <a:r>
              <a:rPr lang="cs-CZ" sz="1400" dirty="0" smtClean="0"/>
              <a:t>v EPU (peníze z </a:t>
            </a:r>
            <a:r>
              <a:rPr lang="cs-CZ" sz="1400" b="1" dirty="0" smtClean="0"/>
              <a:t>MP</a:t>
            </a:r>
            <a:r>
              <a:rPr lang="cs-CZ" sz="1400" dirty="0" smtClean="0"/>
              <a:t> na pokrytí přechodných </a:t>
            </a:r>
            <a:r>
              <a:rPr lang="cs-CZ" sz="1400" b="1" dirty="0" smtClean="0"/>
              <a:t>nerovnováh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r</a:t>
            </a:r>
            <a:r>
              <a:rPr lang="cs-CZ" sz="1400" dirty="0" smtClean="0"/>
              <a:t>ozhodující moment </a:t>
            </a:r>
            <a:r>
              <a:rPr lang="cs-CZ" sz="1400" b="1" dirty="0" smtClean="0"/>
              <a:t>odstranění </a:t>
            </a:r>
            <a:r>
              <a:rPr lang="cs-CZ" sz="1400" b="1" dirty="0" smtClean="0">
                <a:solidFill>
                  <a:srgbClr val="0070C0"/>
                </a:solidFill>
              </a:rPr>
              <a:t>GER kvót</a:t>
            </a:r>
            <a:r>
              <a:rPr lang="cs-CZ" sz="1400" b="1" dirty="0" smtClean="0"/>
              <a:t> </a:t>
            </a:r>
            <a:r>
              <a:rPr lang="cs-CZ" sz="1400" dirty="0" smtClean="0"/>
              <a:t>(zhoršení BÚ, další úvěr, v roce 1951 zlepšení, vstup do GATT, předčasné splacení půjček)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ú</a:t>
            </a:r>
            <a:r>
              <a:rPr lang="cs-CZ" sz="1400" dirty="0" smtClean="0"/>
              <a:t>plná směnitelnost až 1959, ale </a:t>
            </a:r>
            <a:r>
              <a:rPr lang="cs-CZ" sz="1400" b="1" dirty="0" smtClean="0"/>
              <a:t>US recept funguje</a:t>
            </a:r>
            <a:r>
              <a:rPr lang="cs-CZ" sz="1400" dirty="0" smtClean="0"/>
              <a:t>; důležitý prvek: </a:t>
            </a:r>
            <a:r>
              <a:rPr lang="cs-CZ" sz="1400" b="1" dirty="0" err="1" smtClean="0">
                <a:solidFill>
                  <a:srgbClr val="0070C0"/>
                </a:solidFill>
              </a:rPr>
              <a:t>expertnost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/ depolitizace (Evropská integrace);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0384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Bundesarchiv Bild 183-B0527-0001-753, Krefeld, Hungerwinter, Demon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1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2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657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48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296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50l 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(a jen na maso); 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zastavena </a:t>
            </a:r>
            <a:r>
              <a:rPr lang="cs-CZ" dirty="0" smtClean="0"/>
              <a:t>a 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 smtClean="0"/>
              <a:t>AHE</a:t>
            </a:r>
            <a:r>
              <a:rPr lang="cs-CZ" dirty="0" smtClean="0"/>
              <a:t> </a:t>
            </a:r>
            <a:r>
              <a:rPr lang="cs-CZ" dirty="0"/>
              <a:t>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ITA</a:t>
            </a:r>
            <a:r>
              <a:rPr lang="cs-CZ" dirty="0"/>
              <a:t> </a:t>
            </a:r>
            <a:r>
              <a:rPr lang="cs-CZ" dirty="0" smtClean="0"/>
              <a:t>460 a </a:t>
            </a:r>
            <a:r>
              <a:rPr lang="cs-CZ" b="1" dirty="0"/>
              <a:t>US</a:t>
            </a:r>
            <a:r>
              <a:rPr lang="cs-CZ" dirty="0"/>
              <a:t> 126tis. ), 7 mil. mrzáků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 smtClean="0"/>
              <a:t>chřipka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UK </a:t>
            </a:r>
            <a:r>
              <a:rPr lang="cs-CZ" dirty="0" smtClean="0"/>
              <a:t>744 tis. </a:t>
            </a:r>
            <a:r>
              <a:rPr lang="cs-CZ" dirty="0"/>
              <a:t>+</a:t>
            </a:r>
            <a:r>
              <a:rPr lang="cs-CZ" dirty="0" smtClean="0"/>
              <a:t> za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milion </a:t>
            </a:r>
            <a:r>
              <a:rPr lang="cs-CZ" dirty="0"/>
              <a:t>Indů (</a:t>
            </a:r>
            <a:r>
              <a:rPr lang="cs-CZ" dirty="0" smtClean="0"/>
              <a:t>65k </a:t>
            </a:r>
            <a:r>
              <a:rPr lang="cs-CZ" dirty="0"/>
              <a:t>mrtvých), 650k CAN </a:t>
            </a:r>
            <a:r>
              <a:rPr lang="cs-CZ" dirty="0" smtClean="0"/>
              <a:t>(</a:t>
            </a:r>
            <a:r>
              <a:rPr lang="cs-CZ" dirty="0" smtClean="0"/>
              <a:t>57</a:t>
            </a:r>
            <a:r>
              <a:rPr lang="cs-CZ" dirty="0" smtClean="0"/>
              <a:t>k</a:t>
            </a:r>
            <a:r>
              <a:rPr lang="cs-CZ" dirty="0"/>
              <a:t>) a 400k AUS (</a:t>
            </a:r>
            <a:r>
              <a:rPr lang="cs-CZ" dirty="0" smtClean="0"/>
              <a:t>62k), NZ (18k); ukováni.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 smtClean="0"/>
              <a:t>Není</a:t>
            </a:r>
            <a:r>
              <a:rPr lang="cs-CZ" dirty="0" smtClean="0"/>
              <a:t> 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pracovní síly z </a:t>
            </a:r>
            <a:r>
              <a:rPr lang="cs-CZ" b="1" dirty="0" smtClean="0"/>
              <a:t>AGRI</a:t>
            </a:r>
            <a:r>
              <a:rPr lang="cs-CZ" dirty="0" smtClean="0"/>
              <a:t> do INDU;</a:t>
            </a:r>
          </a:p>
          <a:p>
            <a:pPr lvl="1"/>
            <a:r>
              <a:rPr lang="cs-CZ" dirty="0" smtClean="0"/>
              <a:t>Přesun 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postindustriální ekonomiky; nedostatek v INDU (tlak na </a:t>
            </a:r>
            <a:r>
              <a:rPr lang="cs-CZ" b="1" dirty="0" smtClean="0"/>
              <a:t>růst mezd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r>
              <a:rPr lang="cs-CZ" dirty="0" smtClean="0"/>
              <a:t>Inflace 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b="1" dirty="0" smtClean="0"/>
              <a:t>vysoké mzdy </a:t>
            </a:r>
            <a:r>
              <a:rPr lang="cs-CZ" dirty="0" smtClean="0"/>
              <a:t>a </a:t>
            </a:r>
            <a:r>
              <a:rPr lang="cs-CZ" b="1" dirty="0" smtClean="0"/>
              <a:t>zastaralé</a:t>
            </a:r>
            <a:r>
              <a:rPr lang="cs-CZ" dirty="0" smtClean="0"/>
              <a:t> </a:t>
            </a:r>
            <a:r>
              <a:rPr lang="cs-CZ" b="1" dirty="0" smtClean="0"/>
              <a:t>kapitálové</a:t>
            </a:r>
            <a:r>
              <a:rPr lang="cs-CZ" dirty="0" smtClean="0"/>
              <a:t> vybavení brzy industrializované společnosti; směrování zdrojů do </a:t>
            </a:r>
            <a:r>
              <a:rPr lang="cs-CZ" b="1" dirty="0" smtClean="0"/>
              <a:t>tradičních sektorů</a:t>
            </a:r>
            <a:r>
              <a:rPr lang="cs-CZ" dirty="0" smtClean="0"/>
              <a:t> (nástup </a:t>
            </a:r>
            <a:r>
              <a:rPr lang="cs-CZ" b="1" dirty="0" smtClean="0"/>
              <a:t>GER</a:t>
            </a:r>
            <a:r>
              <a:rPr lang="cs-CZ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b="1" dirty="0" smtClean="0"/>
              <a:t>tradiční hodnoty </a:t>
            </a:r>
            <a:r>
              <a:rPr lang="cs-CZ" dirty="0" smtClean="0"/>
              <a:t>rurálního života a soběstačnosti, </a:t>
            </a:r>
            <a:r>
              <a:rPr lang="cs-CZ" b="1" dirty="0" smtClean="0"/>
              <a:t>konzervativní</a:t>
            </a:r>
            <a:r>
              <a:rPr lang="cs-CZ" dirty="0" smtClean="0"/>
              <a:t> síly proti růstu (církev); negativní dopad vysokých </a:t>
            </a:r>
            <a:r>
              <a:rPr lang="cs-CZ" b="1" dirty="0" smtClean="0"/>
              <a:t>cel</a:t>
            </a:r>
            <a:r>
              <a:rPr lang="cs-CZ" dirty="0" smtClean="0"/>
              <a:t> na malou ekonomiky; </a:t>
            </a:r>
            <a:r>
              <a:rPr lang="cs-CZ" b="1" dirty="0" smtClean="0"/>
              <a:t>emigrace</a:t>
            </a:r>
            <a:r>
              <a:rPr lang="cs-CZ" dirty="0" smtClean="0"/>
              <a:t>; příklad </a:t>
            </a:r>
            <a:r>
              <a:rPr lang="cs-CZ" b="1" dirty="0" smtClean="0"/>
              <a:t>nerostoucí</a:t>
            </a:r>
            <a:r>
              <a:rPr lang="cs-CZ" dirty="0" smtClean="0"/>
              <a:t> </a:t>
            </a:r>
            <a:r>
              <a:rPr lang="cs-CZ" b="1" dirty="0" err="1" smtClean="0"/>
              <a:t>podrozvinuté</a:t>
            </a:r>
            <a:r>
              <a:rPr lang="cs-CZ" dirty="0" smtClean="0"/>
              <a:t> ekonomiky – nutná transformace nacionalizmu a zapojení do </a:t>
            </a:r>
            <a:r>
              <a:rPr lang="cs-CZ" b="1" dirty="0" smtClean="0"/>
              <a:t>integrace</a:t>
            </a:r>
            <a:r>
              <a:rPr lang="cs-CZ" dirty="0" smtClean="0"/>
              <a:t> (</a:t>
            </a:r>
            <a:r>
              <a:rPr lang="cs-CZ" b="1" dirty="0" smtClean="0"/>
              <a:t>FDI</a:t>
            </a:r>
            <a:r>
              <a:rPr lang="cs-CZ" dirty="0" smtClean="0"/>
              <a:t>);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29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problém</a:t>
            </a:r>
            <a:r>
              <a:rPr lang="cs-CZ" dirty="0" smtClean="0"/>
              <a:t> –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1946: 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umožnila nasměrovat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technokraté</a:t>
            </a:r>
            <a:r>
              <a:rPr lang="cs-CZ" dirty="0" smtClean="0"/>
              <a:t> (integrace);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gen.stávka</a:t>
            </a:r>
            <a:r>
              <a:rPr lang="cs-CZ" dirty="0" smtClean="0"/>
              <a:t>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INDU,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18" y="14139"/>
            <a:ext cx="8784976" cy="7400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Kolaps </a:t>
            </a:r>
            <a:r>
              <a:rPr lang="cs-CZ" sz="2600" b="1" dirty="0" smtClean="0"/>
              <a:t>fašistického korporativismus </a:t>
            </a:r>
            <a:r>
              <a:rPr lang="cs-CZ" sz="2600" dirty="0" smtClean="0"/>
              <a:t>– hrozba </a:t>
            </a:r>
            <a:r>
              <a:rPr lang="cs-CZ" sz="2600" b="1" dirty="0" smtClean="0"/>
              <a:t>komunizmu</a:t>
            </a:r>
            <a:r>
              <a:rPr lang="cs-CZ" sz="2600" dirty="0" smtClean="0"/>
              <a:t> (angažování </a:t>
            </a:r>
            <a:r>
              <a:rPr lang="cs-CZ" sz="2600" b="1" dirty="0" smtClean="0"/>
              <a:t>US</a:t>
            </a:r>
            <a:r>
              <a:rPr lang="cs-CZ" sz="2600" dirty="0" smtClean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Ekonomická </a:t>
            </a:r>
            <a:r>
              <a:rPr lang="cs-CZ" sz="2600" b="1" dirty="0" smtClean="0"/>
              <a:t>struktura</a:t>
            </a:r>
            <a:r>
              <a:rPr lang="cs-CZ" sz="2600" dirty="0" smtClean="0"/>
              <a:t> zcela </a:t>
            </a:r>
            <a:r>
              <a:rPr lang="cs-CZ" sz="2600" b="1" dirty="0" smtClean="0"/>
              <a:t>nevhodná</a:t>
            </a:r>
            <a:r>
              <a:rPr lang="cs-CZ" sz="2600" dirty="0" smtClean="0"/>
              <a:t> – </a:t>
            </a:r>
            <a:r>
              <a:rPr lang="cs-CZ" sz="2600" b="1" dirty="0" smtClean="0"/>
              <a:t>zemědělská</a:t>
            </a:r>
            <a:r>
              <a:rPr lang="cs-CZ" sz="2600" dirty="0" smtClean="0"/>
              <a:t> země s </a:t>
            </a:r>
            <a:r>
              <a:rPr lang="cs-CZ" sz="2600" b="1" dirty="0" smtClean="0"/>
              <a:t>tradičním</a:t>
            </a:r>
            <a:r>
              <a:rPr lang="cs-CZ" sz="2600" dirty="0" smtClean="0"/>
              <a:t> průmyslem (textil a obuv); sociální </a:t>
            </a:r>
            <a:r>
              <a:rPr lang="cs-CZ" sz="2600" b="1" dirty="0" smtClean="0"/>
              <a:t>dialog obtížný </a:t>
            </a:r>
            <a:r>
              <a:rPr lang="cs-CZ" sz="2600" dirty="0" smtClean="0"/>
              <a:t>(odbory dle politického klíče); </a:t>
            </a:r>
            <a:r>
              <a:rPr lang="cs-CZ" sz="2600" b="1" dirty="0" smtClean="0"/>
              <a:t>politika</a:t>
            </a:r>
            <a:r>
              <a:rPr lang="cs-CZ" sz="2600" dirty="0" smtClean="0"/>
              <a:t> vlád byla </a:t>
            </a:r>
            <a:r>
              <a:rPr lang="cs-CZ" sz="2600" b="1" dirty="0" smtClean="0"/>
              <a:t>protekce</a:t>
            </a:r>
            <a:r>
              <a:rPr lang="cs-CZ" sz="2600" dirty="0" smtClean="0"/>
              <a:t>, růst </a:t>
            </a:r>
            <a:r>
              <a:rPr lang="cs-CZ" sz="2600" b="1" dirty="0" smtClean="0"/>
              <a:t>mezd</a:t>
            </a:r>
            <a:r>
              <a:rPr lang="cs-CZ" sz="2600" dirty="0" smtClean="0"/>
              <a:t> a </a:t>
            </a:r>
            <a:r>
              <a:rPr lang="cs-CZ" sz="2600" b="1" dirty="0" smtClean="0"/>
              <a:t>smír</a:t>
            </a:r>
            <a:r>
              <a:rPr lang="cs-CZ" sz="2600" dirty="0" smtClean="0"/>
              <a:t>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Přesto </a:t>
            </a:r>
            <a:r>
              <a:rPr lang="cs-CZ" sz="2600" b="1" dirty="0" smtClean="0"/>
              <a:t>rychlý růst </a:t>
            </a:r>
            <a:r>
              <a:rPr lang="cs-CZ" sz="2600" dirty="0" smtClean="0"/>
              <a:t>(</a:t>
            </a:r>
            <a:r>
              <a:rPr lang="cs-CZ" sz="2600" b="1" dirty="0" smtClean="0"/>
              <a:t>AGRI</a:t>
            </a:r>
            <a:r>
              <a:rPr lang="cs-CZ" sz="2600" dirty="0" smtClean="0"/>
              <a:t> z 46 na 36% za 7 let); </a:t>
            </a:r>
            <a:r>
              <a:rPr lang="cs-CZ" sz="2600" b="1" dirty="0" smtClean="0"/>
              <a:t>průmysl</a:t>
            </a:r>
            <a:r>
              <a:rPr lang="cs-CZ" sz="2600" dirty="0" smtClean="0"/>
              <a:t> a </a:t>
            </a:r>
            <a:r>
              <a:rPr lang="cs-CZ" sz="2600" b="1" dirty="0" smtClean="0"/>
              <a:t>banky</a:t>
            </a:r>
            <a:r>
              <a:rPr lang="cs-CZ" sz="2600" dirty="0" smtClean="0"/>
              <a:t> pod </a:t>
            </a:r>
            <a:r>
              <a:rPr lang="cs-CZ" sz="2600" b="1" dirty="0" smtClean="0"/>
              <a:t>veřejnou</a:t>
            </a:r>
            <a:r>
              <a:rPr lang="cs-CZ" sz="2600" dirty="0" smtClean="0"/>
              <a:t> kontrolou; </a:t>
            </a:r>
            <a:r>
              <a:rPr lang="cs-CZ" sz="2600" b="1" dirty="0" smtClean="0"/>
              <a:t>malé podniky </a:t>
            </a:r>
            <a:r>
              <a:rPr lang="cs-CZ" sz="2600" dirty="0" smtClean="0"/>
              <a:t>– masová výroba na počátku;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 smtClean="0"/>
              <a:t>FIAT, </a:t>
            </a:r>
            <a:r>
              <a:rPr lang="cs-CZ" sz="2600" b="1" dirty="0" smtClean="0"/>
              <a:t>energetika</a:t>
            </a:r>
            <a:r>
              <a:rPr lang="cs-CZ" sz="2600" dirty="0" smtClean="0"/>
              <a:t> (ropa a plyn); tradice </a:t>
            </a:r>
            <a:r>
              <a:rPr lang="cs-CZ" sz="2600" b="1" dirty="0" smtClean="0"/>
              <a:t>spotřebního zboží </a:t>
            </a:r>
            <a:r>
              <a:rPr lang="cs-CZ" sz="2600" dirty="0" smtClean="0"/>
              <a:t>(textil); postupem času přesun na </a:t>
            </a:r>
            <a:r>
              <a:rPr lang="cs-CZ" sz="2600" b="1" dirty="0" smtClean="0"/>
              <a:t>méně náročné </a:t>
            </a:r>
            <a:r>
              <a:rPr lang="cs-CZ" sz="2600" dirty="0" smtClean="0"/>
              <a:t>ale (na nenáročném trhu) </a:t>
            </a:r>
            <a:r>
              <a:rPr lang="cs-CZ" sz="2600" b="1" dirty="0" smtClean="0"/>
              <a:t>poptávané</a:t>
            </a:r>
            <a:r>
              <a:rPr lang="cs-CZ" sz="2600" dirty="0" smtClean="0"/>
              <a:t> produkty (skútry, ledničky); - reorientace ze SZM na E </a:t>
            </a:r>
            <a:r>
              <a:rPr lang="cs-CZ" sz="2600" b="1" dirty="0" smtClean="0"/>
              <a:t>vnitřní trh</a:t>
            </a:r>
            <a:r>
              <a:rPr lang="cs-CZ" sz="2600" dirty="0" smtClean="0"/>
              <a:t>;</a:t>
            </a:r>
          </a:p>
          <a:p>
            <a:pPr lvl="1"/>
            <a:endParaRPr lang="cs-CZ" sz="17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527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Pod Francem ve 40.letech </a:t>
            </a:r>
            <a:r>
              <a:rPr lang="cs-CZ" sz="8800" b="1" dirty="0"/>
              <a:t>regrese</a:t>
            </a:r>
            <a:r>
              <a:rPr lang="cs-CZ" sz="8800" dirty="0"/>
              <a:t>; zákaz vlastnění </a:t>
            </a:r>
            <a:r>
              <a:rPr lang="cs-CZ" sz="8800" b="1" dirty="0"/>
              <a:t>zahraničními firmami</a:t>
            </a:r>
            <a:r>
              <a:rPr lang="cs-CZ" sz="8800" dirty="0"/>
              <a:t>, cenové </a:t>
            </a:r>
            <a:r>
              <a:rPr lang="cs-CZ" sz="8800" b="1" dirty="0"/>
              <a:t>kontroly</a:t>
            </a:r>
            <a:r>
              <a:rPr lang="cs-CZ" sz="8800" dirty="0"/>
              <a:t> a </a:t>
            </a:r>
            <a:r>
              <a:rPr lang="cs-CZ" sz="8800" b="1" dirty="0"/>
              <a:t>monopolní</a:t>
            </a:r>
            <a:r>
              <a:rPr lang="cs-CZ" sz="8800" dirty="0"/>
              <a:t> průmysl; ekonomická </a:t>
            </a:r>
            <a:r>
              <a:rPr lang="cs-CZ" sz="8800" b="1" dirty="0"/>
              <a:t>soběstačnost</a:t>
            </a:r>
            <a:r>
              <a:rPr lang="cs-CZ" sz="8800" dirty="0"/>
              <a:t> a </a:t>
            </a:r>
            <a:r>
              <a:rPr lang="cs-CZ" sz="8800" b="1" dirty="0"/>
              <a:t>dotované potraviny </a:t>
            </a:r>
            <a:r>
              <a:rPr lang="cs-CZ" sz="88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Přesto </a:t>
            </a:r>
            <a:r>
              <a:rPr lang="cs-CZ" sz="8800" b="1" dirty="0"/>
              <a:t>značný růst </a:t>
            </a:r>
            <a:r>
              <a:rPr lang="cs-CZ" sz="8800" dirty="0"/>
              <a:t>v 50letech; </a:t>
            </a:r>
            <a:r>
              <a:rPr lang="cs-CZ" sz="8800" b="1" dirty="0"/>
              <a:t>korporativistická</a:t>
            </a:r>
            <a:r>
              <a:rPr lang="cs-CZ" sz="8800" dirty="0"/>
              <a:t> struktura umožňovala </a:t>
            </a:r>
            <a:r>
              <a:rPr lang="cs-CZ" sz="8800" b="1" dirty="0"/>
              <a:t>fixovat</a:t>
            </a:r>
            <a:r>
              <a:rPr lang="cs-CZ" sz="8800" dirty="0"/>
              <a:t> </a:t>
            </a:r>
            <a:r>
              <a:rPr lang="cs-CZ" sz="8800" b="1" dirty="0"/>
              <a:t>mzdy</a:t>
            </a:r>
            <a:r>
              <a:rPr lang="cs-CZ" sz="8800" dirty="0"/>
              <a:t>, zakázat </a:t>
            </a:r>
            <a:r>
              <a:rPr lang="cs-CZ" sz="8800" b="1" dirty="0"/>
              <a:t>stávky</a:t>
            </a:r>
            <a:r>
              <a:rPr lang="cs-CZ" sz="8800" dirty="0"/>
              <a:t>; přesun pracovníků </a:t>
            </a:r>
            <a:r>
              <a:rPr lang="cs-CZ" sz="8800" b="1" dirty="0"/>
              <a:t>ze zemědělství</a:t>
            </a:r>
            <a:r>
              <a:rPr lang="cs-CZ" sz="88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V kontextu </a:t>
            </a:r>
            <a:r>
              <a:rPr lang="cs-CZ" sz="8800" b="1" dirty="0"/>
              <a:t>studené války </a:t>
            </a:r>
            <a:r>
              <a:rPr lang="cs-CZ" sz="8800" dirty="0"/>
              <a:t>transfery z </a:t>
            </a:r>
            <a:r>
              <a:rPr lang="cs-CZ" sz="8800" b="1" dirty="0"/>
              <a:t>US</a:t>
            </a:r>
            <a:r>
              <a:rPr lang="cs-CZ" sz="8800" dirty="0"/>
              <a:t>; kapitál umožnil uvolnit omezení obchodní bilancí; rostly příjmy z </a:t>
            </a:r>
            <a:r>
              <a:rPr lang="cs-CZ" sz="8800" b="1" dirty="0"/>
              <a:t>turismu</a:t>
            </a:r>
            <a:r>
              <a:rPr lang="cs-CZ" sz="8800" dirty="0"/>
              <a:t>; </a:t>
            </a:r>
            <a:r>
              <a:rPr lang="cs-CZ" sz="8800" b="1" dirty="0" err="1"/>
              <a:t>remitence</a:t>
            </a:r>
            <a:r>
              <a:rPr lang="cs-CZ" sz="88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Industrializace</a:t>
            </a:r>
            <a:r>
              <a:rPr lang="cs-CZ" sz="8800" dirty="0"/>
              <a:t> s </a:t>
            </a:r>
            <a:r>
              <a:rPr lang="cs-CZ" sz="8800" b="1" dirty="0"/>
              <a:t>veřejným</a:t>
            </a:r>
            <a:r>
              <a:rPr lang="cs-CZ" sz="88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b="1" dirty="0"/>
              <a:t>Klientelismus</a:t>
            </a:r>
            <a:r>
              <a:rPr lang="cs-CZ" sz="8800" dirty="0"/>
              <a:t>, </a:t>
            </a:r>
            <a:r>
              <a:rPr lang="cs-CZ" sz="8800" b="1" dirty="0"/>
              <a:t>zastaralý</a:t>
            </a:r>
            <a:r>
              <a:rPr lang="cs-CZ" sz="8800" dirty="0"/>
              <a:t> fyzický </a:t>
            </a:r>
            <a:r>
              <a:rPr lang="cs-CZ" sz="8800" b="1" dirty="0"/>
              <a:t>kapitál</a:t>
            </a:r>
            <a:r>
              <a:rPr lang="cs-CZ" sz="8800" dirty="0"/>
              <a:t> – kumulace </a:t>
            </a:r>
            <a:r>
              <a:rPr lang="cs-CZ" sz="8800" b="1" dirty="0"/>
              <a:t>problémů</a:t>
            </a:r>
            <a:r>
              <a:rPr lang="cs-CZ" sz="8800" dirty="0"/>
              <a:t> na konci </a:t>
            </a:r>
            <a:r>
              <a:rPr lang="cs-CZ" sz="8800" b="1" dirty="0"/>
              <a:t>50let</a:t>
            </a:r>
            <a:r>
              <a:rPr lang="cs-CZ" sz="8800" dirty="0"/>
              <a:t>; </a:t>
            </a:r>
            <a:r>
              <a:rPr lang="cs-CZ" sz="8800" b="1" dirty="0"/>
              <a:t>otevírání</a:t>
            </a:r>
            <a:r>
              <a:rPr lang="cs-CZ" sz="8800" dirty="0"/>
              <a:t> ekonomiky; </a:t>
            </a:r>
            <a:r>
              <a:rPr lang="cs-CZ" sz="8800" b="1" dirty="0"/>
              <a:t>reformy</a:t>
            </a:r>
            <a:r>
              <a:rPr lang="cs-CZ" sz="8800" dirty="0"/>
              <a:t> dle </a:t>
            </a:r>
            <a:r>
              <a:rPr lang="cs-CZ" sz="8800" b="1" dirty="0"/>
              <a:t>IMF a IBRD </a:t>
            </a:r>
            <a:r>
              <a:rPr lang="cs-CZ" sz="8800" dirty="0"/>
              <a:t>– devalvace, uvolnění monopolů, </a:t>
            </a:r>
            <a:r>
              <a:rPr lang="cs-CZ" sz="8800" dirty="0" err="1"/>
              <a:t>FDIs</a:t>
            </a:r>
            <a:r>
              <a:rPr lang="cs-CZ" sz="88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800" dirty="0"/>
              <a:t>Rostou </a:t>
            </a:r>
            <a:r>
              <a:rPr lang="cs-CZ" sz="8800" b="1" dirty="0"/>
              <a:t>exporty</a:t>
            </a:r>
            <a:r>
              <a:rPr lang="cs-CZ" sz="8800" dirty="0"/>
              <a:t>, klesá </a:t>
            </a:r>
            <a:r>
              <a:rPr lang="cs-CZ" sz="8800" b="1" dirty="0"/>
              <a:t>podíl AGRI </a:t>
            </a:r>
            <a:r>
              <a:rPr lang="cs-CZ" sz="8800" dirty="0"/>
              <a:t>v exportu; když se státem vedený rozvoj </a:t>
            </a:r>
            <a:r>
              <a:rPr lang="cs-CZ" sz="8800" b="1" dirty="0"/>
              <a:t>vyčerpává</a:t>
            </a:r>
            <a:r>
              <a:rPr lang="cs-CZ" sz="8800" dirty="0"/>
              <a:t> (začátek 70.let) Franco umírá (1975) a je </a:t>
            </a:r>
            <a:r>
              <a:rPr lang="cs-CZ" sz="8800" b="1" dirty="0"/>
              <a:t>obrat</a:t>
            </a:r>
            <a:r>
              <a:rPr lang="cs-CZ" sz="8800" dirty="0"/>
              <a:t> k </a:t>
            </a:r>
            <a:r>
              <a:rPr lang="cs-CZ" sz="8800" b="1" dirty="0"/>
              <a:t>EHS</a:t>
            </a:r>
            <a:r>
              <a:rPr lang="cs-CZ" sz="88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9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13,7-&gt;8,9%),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+300%;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přizpůsobení…</a:t>
            </a:r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</a:t>
            </a:r>
            <a:r>
              <a:rPr lang="cs-CZ" dirty="0" smtClean="0"/>
              <a:t>. výroba 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</a:t>
            </a:r>
            <a:r>
              <a:rPr lang="cs-CZ" dirty="0" smtClean="0"/>
              <a:t> &lt;-&gt;</a:t>
            </a:r>
            <a:r>
              <a:rPr lang="cs-CZ" dirty="0" err="1" smtClean="0"/>
              <a:t>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(nekonkurenceschopnost substitučního zboží – i tak ztráta E trhů);</a:t>
            </a:r>
          </a:p>
          <a:p>
            <a:endParaRPr lang="cs-CZ" sz="1500" dirty="0" smtClean="0"/>
          </a:p>
          <a:p>
            <a:r>
              <a:rPr lang="cs-CZ" dirty="0" smtClean="0"/>
              <a:t>Negativní 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trhů)</a:t>
            </a:r>
            <a:r>
              <a:rPr lang="cs-CZ" b="1" dirty="0" smtClean="0"/>
              <a:t>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225279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/>
                <a:gridCol w="1145894"/>
                <a:gridCol w="1145894"/>
                <a:gridCol w="1145894"/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</a:t>
            </a:r>
            <a:r>
              <a:rPr lang="cs-CZ" dirty="0" smtClean="0"/>
              <a:t>. síly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</a:t>
            </a:r>
            <a:r>
              <a:rPr lang="cs-CZ" dirty="0" err="1" smtClean="0"/>
              <a:t>tril</a:t>
            </a:r>
            <a:r>
              <a:rPr lang="cs-CZ" dirty="0" smtClean="0"/>
              <a:t>. RM);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SE;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Židů);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a 70%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2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30905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/>
                <a:gridCol w="805782"/>
                <a:gridCol w="805782"/>
                <a:gridCol w="863189"/>
                <a:gridCol w="805782"/>
                <a:gridCol w="805782"/>
                <a:gridCol w="805782"/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reálně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–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err="1" smtClean="0">
                <a:solidFill>
                  <a:srgbClr val="0070C0"/>
                </a:solidFill>
              </a:rPr>
              <a:t>exp</a:t>
            </a:r>
            <a:r>
              <a:rPr lang="cs-CZ" sz="2000" b="1" dirty="0" smtClean="0">
                <a:solidFill>
                  <a:srgbClr val="0070C0"/>
                </a:solidFill>
              </a:rPr>
              <a:t>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16159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16951"/>
              </p:ext>
            </p:extLst>
          </p:nvPr>
        </p:nvGraphicFramePr>
        <p:xfrm>
          <a:off x="1835696" y="980728"/>
          <a:ext cx="5544615" cy="52293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/>
                <a:gridCol w="783390"/>
                <a:gridCol w="783390"/>
                <a:gridCol w="783390"/>
                <a:gridCol w="783390"/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Průmyslová produkce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Evropa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Potraviny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Svět 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Světové ceny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Potraviny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Suroviny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Výrobky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4152</Words>
  <Application>Microsoft Office PowerPoint</Application>
  <PresentationFormat>Předvádění na obrazovce (4:3)</PresentationFormat>
  <Paragraphs>737</Paragraphs>
  <Slides>34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Druhá světová válka, rekonstrukce a hospodářský zázrak </vt:lpstr>
      <vt:lpstr>Prezentace aplikace PowerPoint</vt:lpstr>
      <vt:lpstr>Světová válka (světová ekonomika)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Cesta ke druhé válce</vt:lpstr>
      <vt:lpstr>Druhá světová válka</vt:lpstr>
      <vt:lpstr>Prezentace aplikace PowerPoint</vt:lpstr>
      <vt:lpstr>Prezentace aplikace PowerPoint</vt:lpstr>
      <vt:lpstr> Důsledky války</vt:lpstr>
      <vt:lpstr>Prezentace aplikace PowerPoint</vt:lpstr>
      <vt:lpstr>Prezentace aplikace PowerPoint</vt:lpstr>
      <vt:lpstr>Prezentace aplikace PowerPoint</vt:lpstr>
      <vt:lpstr>Rekonstrukce pod vedením US</vt:lpstr>
      <vt:lpstr>Prezentace aplikace PowerPoint</vt:lpstr>
      <vt:lpstr>Prezentace aplikace PowerPoint</vt:lpstr>
      <vt:lpstr>Situace ve WE a Marshallův plán</vt:lpstr>
      <vt:lpstr>Prezentace aplikace PowerPoint</vt:lpstr>
      <vt:lpstr>Prezentace aplikace PowerPoint</vt:lpstr>
      <vt:lpstr>Prezentace aplikace PowerPoint</vt:lpstr>
      <vt:lpstr>Prezentace aplikace PowerPoint</vt:lpstr>
      <vt:lpstr>Německo</vt:lpstr>
      <vt:lpstr>Británie</vt:lpstr>
      <vt:lpstr>Prezentace aplikace PowerPoint</vt:lpstr>
      <vt:lpstr>Francie</vt:lpstr>
      <vt:lpstr>Prezentace aplikace PowerPoint</vt:lpstr>
      <vt:lpstr>Španělsko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185</cp:revision>
  <cp:lastPrinted>2016-04-15T15:39:03Z</cp:lastPrinted>
  <dcterms:created xsi:type="dcterms:W3CDTF">2013-02-25T08:36:29Z</dcterms:created>
  <dcterms:modified xsi:type="dcterms:W3CDTF">2017-04-10T11:29:18Z</dcterms:modified>
</cp:coreProperties>
</file>