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DE0"/>
          </a:solidFill>
        </a:fill>
      </a:tcStyle>
    </a:wholeTbl>
    <a:band2H>
      <a:tcTxStyle b="def" i="def"/>
      <a:tcStyle>
        <a:tcBdr/>
        <a:fill>
          <a:solidFill>
            <a:srgbClr val="EBEF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DDD7"/>
          </a:solidFill>
        </a:fill>
      </a:tcStyle>
    </a:wholeTbl>
    <a:band2H>
      <a:tcTxStyle b="def" i="def"/>
      <a:tcStyle>
        <a:tcBdr/>
        <a:fill>
          <a:solidFill>
            <a:srgbClr val="EFEF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6E2D4"/>
          </a:solidFill>
        </a:fill>
      </a:tcStyle>
    </a:wholeTbl>
    <a:band2H>
      <a:tcTxStyle b="def" i="def"/>
      <a:tcStyle>
        <a:tcBdr/>
        <a:fill>
          <a:solidFill>
            <a:srgbClr val="F3F1E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Shape 294"/>
          <p:cNvSpPr/>
          <p:nvPr>
            <p:ph type="sldImg"/>
          </p:nvPr>
        </p:nvSpPr>
        <p:spPr>
          <a:xfrm>
            <a:off x="1143000" y="685800"/>
            <a:ext cx="4572000" cy="3429000"/>
          </a:xfrm>
          <a:prstGeom prst="rect">
            <a:avLst/>
          </a:prstGeom>
        </p:spPr>
        <p:txBody>
          <a:bodyPr/>
          <a:lstStyle/>
          <a:p>
            <a:pPr/>
          </a:p>
        </p:txBody>
      </p:sp>
      <p:sp>
        <p:nvSpPr>
          <p:cNvPr id="295" name="Shape 295"/>
          <p:cNvSpPr/>
          <p:nvPr>
            <p:ph type="body" sz="quarter" idx="1"/>
          </p:nvPr>
        </p:nvSpPr>
        <p:spPr>
          <a:xfrm>
            <a:off x="914400" y="4343400"/>
            <a:ext cx="5029200" cy="4114800"/>
          </a:xfrm>
          <a:prstGeom prst="rect">
            <a:avLst/>
          </a:prstGeom>
        </p:spPr>
        <p:txBody>
          <a:bodyPr/>
          <a:lstStyle/>
          <a:p>
            <a:pPr/>
          </a:p>
        </p:txBody>
      </p:sp>
    </p:spTree>
  </p:cSld>
  <p:clrMap bg1="dk1" tx1="lt1" bg2="dk2" tx2="lt2" accent1="accent1" accent2="accent2" accent3="accent3" accent4="accent4" accent5="accent5" accent6="accent6" hlink="hlink" folHlink="folHlink"/>
  <p:notesStyle>
    <a:lvl1pPr latinLnBrk="0">
      <a:defRPr sz="1200">
        <a:solidFill>
          <a:srgbClr val="FFFFFF"/>
        </a:solidFill>
        <a:latin typeface="+mj-lt"/>
        <a:ea typeface="+mj-ea"/>
        <a:cs typeface="+mj-cs"/>
        <a:sym typeface="Tw Cen MT"/>
      </a:defRPr>
    </a:lvl1pPr>
    <a:lvl2pPr indent="228600" latinLnBrk="0">
      <a:defRPr sz="1200">
        <a:solidFill>
          <a:srgbClr val="FFFFFF"/>
        </a:solidFill>
        <a:latin typeface="+mj-lt"/>
        <a:ea typeface="+mj-ea"/>
        <a:cs typeface="+mj-cs"/>
        <a:sym typeface="Tw Cen MT"/>
      </a:defRPr>
    </a:lvl2pPr>
    <a:lvl3pPr indent="457200" latinLnBrk="0">
      <a:defRPr sz="1200">
        <a:solidFill>
          <a:srgbClr val="FFFFFF"/>
        </a:solidFill>
        <a:latin typeface="+mj-lt"/>
        <a:ea typeface="+mj-ea"/>
        <a:cs typeface="+mj-cs"/>
        <a:sym typeface="Tw Cen MT"/>
      </a:defRPr>
    </a:lvl3pPr>
    <a:lvl4pPr indent="685800" latinLnBrk="0">
      <a:defRPr sz="1200">
        <a:solidFill>
          <a:srgbClr val="FFFFFF"/>
        </a:solidFill>
        <a:latin typeface="+mj-lt"/>
        <a:ea typeface="+mj-ea"/>
        <a:cs typeface="+mj-cs"/>
        <a:sym typeface="Tw Cen MT"/>
      </a:defRPr>
    </a:lvl4pPr>
    <a:lvl5pPr indent="914400" latinLnBrk="0">
      <a:defRPr sz="1200">
        <a:solidFill>
          <a:srgbClr val="FFFFFF"/>
        </a:solidFill>
        <a:latin typeface="+mj-lt"/>
        <a:ea typeface="+mj-ea"/>
        <a:cs typeface="+mj-cs"/>
        <a:sym typeface="Tw Cen MT"/>
      </a:defRPr>
    </a:lvl5pPr>
    <a:lvl6pPr indent="1143000" latinLnBrk="0">
      <a:defRPr sz="1200">
        <a:solidFill>
          <a:srgbClr val="FFFFFF"/>
        </a:solidFill>
        <a:latin typeface="+mj-lt"/>
        <a:ea typeface="+mj-ea"/>
        <a:cs typeface="+mj-cs"/>
        <a:sym typeface="Tw Cen MT"/>
      </a:defRPr>
    </a:lvl6pPr>
    <a:lvl7pPr indent="1371600" latinLnBrk="0">
      <a:defRPr sz="1200">
        <a:solidFill>
          <a:srgbClr val="FFFFFF"/>
        </a:solidFill>
        <a:latin typeface="+mj-lt"/>
        <a:ea typeface="+mj-ea"/>
        <a:cs typeface="+mj-cs"/>
        <a:sym typeface="Tw Cen MT"/>
      </a:defRPr>
    </a:lvl7pPr>
    <a:lvl8pPr indent="1600200" latinLnBrk="0">
      <a:defRPr sz="1200">
        <a:solidFill>
          <a:srgbClr val="FFFFFF"/>
        </a:solidFill>
        <a:latin typeface="+mj-lt"/>
        <a:ea typeface="+mj-ea"/>
        <a:cs typeface="+mj-cs"/>
        <a:sym typeface="Tw Cen MT"/>
      </a:defRPr>
    </a:lvl8pPr>
    <a:lvl9pPr indent="1828800" latinLnBrk="0">
      <a:defRPr sz="1200">
        <a:solidFill>
          <a:srgbClr val="FFFFFF"/>
        </a:solidFill>
        <a:latin typeface="+mj-lt"/>
        <a:ea typeface="+mj-ea"/>
        <a:cs typeface="+mj-cs"/>
        <a:sym typeface="Tw Cen MT"/>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Úvodná snímka">
    <p:spTree>
      <p:nvGrpSpPr>
        <p:cNvPr id="1" name=""/>
        <p:cNvGrpSpPr/>
        <p:nvPr/>
      </p:nvGrpSpPr>
      <p:grpSpPr>
        <a:xfrm>
          <a:off x="0" y="0"/>
          <a:ext cx="0" cy="0"/>
          <a:chOff x="0" y="0"/>
          <a:chExt cx="0" cy="0"/>
        </a:xfrm>
      </p:grpSpPr>
      <p:grpSp>
        <p:nvGrpSpPr>
          <p:cNvPr id="95" name="Group 95"/>
          <p:cNvGrpSpPr/>
          <p:nvPr/>
        </p:nvGrpSpPr>
        <p:grpSpPr>
          <a:xfrm>
            <a:off x="-6" y="-30480"/>
            <a:ext cx="9067813" cy="6889283"/>
            <a:chOff x="-1" y="0"/>
            <a:chExt cx="9067811" cy="6889282"/>
          </a:xfrm>
        </p:grpSpPr>
        <p:sp>
          <p:nvSpPr>
            <p:cNvPr id="12" name="Shape 12"/>
            <p:cNvSpPr/>
            <p:nvPr/>
          </p:nvSpPr>
          <p:spPr>
            <a:xfrm>
              <a:off x="19050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 name="Shape 13"/>
            <p:cNvSpPr/>
            <p:nvPr/>
          </p:nvSpPr>
          <p:spPr>
            <a:xfrm>
              <a:off x="1600200" y="30476"/>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4" name="Shape 14"/>
            <p:cNvSpPr/>
            <p:nvPr/>
          </p:nvSpPr>
          <p:spPr>
            <a:xfrm flipH="1">
              <a:off x="1752600" y="30476"/>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 name="Shape 15"/>
            <p:cNvSpPr/>
            <p:nvPr/>
          </p:nvSpPr>
          <p:spPr>
            <a:xfrm flipH="1">
              <a:off x="76198" y="30476"/>
              <a:ext cx="228604"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6" name="Shape 16"/>
            <p:cNvSpPr/>
            <p:nvPr/>
          </p:nvSpPr>
          <p:spPr>
            <a:xfrm>
              <a:off x="-2" y="30476"/>
              <a:ext cx="2286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7" name="Shape 17"/>
            <p:cNvSpPr/>
            <p:nvPr/>
          </p:nvSpPr>
          <p:spPr>
            <a:xfrm>
              <a:off x="1600200" y="30476"/>
              <a:ext cx="914404"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8" name="Shape 18"/>
            <p:cNvSpPr/>
            <p:nvPr/>
          </p:nvSpPr>
          <p:spPr>
            <a:xfrm>
              <a:off x="380998" y="30476"/>
              <a:ext cx="457204" cy="6858011"/>
            </a:xfrm>
            <a:prstGeom prst="line">
              <a:avLst/>
            </a:prstGeom>
            <a:noFill/>
            <a:ln w="9525" cap="flat">
              <a:solidFill>
                <a:schemeClr val="accent1">
                  <a:alpha val="90000"/>
                </a:schemeClr>
              </a:solidFill>
              <a:prstDash val="solid"/>
              <a:round/>
            </a:ln>
            <a:effectLst/>
          </p:spPr>
          <p:txBody>
            <a:bodyPr wrap="square" lIns="45718" tIns="45718" rIns="45718" bIns="45718" numCol="1" anchor="t">
              <a:noAutofit/>
            </a:bodyPr>
            <a:lstStyle/>
            <a:p>
              <a:pPr/>
            </a:p>
          </p:txBody>
        </p:sp>
        <p:sp>
          <p:nvSpPr>
            <p:cNvPr id="19" name="Shape 19"/>
            <p:cNvSpPr/>
            <p:nvPr/>
          </p:nvSpPr>
          <p:spPr>
            <a:xfrm flipH="1">
              <a:off x="533401" y="30476"/>
              <a:ext cx="381004" cy="6858011"/>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20" name="Shape 20"/>
            <p:cNvSpPr/>
            <p:nvPr/>
          </p:nvSpPr>
          <p:spPr>
            <a:xfrm>
              <a:off x="1066801" y="30475"/>
              <a:ext cx="457202"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21" name="Shape 21"/>
            <p:cNvSpPr/>
            <p:nvPr/>
          </p:nvSpPr>
          <p:spPr>
            <a:xfrm>
              <a:off x="152398" y="30476"/>
              <a:ext cx="3048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2" name="Shape 22"/>
            <p:cNvSpPr/>
            <p:nvPr/>
          </p:nvSpPr>
          <p:spPr>
            <a:xfrm>
              <a:off x="1524001" y="30475"/>
              <a:ext cx="152405"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3" name="Shape 23"/>
            <p:cNvSpPr/>
            <p:nvPr/>
          </p:nvSpPr>
          <p:spPr>
            <a:xfrm>
              <a:off x="533398"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4" name="Shape 24"/>
            <p:cNvSpPr/>
            <p:nvPr/>
          </p:nvSpPr>
          <p:spPr>
            <a:xfrm>
              <a:off x="685800" y="30476"/>
              <a:ext cx="609604"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25" name="Shape 25"/>
            <p:cNvSpPr/>
            <p:nvPr/>
          </p:nvSpPr>
          <p:spPr>
            <a:xfrm flipH="1">
              <a:off x="990600" y="30476"/>
              <a:ext cx="1413514" cy="6858011"/>
            </a:xfrm>
            <a:prstGeom prst="line">
              <a:avLst/>
            </a:prstGeom>
            <a:noFill/>
            <a:ln w="9525" cap="flat">
              <a:solidFill>
                <a:schemeClr val="accent1">
                  <a:alpha val="39000"/>
                </a:schemeClr>
              </a:solidFill>
              <a:prstDash val="solid"/>
              <a:round/>
            </a:ln>
            <a:effectLst/>
          </p:spPr>
          <p:txBody>
            <a:bodyPr wrap="square" lIns="45718" tIns="45718" rIns="45718" bIns="45718" numCol="1" anchor="t">
              <a:noAutofit/>
            </a:bodyPr>
            <a:lstStyle/>
            <a:p>
              <a:pPr/>
            </a:p>
          </p:txBody>
        </p:sp>
        <p:sp>
          <p:nvSpPr>
            <p:cNvPr id="26" name="Shape 26"/>
            <p:cNvSpPr/>
            <p:nvPr/>
          </p:nvSpPr>
          <p:spPr>
            <a:xfrm flipH="1">
              <a:off x="2135505" y="30475"/>
              <a:ext cx="302899"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7" name="Shape 27"/>
            <p:cNvSpPr/>
            <p:nvPr/>
          </p:nvSpPr>
          <p:spPr>
            <a:xfrm flipH="1">
              <a:off x="2362200" y="30476"/>
              <a:ext cx="3048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8" name="Shape 28"/>
            <p:cNvSpPr/>
            <p:nvPr/>
          </p:nvSpPr>
          <p:spPr>
            <a:xfrm flipH="1">
              <a:off x="1371600" y="30476"/>
              <a:ext cx="403864" cy="6858011"/>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29" name="Shape 29"/>
            <p:cNvSpPr/>
            <p:nvPr/>
          </p:nvSpPr>
          <p:spPr>
            <a:xfrm>
              <a:off x="609601" y="30476"/>
              <a:ext cx="352429"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30" name="Shape 30"/>
            <p:cNvSpPr/>
            <p:nvPr/>
          </p:nvSpPr>
          <p:spPr>
            <a:xfrm>
              <a:off x="1371600" y="30476"/>
              <a:ext cx="205744" cy="6858011"/>
            </a:xfrm>
            <a:prstGeom prst="line">
              <a:avLst/>
            </a:prstGeom>
            <a:noFill/>
            <a:ln w="5080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31" name="Shape 31"/>
            <p:cNvSpPr/>
            <p:nvPr/>
          </p:nvSpPr>
          <p:spPr>
            <a:xfrm>
              <a:off x="9906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32" name="Shape 32"/>
            <p:cNvSpPr/>
            <p:nvPr/>
          </p:nvSpPr>
          <p:spPr>
            <a:xfrm>
              <a:off x="12192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33" name="Shape 33"/>
            <p:cNvSpPr/>
            <p:nvPr/>
          </p:nvSpPr>
          <p:spPr>
            <a:xfrm>
              <a:off x="4419603" y="30476"/>
              <a:ext cx="152405"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34" name="Shape 34"/>
            <p:cNvSpPr/>
            <p:nvPr/>
          </p:nvSpPr>
          <p:spPr>
            <a:xfrm>
              <a:off x="4114803" y="30476"/>
              <a:ext cx="381005"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35" name="Shape 35"/>
            <p:cNvSpPr/>
            <p:nvPr/>
          </p:nvSpPr>
          <p:spPr>
            <a:xfrm flipH="1">
              <a:off x="4267203" y="30476"/>
              <a:ext cx="381004" cy="6858011"/>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36" name="Shape 36"/>
            <p:cNvSpPr/>
            <p:nvPr/>
          </p:nvSpPr>
          <p:spPr>
            <a:xfrm flipH="1">
              <a:off x="2590800" y="30476"/>
              <a:ext cx="228604"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37" name="Shape 37"/>
            <p:cNvSpPr/>
            <p:nvPr/>
          </p:nvSpPr>
          <p:spPr>
            <a:xfrm>
              <a:off x="2514600" y="30476"/>
              <a:ext cx="2286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38" name="Shape 38"/>
            <p:cNvSpPr/>
            <p:nvPr/>
          </p:nvSpPr>
          <p:spPr>
            <a:xfrm flipH="1">
              <a:off x="3275806" y="31270"/>
              <a:ext cx="1592"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39" name="Shape 39"/>
            <p:cNvSpPr/>
            <p:nvPr/>
          </p:nvSpPr>
          <p:spPr>
            <a:xfrm>
              <a:off x="2895600" y="30476"/>
              <a:ext cx="457204" cy="6858011"/>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40" name="Shape 40"/>
            <p:cNvSpPr/>
            <p:nvPr/>
          </p:nvSpPr>
          <p:spPr>
            <a:xfrm flipH="1">
              <a:off x="3048001" y="30476"/>
              <a:ext cx="381004" cy="6858011"/>
            </a:xfrm>
            <a:prstGeom prst="line">
              <a:avLst/>
            </a:prstGeom>
            <a:noFill/>
            <a:ln w="5080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41" name="Shape 41"/>
            <p:cNvSpPr/>
            <p:nvPr/>
          </p:nvSpPr>
          <p:spPr>
            <a:xfrm>
              <a:off x="3581401" y="30475"/>
              <a:ext cx="457202"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42" name="Shape 42"/>
            <p:cNvSpPr/>
            <p:nvPr/>
          </p:nvSpPr>
          <p:spPr>
            <a:xfrm>
              <a:off x="2667000" y="30476"/>
              <a:ext cx="3048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43" name="Shape 43"/>
            <p:cNvSpPr/>
            <p:nvPr/>
          </p:nvSpPr>
          <p:spPr>
            <a:xfrm>
              <a:off x="4038604" y="30475"/>
              <a:ext cx="152405" cy="6858011"/>
            </a:xfrm>
            <a:prstGeom prst="line">
              <a:avLst/>
            </a:prstGeom>
            <a:noFill/>
            <a:ln w="5080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44" name="Shape 44"/>
            <p:cNvSpPr/>
            <p:nvPr/>
          </p:nvSpPr>
          <p:spPr>
            <a:xfrm>
              <a:off x="30480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45" name="Shape 45"/>
            <p:cNvSpPr/>
            <p:nvPr/>
          </p:nvSpPr>
          <p:spPr>
            <a:xfrm flipH="1">
              <a:off x="2286000" y="30476"/>
              <a:ext cx="228604"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46" name="Shape 46"/>
            <p:cNvSpPr/>
            <p:nvPr/>
          </p:nvSpPr>
          <p:spPr>
            <a:xfrm flipH="1">
              <a:off x="3505204" y="30476"/>
              <a:ext cx="1413514" cy="6858011"/>
            </a:xfrm>
            <a:prstGeom prst="line">
              <a:avLst/>
            </a:prstGeom>
            <a:noFill/>
            <a:ln w="9525" cap="flat">
              <a:solidFill>
                <a:schemeClr val="accent1">
                  <a:alpha val="39000"/>
                </a:schemeClr>
              </a:solidFill>
              <a:prstDash val="solid"/>
              <a:round/>
            </a:ln>
            <a:effectLst/>
          </p:spPr>
          <p:txBody>
            <a:bodyPr wrap="square" lIns="45718" tIns="45718" rIns="45718" bIns="45718" numCol="1" anchor="t">
              <a:noAutofit/>
            </a:bodyPr>
            <a:lstStyle/>
            <a:p>
              <a:pPr/>
            </a:p>
          </p:txBody>
        </p:sp>
        <p:sp>
          <p:nvSpPr>
            <p:cNvPr id="47" name="Shape 47"/>
            <p:cNvSpPr/>
            <p:nvPr/>
          </p:nvSpPr>
          <p:spPr>
            <a:xfrm flipH="1">
              <a:off x="4650108" y="30475"/>
              <a:ext cx="302899"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48" name="Shape 48"/>
            <p:cNvSpPr/>
            <p:nvPr/>
          </p:nvSpPr>
          <p:spPr>
            <a:xfrm flipH="1">
              <a:off x="4953004"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49" name="Shape 49"/>
            <p:cNvSpPr/>
            <p:nvPr/>
          </p:nvSpPr>
          <p:spPr>
            <a:xfrm flipH="1">
              <a:off x="3886204" y="30476"/>
              <a:ext cx="403864" cy="6858011"/>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50" name="Shape 50"/>
            <p:cNvSpPr/>
            <p:nvPr/>
          </p:nvSpPr>
          <p:spPr>
            <a:xfrm>
              <a:off x="3124201" y="30476"/>
              <a:ext cx="352429"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51" name="Shape 51"/>
            <p:cNvSpPr/>
            <p:nvPr/>
          </p:nvSpPr>
          <p:spPr>
            <a:xfrm>
              <a:off x="3886200" y="30476"/>
              <a:ext cx="20574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52" name="Shape 52"/>
            <p:cNvSpPr/>
            <p:nvPr/>
          </p:nvSpPr>
          <p:spPr>
            <a:xfrm>
              <a:off x="35052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53" name="Shape 53"/>
            <p:cNvSpPr/>
            <p:nvPr/>
          </p:nvSpPr>
          <p:spPr>
            <a:xfrm>
              <a:off x="3733800"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54" name="Shape 54"/>
            <p:cNvSpPr/>
            <p:nvPr/>
          </p:nvSpPr>
          <p:spPr>
            <a:xfrm>
              <a:off x="6096004" y="30477"/>
              <a:ext cx="152404" cy="6858011"/>
            </a:xfrm>
            <a:prstGeom prst="line">
              <a:avLst/>
            </a:prstGeom>
            <a:noFill/>
            <a:ln w="5080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55" name="Shape 55"/>
            <p:cNvSpPr/>
            <p:nvPr/>
          </p:nvSpPr>
          <p:spPr>
            <a:xfrm>
              <a:off x="5334005" y="30477"/>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56" name="Shape 56"/>
            <p:cNvSpPr/>
            <p:nvPr/>
          </p:nvSpPr>
          <p:spPr>
            <a:xfrm flipH="1">
              <a:off x="5943604" y="30477"/>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57" name="Shape 57"/>
            <p:cNvSpPr/>
            <p:nvPr/>
          </p:nvSpPr>
          <p:spPr>
            <a:xfrm flipH="1">
              <a:off x="5105404" y="30476"/>
              <a:ext cx="304804" cy="6858008"/>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58" name="Shape 58"/>
            <p:cNvSpPr/>
            <p:nvPr/>
          </p:nvSpPr>
          <p:spPr>
            <a:xfrm>
              <a:off x="4267204" y="30477"/>
              <a:ext cx="457202"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59" name="Shape 59"/>
            <p:cNvSpPr/>
            <p:nvPr/>
          </p:nvSpPr>
          <p:spPr>
            <a:xfrm>
              <a:off x="5715004" y="30476"/>
              <a:ext cx="152405"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0" name="Shape 60"/>
            <p:cNvSpPr/>
            <p:nvPr/>
          </p:nvSpPr>
          <p:spPr>
            <a:xfrm flipH="1">
              <a:off x="5368294" y="30477"/>
              <a:ext cx="1413514" cy="6858011"/>
            </a:xfrm>
            <a:prstGeom prst="line">
              <a:avLst/>
            </a:prstGeom>
            <a:noFill/>
            <a:ln w="9525" cap="flat">
              <a:solidFill>
                <a:schemeClr val="accent1">
                  <a:alpha val="56000"/>
                </a:schemeClr>
              </a:solidFill>
              <a:prstDash val="solid"/>
              <a:round/>
            </a:ln>
            <a:effectLst/>
          </p:spPr>
          <p:txBody>
            <a:bodyPr wrap="square" lIns="45718" tIns="45718" rIns="45718" bIns="45718" numCol="1" anchor="t">
              <a:noAutofit/>
            </a:bodyPr>
            <a:lstStyle/>
            <a:p>
              <a:pPr/>
            </a:p>
          </p:txBody>
        </p:sp>
        <p:sp>
          <p:nvSpPr>
            <p:cNvPr id="61" name="Shape 61"/>
            <p:cNvSpPr/>
            <p:nvPr/>
          </p:nvSpPr>
          <p:spPr>
            <a:xfrm flipH="1">
              <a:off x="6326508" y="30476"/>
              <a:ext cx="302899"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2" name="Shape 62"/>
            <p:cNvSpPr/>
            <p:nvPr/>
          </p:nvSpPr>
          <p:spPr>
            <a:xfrm flipH="1">
              <a:off x="6172204" y="30477"/>
              <a:ext cx="3048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3" name="Shape 63"/>
            <p:cNvSpPr/>
            <p:nvPr/>
          </p:nvSpPr>
          <p:spPr>
            <a:xfrm flipH="1">
              <a:off x="5615944" y="30477"/>
              <a:ext cx="403864" cy="6858011"/>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64" name="Shape 64"/>
            <p:cNvSpPr/>
            <p:nvPr/>
          </p:nvSpPr>
          <p:spPr>
            <a:xfrm>
              <a:off x="5562604" y="30477"/>
              <a:ext cx="20574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5" name="Shape 65"/>
            <p:cNvSpPr/>
            <p:nvPr/>
          </p:nvSpPr>
          <p:spPr>
            <a:xfrm>
              <a:off x="5105404" y="30477"/>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6" name="Shape 66"/>
            <p:cNvSpPr/>
            <p:nvPr/>
          </p:nvSpPr>
          <p:spPr>
            <a:xfrm>
              <a:off x="5334004"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7" name="Shape 67"/>
            <p:cNvSpPr/>
            <p:nvPr/>
          </p:nvSpPr>
          <p:spPr>
            <a:xfrm flipH="1">
              <a:off x="6781804" y="30477"/>
              <a:ext cx="228604"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68" name="Shape 68"/>
            <p:cNvSpPr/>
            <p:nvPr/>
          </p:nvSpPr>
          <p:spPr>
            <a:xfrm>
              <a:off x="6781803" y="30477"/>
              <a:ext cx="2286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69" name="Shape 69"/>
            <p:cNvSpPr/>
            <p:nvPr/>
          </p:nvSpPr>
          <p:spPr>
            <a:xfrm flipH="1">
              <a:off x="7466812" y="31271"/>
              <a:ext cx="1592"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70" name="Shape 70"/>
            <p:cNvSpPr/>
            <p:nvPr/>
          </p:nvSpPr>
          <p:spPr>
            <a:xfrm>
              <a:off x="7086604" y="30477"/>
              <a:ext cx="457204" cy="6858011"/>
            </a:xfrm>
            <a:prstGeom prst="line">
              <a:avLst/>
            </a:prstGeom>
            <a:noFill/>
            <a:ln w="9525" cap="flat">
              <a:solidFill>
                <a:schemeClr val="accent1">
                  <a:alpha val="90000"/>
                </a:schemeClr>
              </a:solidFill>
              <a:prstDash val="solid"/>
              <a:round/>
            </a:ln>
            <a:effectLst/>
          </p:spPr>
          <p:txBody>
            <a:bodyPr wrap="square" lIns="45718" tIns="45718" rIns="45718" bIns="45718" numCol="1" anchor="t">
              <a:noAutofit/>
            </a:bodyPr>
            <a:lstStyle/>
            <a:p>
              <a:pPr/>
            </a:p>
          </p:txBody>
        </p:sp>
        <p:sp>
          <p:nvSpPr>
            <p:cNvPr id="71" name="Shape 71"/>
            <p:cNvSpPr/>
            <p:nvPr/>
          </p:nvSpPr>
          <p:spPr>
            <a:xfrm flipH="1">
              <a:off x="7239007" y="30477"/>
              <a:ext cx="381004" cy="6858011"/>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72" name="Shape 72"/>
            <p:cNvSpPr/>
            <p:nvPr/>
          </p:nvSpPr>
          <p:spPr>
            <a:xfrm>
              <a:off x="7772406" y="30476"/>
              <a:ext cx="457202"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73" name="Shape 73"/>
            <p:cNvSpPr/>
            <p:nvPr/>
          </p:nvSpPr>
          <p:spPr>
            <a:xfrm>
              <a:off x="7086604" y="30476"/>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74" name="Shape 74"/>
            <p:cNvSpPr/>
            <p:nvPr/>
          </p:nvSpPr>
          <p:spPr>
            <a:xfrm flipH="1">
              <a:off x="6934204" y="30476"/>
              <a:ext cx="228604"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75" name="Shape 75"/>
            <p:cNvSpPr/>
            <p:nvPr/>
          </p:nvSpPr>
          <p:spPr>
            <a:xfrm>
              <a:off x="7467606" y="30476"/>
              <a:ext cx="352429" cy="6858011"/>
            </a:xfrm>
            <a:prstGeom prst="line">
              <a:avLst/>
            </a:prstGeom>
            <a:noFill/>
            <a:ln w="15875" cap="flat">
              <a:solidFill>
                <a:schemeClr val="accent1">
                  <a:alpha val="72000"/>
                </a:schemeClr>
              </a:solidFill>
              <a:prstDash val="solid"/>
              <a:round/>
            </a:ln>
            <a:effectLst/>
          </p:spPr>
          <p:txBody>
            <a:bodyPr wrap="square" lIns="45718" tIns="45718" rIns="45718" bIns="45718" numCol="1" anchor="t">
              <a:noAutofit/>
            </a:bodyPr>
            <a:lstStyle/>
            <a:p>
              <a:pPr/>
            </a:p>
          </p:txBody>
        </p:sp>
        <p:sp>
          <p:nvSpPr>
            <p:cNvPr id="76" name="Shape 76"/>
            <p:cNvSpPr/>
            <p:nvPr/>
          </p:nvSpPr>
          <p:spPr>
            <a:xfrm>
              <a:off x="8077206" y="30477"/>
              <a:ext cx="20574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77" name="Shape 77"/>
            <p:cNvSpPr/>
            <p:nvPr/>
          </p:nvSpPr>
          <p:spPr>
            <a:xfrm>
              <a:off x="7696206" y="30477"/>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78" name="Shape 78"/>
            <p:cNvSpPr/>
            <p:nvPr/>
          </p:nvSpPr>
          <p:spPr>
            <a:xfrm>
              <a:off x="7924806" y="30477"/>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79" name="Shape 79"/>
            <p:cNvSpPr/>
            <p:nvPr/>
          </p:nvSpPr>
          <p:spPr>
            <a:xfrm>
              <a:off x="8610606" y="30478"/>
              <a:ext cx="1524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80" name="Shape 80"/>
            <p:cNvSpPr/>
            <p:nvPr/>
          </p:nvSpPr>
          <p:spPr>
            <a:xfrm>
              <a:off x="8305806" y="30478"/>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81" name="Shape 81"/>
            <p:cNvSpPr/>
            <p:nvPr/>
          </p:nvSpPr>
          <p:spPr>
            <a:xfrm flipH="1">
              <a:off x="8458206" y="30478"/>
              <a:ext cx="381004" cy="6858011"/>
            </a:xfrm>
            <a:prstGeom prst="line">
              <a:avLst/>
            </a:prstGeom>
            <a:noFill/>
            <a:ln w="5080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82" name="Shape 82"/>
            <p:cNvSpPr/>
            <p:nvPr/>
          </p:nvSpPr>
          <p:spPr>
            <a:xfrm>
              <a:off x="8229606" y="30477"/>
              <a:ext cx="152405"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83" name="Shape 83"/>
            <p:cNvSpPr/>
            <p:nvPr/>
          </p:nvSpPr>
          <p:spPr>
            <a:xfrm flipH="1">
              <a:off x="8876674" y="-1"/>
              <a:ext cx="191137" cy="6888489"/>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84" name="Shape 84"/>
            <p:cNvSpPr/>
            <p:nvPr/>
          </p:nvSpPr>
          <p:spPr>
            <a:xfrm flipH="1">
              <a:off x="8077206" y="30478"/>
              <a:ext cx="403864" cy="6858011"/>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85" name="Shape 85"/>
            <p:cNvSpPr/>
            <p:nvPr/>
          </p:nvSpPr>
          <p:spPr>
            <a:xfrm>
              <a:off x="8077206" y="30478"/>
              <a:ext cx="20574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86" name="Shape 86"/>
            <p:cNvSpPr/>
            <p:nvPr/>
          </p:nvSpPr>
          <p:spPr>
            <a:xfrm flipH="1">
              <a:off x="8990812" y="31270"/>
              <a:ext cx="1592" cy="6858011"/>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87" name="Shape 87"/>
            <p:cNvSpPr/>
            <p:nvPr/>
          </p:nvSpPr>
          <p:spPr>
            <a:xfrm flipH="1">
              <a:off x="5943604" y="30476"/>
              <a:ext cx="76204"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88" name="Shape 88"/>
            <p:cNvSpPr/>
            <p:nvPr/>
          </p:nvSpPr>
          <p:spPr>
            <a:xfrm>
              <a:off x="6400804" y="30476"/>
              <a:ext cx="152404" cy="6858011"/>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89" name="Shape 89"/>
            <p:cNvSpPr/>
            <p:nvPr/>
          </p:nvSpPr>
          <p:spPr>
            <a:xfrm>
              <a:off x="6477004" y="30476"/>
              <a:ext cx="381004" cy="6858011"/>
            </a:xfrm>
            <a:prstGeom prst="line">
              <a:avLst/>
            </a:prstGeom>
            <a:noFill/>
            <a:ln w="19050"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90" name="Shape 90"/>
            <p:cNvSpPr/>
            <p:nvPr/>
          </p:nvSpPr>
          <p:spPr>
            <a:xfrm flipH="1">
              <a:off x="5410204" y="30476"/>
              <a:ext cx="304804" cy="6858011"/>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91" name="Shape 91"/>
            <p:cNvSpPr/>
            <p:nvPr/>
          </p:nvSpPr>
          <p:spPr>
            <a:xfrm>
              <a:off x="6400804" y="30477"/>
              <a:ext cx="352429" cy="6858011"/>
            </a:xfrm>
            <a:prstGeom prst="line">
              <a:avLst/>
            </a:prstGeom>
            <a:noFill/>
            <a:ln w="15875" cap="flat">
              <a:solidFill>
                <a:schemeClr val="accent1">
                  <a:alpha val="72000"/>
                </a:schemeClr>
              </a:solidFill>
              <a:prstDash val="solid"/>
              <a:round/>
            </a:ln>
            <a:effectLst/>
          </p:spPr>
          <p:txBody>
            <a:bodyPr wrap="square" lIns="45718" tIns="45718" rIns="45718" bIns="45718" numCol="1" anchor="t">
              <a:noAutofit/>
            </a:bodyPr>
            <a:lstStyle/>
            <a:p>
              <a:pPr/>
            </a:p>
          </p:txBody>
        </p:sp>
        <p:sp>
          <p:nvSpPr>
            <p:cNvPr id="92" name="Shape 92"/>
            <p:cNvSpPr/>
            <p:nvPr/>
          </p:nvSpPr>
          <p:spPr>
            <a:xfrm flipH="1">
              <a:off x="7010405" y="30476"/>
              <a:ext cx="381004" cy="685801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93" name="Shape 93"/>
            <p:cNvSpPr/>
            <p:nvPr/>
          </p:nvSpPr>
          <p:spPr>
            <a:xfrm flipH="1">
              <a:off x="7162806" y="30476"/>
              <a:ext cx="990604" cy="6858011"/>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94" name="Shape 94"/>
            <p:cNvSpPr/>
            <p:nvPr/>
          </p:nvSpPr>
          <p:spPr>
            <a:xfrm>
              <a:off x="4572004" y="30478"/>
              <a:ext cx="457202" cy="6858011"/>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grpSp>
      <p:sp>
        <p:nvSpPr>
          <p:cNvPr id="96" name="Shape 96"/>
          <p:cNvSpPr/>
          <p:nvPr/>
        </p:nvSpPr>
        <p:spPr>
          <a:xfrm>
            <a:off x="0" y="1905000"/>
            <a:ext cx="4953000" cy="3124200"/>
          </a:xfrm>
          <a:prstGeom prst="rect">
            <a:avLst/>
          </a:prstGeom>
          <a:solidFill>
            <a:schemeClr val="accent1"/>
          </a:solidFill>
          <a:ln w="12700">
            <a:miter lim="400000"/>
          </a:ln>
          <a:effectLst>
            <a:outerShdw sx="100000" sy="100000" kx="0" ky="0" algn="b" rotWithShape="0" blurRad="50800" dist="38100" dir="2700000">
              <a:srgbClr val="000000">
                <a:alpha val="40000"/>
              </a:srgbClr>
            </a:outerShdw>
          </a:effectLst>
        </p:spPr>
        <p:txBody>
          <a:bodyPr lIns="45718" tIns="45718" rIns="45718" bIns="45718" anchor="ctr"/>
          <a:lstStyle/>
          <a:p>
            <a:pPr algn="ctr">
              <a:defRPr>
                <a:solidFill>
                  <a:srgbClr val="FFFFFF"/>
                </a:solidFill>
              </a:defRPr>
            </a:pPr>
          </a:p>
        </p:txBody>
      </p:sp>
      <p:grpSp>
        <p:nvGrpSpPr>
          <p:cNvPr id="100" name="Group 100"/>
          <p:cNvGrpSpPr/>
          <p:nvPr/>
        </p:nvGrpSpPr>
        <p:grpSpPr>
          <a:xfrm>
            <a:off x="-2" y="2057397"/>
            <a:ext cx="4801401" cy="2820996"/>
            <a:chOff x="0" y="0"/>
            <a:chExt cx="4801399" cy="2820995"/>
          </a:xfrm>
        </p:grpSpPr>
        <p:sp>
          <p:nvSpPr>
            <p:cNvPr id="97" name="Shape 97"/>
            <p:cNvSpPr/>
            <p:nvPr/>
          </p:nvSpPr>
          <p:spPr>
            <a:xfrm>
              <a:off x="-1" y="-1"/>
              <a:ext cx="4800606" cy="1592"/>
            </a:xfrm>
            <a:prstGeom prst="line">
              <a:avLst/>
            </a:prstGeom>
            <a:noFill/>
            <a:ln w="19050" cap="flat">
              <a:solidFill>
                <a:schemeClr val="accent2"/>
              </a:solidFill>
              <a:prstDash val="solid"/>
              <a:round/>
            </a:ln>
            <a:effectLst/>
          </p:spPr>
          <p:txBody>
            <a:bodyPr wrap="square" lIns="45718" tIns="45718" rIns="45718" bIns="45718" numCol="1" anchor="t">
              <a:noAutofit/>
            </a:bodyPr>
            <a:lstStyle/>
            <a:p>
              <a:pPr/>
            </a:p>
          </p:txBody>
        </p:sp>
        <p:sp>
          <p:nvSpPr>
            <p:cNvPr id="98" name="Shape 98"/>
            <p:cNvSpPr/>
            <p:nvPr/>
          </p:nvSpPr>
          <p:spPr>
            <a:xfrm>
              <a:off x="-1" y="2819403"/>
              <a:ext cx="4800606" cy="1592"/>
            </a:xfrm>
            <a:prstGeom prst="line">
              <a:avLst/>
            </a:prstGeom>
            <a:noFill/>
            <a:ln w="19050" cap="flat">
              <a:solidFill>
                <a:schemeClr val="accent2"/>
              </a:solidFill>
              <a:prstDash val="solid"/>
              <a:round/>
            </a:ln>
            <a:effectLst/>
          </p:spPr>
          <p:txBody>
            <a:bodyPr wrap="square" lIns="45718" tIns="45718" rIns="45718" bIns="45718" numCol="1" anchor="t">
              <a:noAutofit/>
            </a:bodyPr>
            <a:lstStyle/>
            <a:p>
              <a:pPr/>
            </a:p>
          </p:txBody>
        </p:sp>
        <p:sp>
          <p:nvSpPr>
            <p:cNvPr id="99" name="Shape 99"/>
            <p:cNvSpPr/>
            <p:nvPr/>
          </p:nvSpPr>
          <p:spPr>
            <a:xfrm flipH="1">
              <a:off x="4800602" y="792"/>
              <a:ext cx="798" cy="2818614"/>
            </a:xfrm>
            <a:prstGeom prst="line">
              <a:avLst/>
            </a:prstGeom>
            <a:noFill/>
            <a:ln w="19050" cap="flat">
              <a:solidFill>
                <a:schemeClr val="accent2"/>
              </a:solidFill>
              <a:prstDash val="solid"/>
              <a:round/>
            </a:ln>
            <a:effectLst/>
          </p:spPr>
          <p:txBody>
            <a:bodyPr wrap="square" lIns="45718" tIns="45718" rIns="45718" bIns="45718" numCol="1" anchor="t">
              <a:noAutofit/>
            </a:bodyPr>
            <a:lstStyle/>
            <a:p>
              <a:pPr/>
            </a:p>
          </p:txBody>
        </p:sp>
      </p:grpSp>
      <p:sp>
        <p:nvSpPr>
          <p:cNvPr id="101" name="Shape 101"/>
          <p:cNvSpPr/>
          <p:nvPr>
            <p:ph type="title"/>
          </p:nvPr>
        </p:nvSpPr>
        <p:spPr>
          <a:xfrm>
            <a:off x="228600" y="2130425"/>
            <a:ext cx="4419600" cy="1600328"/>
          </a:xfrm>
          <a:prstGeom prst="rect">
            <a:avLst/>
          </a:prstGeom>
        </p:spPr>
        <p:txBody>
          <a:bodyPr/>
          <a:lstStyle>
            <a:lvl1pPr>
              <a:tabLst>
                <a:tab pos="3822700" algn="l"/>
              </a:tabLst>
              <a:defRPr spc="40"/>
            </a:lvl1pPr>
          </a:lstStyle>
          <a:p>
            <a:pPr/>
            <a:r>
              <a:t>Upravte štýly predlohy textu</a:t>
            </a:r>
          </a:p>
        </p:txBody>
      </p:sp>
      <p:sp>
        <p:nvSpPr>
          <p:cNvPr id="102" name="Shape 102"/>
          <p:cNvSpPr/>
          <p:nvPr>
            <p:ph type="body" sz="quarter" idx="1"/>
          </p:nvPr>
        </p:nvSpPr>
        <p:spPr>
          <a:xfrm>
            <a:off x="228600" y="3733800"/>
            <a:ext cx="4419600" cy="1066800"/>
          </a:xfrm>
          <a:prstGeom prst="rect">
            <a:avLst/>
          </a:prstGeom>
        </p:spPr>
        <p:txBody>
          <a:bodyPr/>
          <a:lstStyle>
            <a:lvl1pPr marL="0" indent="0">
              <a:buClrTx/>
              <a:buSzTx/>
              <a:buFontTx/>
              <a:buNone/>
              <a:defRPr sz="2200">
                <a:solidFill>
                  <a:srgbClr val="FFFFFF"/>
                </a:solidFill>
              </a:defRPr>
            </a:lvl1pPr>
          </a:lstStyle>
          <a:p>
            <a:pPr/>
            <a:r>
              <a:t>Upravte štýl predlohy podnadpisov</a:t>
            </a: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Nadpis a zvislý text">
    <p:spTree>
      <p:nvGrpSpPr>
        <p:cNvPr id="1" name=""/>
        <p:cNvGrpSpPr/>
        <p:nvPr/>
      </p:nvGrpSpPr>
      <p:grpSpPr>
        <a:xfrm>
          <a:off x="0" y="0"/>
          <a:ext cx="0" cy="0"/>
          <a:chOff x="0" y="0"/>
          <a:chExt cx="0" cy="0"/>
        </a:xfrm>
      </p:grpSpPr>
      <p:sp>
        <p:nvSpPr>
          <p:cNvPr id="277" name="Shape 277"/>
          <p:cNvSpPr/>
          <p:nvPr>
            <p:ph type="title"/>
          </p:nvPr>
        </p:nvSpPr>
        <p:spPr>
          <a:prstGeom prst="rect">
            <a:avLst/>
          </a:prstGeom>
        </p:spPr>
        <p:txBody>
          <a:bodyPr/>
          <a:lstStyle>
            <a:lvl1pPr>
              <a:tabLst>
                <a:tab pos="3822700" algn="l"/>
              </a:tabLst>
            </a:lvl1pPr>
          </a:lstStyle>
          <a:p>
            <a:pPr/>
            <a:r>
              <a:t>Upravte štýly predlohy textu</a:t>
            </a:r>
          </a:p>
        </p:txBody>
      </p:sp>
      <p:sp>
        <p:nvSpPr>
          <p:cNvPr id="278" name="Shape 278"/>
          <p:cNvSpPr/>
          <p:nvPr>
            <p:ph type="body" idx="1"/>
          </p:nvPr>
        </p:nvSpPr>
        <p:spPr>
          <a:prstGeom prst="rect">
            <a:avLst/>
          </a:prstGeom>
        </p:spPr>
        <p:txBody>
          <a:bodyPr/>
          <a:lstStyle/>
          <a:p>
            <a:pPr/>
            <a:r>
              <a:t>Upravte štýl predlohy textu.</a:t>
            </a:r>
          </a:p>
          <a:p>
            <a:pPr lvl="1"/>
            <a:r>
              <a:t>Druhá úroveň</a:t>
            </a:r>
          </a:p>
          <a:p>
            <a:pPr lvl="2"/>
            <a:r>
              <a:t>Tretia úroveň</a:t>
            </a:r>
          </a:p>
          <a:p>
            <a:pPr lvl="3"/>
            <a:r>
              <a:t>Štvrtá úroveň</a:t>
            </a:r>
          </a:p>
          <a:p>
            <a:pPr lvl="4"/>
            <a:r>
              <a:t>Piata úroveň</a:t>
            </a:r>
          </a:p>
        </p:txBody>
      </p:sp>
      <p:sp>
        <p:nvSpPr>
          <p:cNvPr id="279" name="Shape 2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Zvislý nadpis a text">
    <p:spTree>
      <p:nvGrpSpPr>
        <p:cNvPr id="1" name=""/>
        <p:cNvGrpSpPr/>
        <p:nvPr/>
      </p:nvGrpSpPr>
      <p:grpSpPr>
        <a:xfrm>
          <a:off x="0" y="0"/>
          <a:ext cx="0" cy="0"/>
          <a:chOff x="0" y="0"/>
          <a:chExt cx="0" cy="0"/>
        </a:xfrm>
      </p:grpSpPr>
      <p:sp>
        <p:nvSpPr>
          <p:cNvPr id="286" name="Shape 286"/>
          <p:cNvSpPr/>
          <p:nvPr>
            <p:ph type="title"/>
          </p:nvPr>
        </p:nvSpPr>
        <p:spPr>
          <a:xfrm>
            <a:off x="6629400" y="274638"/>
            <a:ext cx="2057400" cy="5851527"/>
          </a:xfrm>
          <a:prstGeom prst="rect">
            <a:avLst/>
          </a:prstGeom>
        </p:spPr>
        <p:txBody>
          <a:bodyPr/>
          <a:lstStyle>
            <a:lvl1pPr>
              <a:tabLst>
                <a:tab pos="3822700" algn="l"/>
              </a:tabLst>
            </a:lvl1pPr>
          </a:lstStyle>
          <a:p>
            <a:pPr/>
            <a:r>
              <a:t>Upravte štýly predlohy textu</a:t>
            </a:r>
          </a:p>
        </p:txBody>
      </p:sp>
      <p:sp>
        <p:nvSpPr>
          <p:cNvPr id="287" name="Shape 287"/>
          <p:cNvSpPr/>
          <p:nvPr>
            <p:ph type="body" idx="1"/>
          </p:nvPr>
        </p:nvSpPr>
        <p:spPr>
          <a:xfrm>
            <a:off x="457200" y="274638"/>
            <a:ext cx="6019800" cy="5851527"/>
          </a:xfrm>
          <a:prstGeom prst="rect">
            <a:avLst/>
          </a:prstGeom>
        </p:spPr>
        <p:txBody>
          <a:bodyPr/>
          <a:lstStyle/>
          <a:p>
            <a:pPr/>
            <a:r>
              <a:t>Upravte štýl predlohy textu.</a:t>
            </a:r>
          </a:p>
          <a:p>
            <a:pPr lvl="1"/>
            <a:r>
              <a:t>Druhá úroveň</a:t>
            </a:r>
          </a:p>
          <a:p>
            <a:pPr lvl="2"/>
            <a:r>
              <a:t>Tretia úroveň</a:t>
            </a:r>
          </a:p>
          <a:p>
            <a:pPr lvl="3"/>
            <a:r>
              <a:t>Štvrtá úroveň</a:t>
            </a:r>
          </a:p>
          <a:p>
            <a:pPr lvl="4"/>
            <a:r>
              <a:t>Piata úroveň</a:t>
            </a:r>
          </a:p>
        </p:txBody>
      </p:sp>
      <p:sp>
        <p:nvSpPr>
          <p:cNvPr id="288" name="Shape 28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Nadpis a obsah">
    <p:spTree>
      <p:nvGrpSpPr>
        <p:cNvPr id="1" name=""/>
        <p:cNvGrpSpPr/>
        <p:nvPr/>
      </p:nvGrpSpPr>
      <p:grpSpPr>
        <a:xfrm>
          <a:off x="0" y="0"/>
          <a:ext cx="0" cy="0"/>
          <a:chOff x="0" y="0"/>
          <a:chExt cx="0" cy="0"/>
        </a:xfrm>
      </p:grpSpPr>
      <p:sp>
        <p:nvSpPr>
          <p:cNvPr id="110" name="Shape 110"/>
          <p:cNvSpPr/>
          <p:nvPr>
            <p:ph type="title"/>
          </p:nvPr>
        </p:nvSpPr>
        <p:spPr>
          <a:prstGeom prst="rect">
            <a:avLst/>
          </a:prstGeom>
        </p:spPr>
        <p:txBody>
          <a:bodyPr/>
          <a:lstStyle>
            <a:lvl1pPr>
              <a:tabLst>
                <a:tab pos="3822700" algn="l"/>
              </a:tabLst>
            </a:lvl1pPr>
          </a:lstStyle>
          <a:p>
            <a:pPr/>
            <a:r>
              <a:t>Upravte štýly predlohy textu</a:t>
            </a:r>
          </a:p>
        </p:txBody>
      </p:sp>
      <p:sp>
        <p:nvSpPr>
          <p:cNvPr id="111" name="Shape 111"/>
          <p:cNvSpPr/>
          <p:nvPr>
            <p:ph type="body" idx="1"/>
          </p:nvPr>
        </p:nvSpPr>
        <p:spPr>
          <a:prstGeom prst="rect">
            <a:avLst/>
          </a:prstGeom>
        </p:spPr>
        <p:txBody>
          <a:bodyPr/>
          <a:lstStyle/>
          <a:p>
            <a:pPr/>
            <a:r>
              <a:t>Upravte štýl predlohy textu.</a:t>
            </a:r>
          </a:p>
          <a:p>
            <a:pPr lvl="1"/>
            <a:r>
              <a:t>Druhá úroveň</a:t>
            </a:r>
          </a:p>
          <a:p>
            <a:pPr lvl="2"/>
            <a:r>
              <a:t>Tretia úroveň</a:t>
            </a:r>
          </a:p>
          <a:p>
            <a:pPr lvl="3"/>
            <a:r>
              <a:t>Štvrtá úroveň</a:t>
            </a:r>
          </a:p>
          <a:p>
            <a:pPr lvl="4"/>
            <a:r>
              <a:t>Piata úroveň</a:t>
            </a:r>
          </a:p>
        </p:txBody>
      </p:sp>
      <p:sp>
        <p:nvSpPr>
          <p:cNvPr id="112" name="Shape 11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Hlavička sekcie">
    <p:bg>
      <p:bgPr>
        <a:gradFill flip="none" rotWithShape="1">
          <a:gsLst>
            <a:gs pos="0">
              <a:srgbClr val="FBFBFB"/>
            </a:gs>
            <a:gs pos="100000">
              <a:srgbClr val="9E9E9E"/>
            </a:gs>
          </a:gsLst>
          <a:path path="circle">
            <a:fillToRect l="50000" t="50000" r="50000" b="50000"/>
          </a:path>
        </a:gradFill>
      </p:bgPr>
    </p:bg>
    <p:spTree>
      <p:nvGrpSpPr>
        <p:cNvPr id="1" name=""/>
        <p:cNvGrpSpPr/>
        <p:nvPr/>
      </p:nvGrpSpPr>
      <p:grpSpPr>
        <a:xfrm>
          <a:off x="0" y="0"/>
          <a:ext cx="0" cy="0"/>
          <a:chOff x="0" y="0"/>
          <a:chExt cx="0" cy="0"/>
        </a:xfrm>
      </p:grpSpPr>
      <p:grpSp>
        <p:nvGrpSpPr>
          <p:cNvPr id="202" name="Group 202"/>
          <p:cNvGrpSpPr/>
          <p:nvPr/>
        </p:nvGrpSpPr>
        <p:grpSpPr>
          <a:xfrm>
            <a:off x="-4" y="-30483"/>
            <a:ext cx="9067808" cy="4846327"/>
            <a:chOff x="0" y="0"/>
            <a:chExt cx="9067806" cy="4846326"/>
          </a:xfrm>
        </p:grpSpPr>
        <p:sp>
          <p:nvSpPr>
            <p:cNvPr id="119" name="Shape 119"/>
            <p:cNvSpPr/>
            <p:nvPr/>
          </p:nvSpPr>
          <p:spPr>
            <a:xfrm>
              <a:off x="19050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20" name="Shape 120"/>
            <p:cNvSpPr/>
            <p:nvPr/>
          </p:nvSpPr>
          <p:spPr>
            <a:xfrm>
              <a:off x="1600200"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21" name="Shape 121"/>
            <p:cNvSpPr/>
            <p:nvPr/>
          </p:nvSpPr>
          <p:spPr>
            <a:xfrm flipH="1">
              <a:off x="1752600"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22" name="Shape 122"/>
            <p:cNvSpPr/>
            <p:nvPr/>
          </p:nvSpPr>
          <p:spPr>
            <a:xfrm flipH="1">
              <a:off x="76200" y="21440"/>
              <a:ext cx="228604"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23" name="Shape 123"/>
            <p:cNvSpPr/>
            <p:nvPr/>
          </p:nvSpPr>
          <p:spPr>
            <a:xfrm>
              <a:off x="-1" y="21440"/>
              <a:ext cx="2286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24" name="Shape 124"/>
            <p:cNvSpPr/>
            <p:nvPr/>
          </p:nvSpPr>
          <p:spPr>
            <a:xfrm>
              <a:off x="1600200" y="21440"/>
              <a:ext cx="914404"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25" name="Shape 125"/>
            <p:cNvSpPr/>
            <p:nvPr/>
          </p:nvSpPr>
          <p:spPr>
            <a:xfrm>
              <a:off x="381000" y="21440"/>
              <a:ext cx="457204" cy="4824327"/>
            </a:xfrm>
            <a:prstGeom prst="line">
              <a:avLst/>
            </a:prstGeom>
            <a:noFill/>
            <a:ln w="9525" cap="flat">
              <a:solidFill>
                <a:schemeClr val="accent1">
                  <a:alpha val="90000"/>
                </a:schemeClr>
              </a:solidFill>
              <a:prstDash val="solid"/>
              <a:round/>
            </a:ln>
            <a:effectLst/>
          </p:spPr>
          <p:txBody>
            <a:bodyPr wrap="square" lIns="45718" tIns="45718" rIns="45718" bIns="45718" numCol="1" anchor="t">
              <a:noAutofit/>
            </a:bodyPr>
            <a:lstStyle/>
            <a:p>
              <a:pPr/>
            </a:p>
          </p:txBody>
        </p:sp>
        <p:sp>
          <p:nvSpPr>
            <p:cNvPr id="126" name="Shape 126"/>
            <p:cNvSpPr/>
            <p:nvPr/>
          </p:nvSpPr>
          <p:spPr>
            <a:xfrm flipH="1">
              <a:off x="533401" y="21440"/>
              <a:ext cx="38100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27" name="Shape 127"/>
            <p:cNvSpPr/>
            <p:nvPr/>
          </p:nvSpPr>
          <p:spPr>
            <a:xfrm>
              <a:off x="1066801" y="21439"/>
              <a:ext cx="457202"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128" name="Shape 128"/>
            <p:cNvSpPr/>
            <p:nvPr/>
          </p:nvSpPr>
          <p:spPr>
            <a:xfrm>
              <a:off x="152400" y="21440"/>
              <a:ext cx="3048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29" name="Shape 129"/>
            <p:cNvSpPr/>
            <p:nvPr/>
          </p:nvSpPr>
          <p:spPr>
            <a:xfrm>
              <a:off x="1524001" y="21439"/>
              <a:ext cx="152405" cy="4824327"/>
            </a:xfrm>
            <a:prstGeom prst="line">
              <a:avLst/>
            </a:prstGeom>
            <a:noFill/>
            <a:ln w="5715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130" name="Shape 130"/>
            <p:cNvSpPr/>
            <p:nvPr/>
          </p:nvSpPr>
          <p:spPr>
            <a:xfrm>
              <a:off x="5334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1" name="Shape 131"/>
            <p:cNvSpPr/>
            <p:nvPr/>
          </p:nvSpPr>
          <p:spPr>
            <a:xfrm>
              <a:off x="228600" y="32632"/>
              <a:ext cx="457204" cy="4813695"/>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32" name="Shape 132"/>
            <p:cNvSpPr/>
            <p:nvPr/>
          </p:nvSpPr>
          <p:spPr>
            <a:xfrm flipH="1">
              <a:off x="990600" y="21440"/>
              <a:ext cx="1413514" cy="4824327"/>
            </a:xfrm>
            <a:prstGeom prst="line">
              <a:avLst/>
            </a:prstGeom>
            <a:noFill/>
            <a:ln w="9525" cap="flat">
              <a:solidFill>
                <a:schemeClr val="accent1">
                  <a:alpha val="39000"/>
                </a:schemeClr>
              </a:solidFill>
              <a:prstDash val="solid"/>
              <a:round/>
            </a:ln>
            <a:effectLst/>
          </p:spPr>
          <p:txBody>
            <a:bodyPr wrap="square" lIns="45718" tIns="45718" rIns="45718" bIns="45718" numCol="1" anchor="t">
              <a:noAutofit/>
            </a:bodyPr>
            <a:lstStyle/>
            <a:p>
              <a:pPr/>
            </a:p>
          </p:txBody>
        </p:sp>
        <p:sp>
          <p:nvSpPr>
            <p:cNvPr id="133" name="Shape 133"/>
            <p:cNvSpPr/>
            <p:nvPr/>
          </p:nvSpPr>
          <p:spPr>
            <a:xfrm flipH="1">
              <a:off x="2135505" y="21439"/>
              <a:ext cx="302899"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4" name="Shape 134"/>
            <p:cNvSpPr/>
            <p:nvPr/>
          </p:nvSpPr>
          <p:spPr>
            <a:xfrm flipH="1">
              <a:off x="2362200" y="21440"/>
              <a:ext cx="3048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5" name="Shape 135"/>
            <p:cNvSpPr/>
            <p:nvPr/>
          </p:nvSpPr>
          <p:spPr>
            <a:xfrm flipH="1">
              <a:off x="1371600" y="21440"/>
              <a:ext cx="40386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36" name="Shape 136"/>
            <p:cNvSpPr/>
            <p:nvPr/>
          </p:nvSpPr>
          <p:spPr>
            <a:xfrm>
              <a:off x="609601" y="21440"/>
              <a:ext cx="352429" cy="4824327"/>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37" name="Shape 137"/>
            <p:cNvSpPr/>
            <p:nvPr/>
          </p:nvSpPr>
          <p:spPr>
            <a:xfrm>
              <a:off x="1371600" y="21440"/>
              <a:ext cx="20574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8" name="Shape 138"/>
            <p:cNvSpPr/>
            <p:nvPr/>
          </p:nvSpPr>
          <p:spPr>
            <a:xfrm>
              <a:off x="9906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39" name="Shape 139"/>
            <p:cNvSpPr/>
            <p:nvPr/>
          </p:nvSpPr>
          <p:spPr>
            <a:xfrm>
              <a:off x="12192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40" name="Shape 140"/>
            <p:cNvSpPr/>
            <p:nvPr/>
          </p:nvSpPr>
          <p:spPr>
            <a:xfrm>
              <a:off x="44196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41" name="Shape 141"/>
            <p:cNvSpPr/>
            <p:nvPr/>
          </p:nvSpPr>
          <p:spPr>
            <a:xfrm>
              <a:off x="4114800"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42" name="Shape 142"/>
            <p:cNvSpPr/>
            <p:nvPr/>
          </p:nvSpPr>
          <p:spPr>
            <a:xfrm flipH="1">
              <a:off x="4267200" y="21440"/>
              <a:ext cx="381004" cy="4824327"/>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143" name="Shape 143"/>
            <p:cNvSpPr/>
            <p:nvPr/>
          </p:nvSpPr>
          <p:spPr>
            <a:xfrm flipH="1">
              <a:off x="2590800" y="21440"/>
              <a:ext cx="228604"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44" name="Shape 144"/>
            <p:cNvSpPr/>
            <p:nvPr/>
          </p:nvSpPr>
          <p:spPr>
            <a:xfrm>
              <a:off x="2514600" y="21440"/>
              <a:ext cx="2286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45" name="Shape 145"/>
            <p:cNvSpPr/>
            <p:nvPr/>
          </p:nvSpPr>
          <p:spPr>
            <a:xfrm flipH="1">
              <a:off x="3275806" y="21998"/>
              <a:ext cx="1592"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46" name="Shape 146"/>
            <p:cNvSpPr/>
            <p:nvPr/>
          </p:nvSpPr>
          <p:spPr>
            <a:xfrm>
              <a:off x="2895600" y="21440"/>
              <a:ext cx="457204" cy="4824327"/>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147" name="Shape 147"/>
            <p:cNvSpPr/>
            <p:nvPr/>
          </p:nvSpPr>
          <p:spPr>
            <a:xfrm flipH="1">
              <a:off x="3048001" y="21440"/>
              <a:ext cx="38100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48" name="Shape 148"/>
            <p:cNvSpPr/>
            <p:nvPr/>
          </p:nvSpPr>
          <p:spPr>
            <a:xfrm>
              <a:off x="3581401" y="21439"/>
              <a:ext cx="457202"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149" name="Shape 149"/>
            <p:cNvSpPr/>
            <p:nvPr/>
          </p:nvSpPr>
          <p:spPr>
            <a:xfrm>
              <a:off x="2667000" y="21440"/>
              <a:ext cx="3048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0" name="Shape 150"/>
            <p:cNvSpPr/>
            <p:nvPr/>
          </p:nvSpPr>
          <p:spPr>
            <a:xfrm>
              <a:off x="4038601" y="21439"/>
              <a:ext cx="152405"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1" name="Shape 151"/>
            <p:cNvSpPr/>
            <p:nvPr/>
          </p:nvSpPr>
          <p:spPr>
            <a:xfrm>
              <a:off x="30480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2" name="Shape 152"/>
            <p:cNvSpPr/>
            <p:nvPr/>
          </p:nvSpPr>
          <p:spPr>
            <a:xfrm flipH="1">
              <a:off x="2286000" y="21440"/>
              <a:ext cx="228604" cy="4824327"/>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53" name="Shape 153"/>
            <p:cNvSpPr/>
            <p:nvPr/>
          </p:nvSpPr>
          <p:spPr>
            <a:xfrm flipH="1">
              <a:off x="3505200" y="21440"/>
              <a:ext cx="1413514" cy="4824327"/>
            </a:xfrm>
            <a:prstGeom prst="line">
              <a:avLst/>
            </a:prstGeom>
            <a:noFill/>
            <a:ln w="9525" cap="flat">
              <a:solidFill>
                <a:schemeClr val="accent1">
                  <a:alpha val="39000"/>
                </a:schemeClr>
              </a:solidFill>
              <a:prstDash val="solid"/>
              <a:round/>
            </a:ln>
            <a:effectLst/>
          </p:spPr>
          <p:txBody>
            <a:bodyPr wrap="square" lIns="45718" tIns="45718" rIns="45718" bIns="45718" numCol="1" anchor="t">
              <a:noAutofit/>
            </a:bodyPr>
            <a:lstStyle/>
            <a:p>
              <a:pPr/>
            </a:p>
          </p:txBody>
        </p:sp>
        <p:sp>
          <p:nvSpPr>
            <p:cNvPr id="154" name="Shape 154"/>
            <p:cNvSpPr/>
            <p:nvPr/>
          </p:nvSpPr>
          <p:spPr>
            <a:xfrm flipH="1">
              <a:off x="4650106" y="21439"/>
              <a:ext cx="302899"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5" name="Shape 155"/>
            <p:cNvSpPr/>
            <p:nvPr/>
          </p:nvSpPr>
          <p:spPr>
            <a:xfrm flipH="1">
              <a:off x="4953002"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6" name="Shape 156"/>
            <p:cNvSpPr/>
            <p:nvPr/>
          </p:nvSpPr>
          <p:spPr>
            <a:xfrm flipH="1">
              <a:off x="3886200" y="21440"/>
              <a:ext cx="40386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57" name="Shape 157"/>
            <p:cNvSpPr/>
            <p:nvPr/>
          </p:nvSpPr>
          <p:spPr>
            <a:xfrm>
              <a:off x="3124201" y="21440"/>
              <a:ext cx="352429" cy="4824327"/>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58" name="Shape 158"/>
            <p:cNvSpPr/>
            <p:nvPr/>
          </p:nvSpPr>
          <p:spPr>
            <a:xfrm>
              <a:off x="3886200" y="21440"/>
              <a:ext cx="20574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59" name="Shape 159"/>
            <p:cNvSpPr/>
            <p:nvPr/>
          </p:nvSpPr>
          <p:spPr>
            <a:xfrm>
              <a:off x="35052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0" name="Shape 160"/>
            <p:cNvSpPr/>
            <p:nvPr/>
          </p:nvSpPr>
          <p:spPr>
            <a:xfrm>
              <a:off x="3733800"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1" name="Shape 161"/>
            <p:cNvSpPr/>
            <p:nvPr/>
          </p:nvSpPr>
          <p:spPr>
            <a:xfrm>
              <a:off x="6096002" y="21440"/>
              <a:ext cx="152404" cy="4824327"/>
            </a:xfrm>
            <a:prstGeom prst="line">
              <a:avLst/>
            </a:prstGeom>
            <a:noFill/>
            <a:ln w="5715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162" name="Shape 162"/>
            <p:cNvSpPr/>
            <p:nvPr/>
          </p:nvSpPr>
          <p:spPr>
            <a:xfrm>
              <a:off x="5334003"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3" name="Shape 163"/>
            <p:cNvSpPr/>
            <p:nvPr/>
          </p:nvSpPr>
          <p:spPr>
            <a:xfrm flipH="1">
              <a:off x="5943602"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4" name="Shape 164"/>
            <p:cNvSpPr/>
            <p:nvPr/>
          </p:nvSpPr>
          <p:spPr>
            <a:xfrm flipH="1">
              <a:off x="5105403" y="21441"/>
              <a:ext cx="304804" cy="4824326"/>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65" name="Shape 165"/>
            <p:cNvSpPr/>
            <p:nvPr/>
          </p:nvSpPr>
          <p:spPr>
            <a:xfrm>
              <a:off x="4267201" y="21440"/>
              <a:ext cx="457202"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166" name="Shape 166"/>
            <p:cNvSpPr/>
            <p:nvPr/>
          </p:nvSpPr>
          <p:spPr>
            <a:xfrm>
              <a:off x="5715003" y="21440"/>
              <a:ext cx="152405"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7" name="Shape 167"/>
            <p:cNvSpPr/>
            <p:nvPr/>
          </p:nvSpPr>
          <p:spPr>
            <a:xfrm flipH="1">
              <a:off x="5368292" y="21440"/>
              <a:ext cx="1413514" cy="4824327"/>
            </a:xfrm>
            <a:prstGeom prst="line">
              <a:avLst/>
            </a:prstGeom>
            <a:noFill/>
            <a:ln w="9525" cap="flat">
              <a:solidFill>
                <a:schemeClr val="accent1">
                  <a:alpha val="56000"/>
                </a:schemeClr>
              </a:solidFill>
              <a:prstDash val="solid"/>
              <a:round/>
            </a:ln>
            <a:effectLst/>
          </p:spPr>
          <p:txBody>
            <a:bodyPr wrap="square" lIns="45718" tIns="45718" rIns="45718" bIns="45718" numCol="1" anchor="t">
              <a:noAutofit/>
            </a:bodyPr>
            <a:lstStyle/>
            <a:p>
              <a:pPr/>
            </a:p>
          </p:txBody>
        </p:sp>
        <p:sp>
          <p:nvSpPr>
            <p:cNvPr id="168" name="Shape 168"/>
            <p:cNvSpPr/>
            <p:nvPr/>
          </p:nvSpPr>
          <p:spPr>
            <a:xfrm flipH="1">
              <a:off x="6326507" y="21440"/>
              <a:ext cx="302899"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69" name="Shape 169"/>
            <p:cNvSpPr/>
            <p:nvPr/>
          </p:nvSpPr>
          <p:spPr>
            <a:xfrm flipH="1">
              <a:off x="6172202" y="21440"/>
              <a:ext cx="3048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70" name="Shape 170"/>
            <p:cNvSpPr/>
            <p:nvPr/>
          </p:nvSpPr>
          <p:spPr>
            <a:xfrm flipH="1">
              <a:off x="5615942" y="21440"/>
              <a:ext cx="40386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71" name="Shape 171"/>
            <p:cNvSpPr/>
            <p:nvPr/>
          </p:nvSpPr>
          <p:spPr>
            <a:xfrm>
              <a:off x="5562602" y="21440"/>
              <a:ext cx="20574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72" name="Shape 172"/>
            <p:cNvSpPr/>
            <p:nvPr/>
          </p:nvSpPr>
          <p:spPr>
            <a:xfrm>
              <a:off x="5105401" y="21440"/>
              <a:ext cx="152405" cy="4824327"/>
            </a:xfrm>
            <a:prstGeom prst="line">
              <a:avLst/>
            </a:prstGeom>
            <a:noFill/>
            <a:ln w="57150" cap="flat">
              <a:solidFill>
                <a:schemeClr val="accent1">
                  <a:alpha val="30000"/>
                </a:schemeClr>
              </a:solidFill>
              <a:prstDash val="solid"/>
              <a:round/>
            </a:ln>
            <a:effectLst/>
          </p:spPr>
          <p:txBody>
            <a:bodyPr wrap="square" lIns="45718" tIns="45718" rIns="45718" bIns="45718" numCol="1" anchor="t">
              <a:noAutofit/>
            </a:bodyPr>
            <a:lstStyle/>
            <a:p>
              <a:pPr/>
            </a:p>
          </p:txBody>
        </p:sp>
        <p:sp>
          <p:nvSpPr>
            <p:cNvPr id="173" name="Shape 173"/>
            <p:cNvSpPr/>
            <p:nvPr/>
          </p:nvSpPr>
          <p:spPr>
            <a:xfrm>
              <a:off x="5257802"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74" name="Shape 174"/>
            <p:cNvSpPr/>
            <p:nvPr/>
          </p:nvSpPr>
          <p:spPr>
            <a:xfrm flipH="1">
              <a:off x="6781802" y="21440"/>
              <a:ext cx="228604"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75" name="Shape 175"/>
            <p:cNvSpPr/>
            <p:nvPr/>
          </p:nvSpPr>
          <p:spPr>
            <a:xfrm>
              <a:off x="6781801" y="21440"/>
              <a:ext cx="2286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76" name="Shape 176"/>
            <p:cNvSpPr/>
            <p:nvPr/>
          </p:nvSpPr>
          <p:spPr>
            <a:xfrm flipH="1">
              <a:off x="7466808" y="21999"/>
              <a:ext cx="1592"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77" name="Shape 177"/>
            <p:cNvSpPr/>
            <p:nvPr/>
          </p:nvSpPr>
          <p:spPr>
            <a:xfrm>
              <a:off x="7086602" y="21440"/>
              <a:ext cx="457204" cy="4824327"/>
            </a:xfrm>
            <a:prstGeom prst="line">
              <a:avLst/>
            </a:prstGeom>
            <a:noFill/>
            <a:ln w="9525" cap="flat">
              <a:solidFill>
                <a:schemeClr val="accent1">
                  <a:alpha val="90000"/>
                </a:schemeClr>
              </a:solidFill>
              <a:prstDash val="solid"/>
              <a:round/>
            </a:ln>
            <a:effectLst/>
          </p:spPr>
          <p:txBody>
            <a:bodyPr wrap="square" lIns="45718" tIns="45718" rIns="45718" bIns="45718" numCol="1" anchor="t">
              <a:noAutofit/>
            </a:bodyPr>
            <a:lstStyle/>
            <a:p>
              <a:pPr/>
            </a:p>
          </p:txBody>
        </p:sp>
        <p:sp>
          <p:nvSpPr>
            <p:cNvPr id="178" name="Shape 178"/>
            <p:cNvSpPr/>
            <p:nvPr/>
          </p:nvSpPr>
          <p:spPr>
            <a:xfrm flipH="1">
              <a:off x="7239003" y="21440"/>
              <a:ext cx="381004" cy="4824327"/>
            </a:xfrm>
            <a:prstGeom prst="line">
              <a:avLst/>
            </a:prstGeom>
            <a:noFill/>
            <a:ln w="12700" cap="flat">
              <a:solidFill>
                <a:schemeClr val="accent1"/>
              </a:solidFill>
              <a:prstDash val="solid"/>
              <a:round/>
            </a:ln>
            <a:effectLst/>
          </p:spPr>
          <p:txBody>
            <a:bodyPr wrap="square" lIns="45718" tIns="45718" rIns="45718" bIns="45718" numCol="1" anchor="t">
              <a:noAutofit/>
            </a:bodyPr>
            <a:lstStyle/>
            <a:p>
              <a:pPr/>
            </a:p>
          </p:txBody>
        </p:sp>
        <p:sp>
          <p:nvSpPr>
            <p:cNvPr id="179" name="Shape 179"/>
            <p:cNvSpPr/>
            <p:nvPr/>
          </p:nvSpPr>
          <p:spPr>
            <a:xfrm>
              <a:off x="7772403" y="21440"/>
              <a:ext cx="457202"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180" name="Shape 180"/>
            <p:cNvSpPr/>
            <p:nvPr/>
          </p:nvSpPr>
          <p:spPr>
            <a:xfrm>
              <a:off x="7086602"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1" name="Shape 181"/>
            <p:cNvSpPr/>
            <p:nvPr/>
          </p:nvSpPr>
          <p:spPr>
            <a:xfrm flipH="1">
              <a:off x="6934202" y="21440"/>
              <a:ext cx="228604" cy="4824327"/>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82" name="Shape 182"/>
            <p:cNvSpPr/>
            <p:nvPr/>
          </p:nvSpPr>
          <p:spPr>
            <a:xfrm>
              <a:off x="7467603" y="21440"/>
              <a:ext cx="352429" cy="4824327"/>
            </a:xfrm>
            <a:prstGeom prst="line">
              <a:avLst/>
            </a:prstGeom>
            <a:noFill/>
            <a:ln w="15875" cap="flat">
              <a:solidFill>
                <a:schemeClr val="accent1">
                  <a:alpha val="72000"/>
                </a:schemeClr>
              </a:solidFill>
              <a:prstDash val="solid"/>
              <a:round/>
            </a:ln>
            <a:effectLst/>
          </p:spPr>
          <p:txBody>
            <a:bodyPr wrap="square" lIns="45718" tIns="45718" rIns="45718" bIns="45718" numCol="1" anchor="t">
              <a:noAutofit/>
            </a:bodyPr>
            <a:lstStyle/>
            <a:p>
              <a:pPr/>
            </a:p>
          </p:txBody>
        </p:sp>
        <p:sp>
          <p:nvSpPr>
            <p:cNvPr id="183" name="Shape 183"/>
            <p:cNvSpPr/>
            <p:nvPr/>
          </p:nvSpPr>
          <p:spPr>
            <a:xfrm>
              <a:off x="8077202" y="21440"/>
              <a:ext cx="20574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4" name="Shape 184"/>
            <p:cNvSpPr/>
            <p:nvPr/>
          </p:nvSpPr>
          <p:spPr>
            <a:xfrm>
              <a:off x="7696202"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5" name="Shape 185"/>
            <p:cNvSpPr/>
            <p:nvPr/>
          </p:nvSpPr>
          <p:spPr>
            <a:xfrm>
              <a:off x="7924802" y="21440"/>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6" name="Shape 186"/>
            <p:cNvSpPr/>
            <p:nvPr/>
          </p:nvSpPr>
          <p:spPr>
            <a:xfrm>
              <a:off x="8610603" y="21441"/>
              <a:ext cx="1524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7" name="Shape 187"/>
            <p:cNvSpPr/>
            <p:nvPr/>
          </p:nvSpPr>
          <p:spPr>
            <a:xfrm>
              <a:off x="8305802" y="21441"/>
              <a:ext cx="381005"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8" name="Shape 188"/>
            <p:cNvSpPr/>
            <p:nvPr/>
          </p:nvSpPr>
          <p:spPr>
            <a:xfrm flipH="1">
              <a:off x="8458203" y="21441"/>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89" name="Shape 189"/>
            <p:cNvSpPr/>
            <p:nvPr/>
          </p:nvSpPr>
          <p:spPr>
            <a:xfrm>
              <a:off x="8229603" y="21440"/>
              <a:ext cx="152405"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90" name="Shape 190"/>
            <p:cNvSpPr/>
            <p:nvPr/>
          </p:nvSpPr>
          <p:spPr>
            <a:xfrm flipH="1">
              <a:off x="8876670" y="-2"/>
              <a:ext cx="191137" cy="4845771"/>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91" name="Shape 191"/>
            <p:cNvSpPr/>
            <p:nvPr/>
          </p:nvSpPr>
          <p:spPr>
            <a:xfrm flipH="1">
              <a:off x="8077203" y="21441"/>
              <a:ext cx="403864" cy="4824327"/>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192" name="Shape 192"/>
            <p:cNvSpPr/>
            <p:nvPr/>
          </p:nvSpPr>
          <p:spPr>
            <a:xfrm>
              <a:off x="8077202" y="21441"/>
              <a:ext cx="20574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193" name="Shape 193"/>
            <p:cNvSpPr/>
            <p:nvPr/>
          </p:nvSpPr>
          <p:spPr>
            <a:xfrm flipH="1">
              <a:off x="8990809" y="21997"/>
              <a:ext cx="1592" cy="4824330"/>
            </a:xfrm>
            <a:prstGeom prst="line">
              <a:avLst/>
            </a:prstGeom>
            <a:noFill/>
            <a:ln w="15875" cap="flat">
              <a:solidFill>
                <a:schemeClr val="accent1"/>
              </a:solidFill>
              <a:prstDash val="solid"/>
              <a:round/>
            </a:ln>
            <a:effectLst/>
          </p:spPr>
          <p:txBody>
            <a:bodyPr wrap="square" lIns="45718" tIns="45718" rIns="45718" bIns="45718" numCol="1" anchor="t">
              <a:noAutofit/>
            </a:bodyPr>
            <a:lstStyle/>
            <a:p>
              <a:pPr/>
            </a:p>
          </p:txBody>
        </p:sp>
        <p:sp>
          <p:nvSpPr>
            <p:cNvPr id="194" name="Shape 194"/>
            <p:cNvSpPr/>
            <p:nvPr/>
          </p:nvSpPr>
          <p:spPr>
            <a:xfrm flipH="1">
              <a:off x="5943602" y="21440"/>
              <a:ext cx="76204"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sp>
          <p:nvSpPr>
            <p:cNvPr id="195" name="Shape 195"/>
            <p:cNvSpPr/>
            <p:nvPr/>
          </p:nvSpPr>
          <p:spPr>
            <a:xfrm>
              <a:off x="6400802" y="21440"/>
              <a:ext cx="152404" cy="4824327"/>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196" name="Shape 196"/>
            <p:cNvSpPr/>
            <p:nvPr/>
          </p:nvSpPr>
          <p:spPr>
            <a:xfrm>
              <a:off x="6477002" y="21440"/>
              <a:ext cx="381004" cy="4824327"/>
            </a:xfrm>
            <a:prstGeom prst="line">
              <a:avLst/>
            </a:prstGeom>
            <a:noFill/>
            <a:ln w="19050"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197" name="Shape 197"/>
            <p:cNvSpPr/>
            <p:nvPr/>
          </p:nvSpPr>
          <p:spPr>
            <a:xfrm flipH="1">
              <a:off x="5410202" y="21440"/>
              <a:ext cx="304804" cy="4824327"/>
            </a:xfrm>
            <a:prstGeom prst="line">
              <a:avLst/>
            </a:prstGeom>
            <a:noFill/>
            <a:ln w="47625" cap="flat">
              <a:solidFill>
                <a:schemeClr val="accent1">
                  <a:alpha val="63000"/>
                </a:schemeClr>
              </a:solidFill>
              <a:prstDash val="solid"/>
              <a:round/>
            </a:ln>
            <a:effectLst/>
          </p:spPr>
          <p:txBody>
            <a:bodyPr wrap="square" lIns="45718" tIns="45718" rIns="45718" bIns="45718" numCol="1" anchor="t">
              <a:noAutofit/>
            </a:bodyPr>
            <a:lstStyle/>
            <a:p>
              <a:pPr/>
            </a:p>
          </p:txBody>
        </p:sp>
        <p:sp>
          <p:nvSpPr>
            <p:cNvPr id="198" name="Shape 198"/>
            <p:cNvSpPr/>
            <p:nvPr/>
          </p:nvSpPr>
          <p:spPr>
            <a:xfrm>
              <a:off x="6400803" y="21440"/>
              <a:ext cx="352429" cy="4824327"/>
            </a:xfrm>
            <a:prstGeom prst="line">
              <a:avLst/>
            </a:prstGeom>
            <a:noFill/>
            <a:ln w="15875" cap="flat">
              <a:solidFill>
                <a:schemeClr val="accent1">
                  <a:alpha val="72000"/>
                </a:schemeClr>
              </a:solidFill>
              <a:prstDash val="solid"/>
              <a:round/>
            </a:ln>
            <a:effectLst/>
          </p:spPr>
          <p:txBody>
            <a:bodyPr wrap="square" lIns="45718" tIns="45718" rIns="45718" bIns="45718" numCol="1" anchor="t">
              <a:noAutofit/>
            </a:bodyPr>
            <a:lstStyle/>
            <a:p>
              <a:pPr/>
            </a:p>
          </p:txBody>
        </p:sp>
        <p:sp>
          <p:nvSpPr>
            <p:cNvPr id="199" name="Shape 199"/>
            <p:cNvSpPr/>
            <p:nvPr/>
          </p:nvSpPr>
          <p:spPr>
            <a:xfrm flipH="1">
              <a:off x="7010402" y="21440"/>
              <a:ext cx="381004" cy="4824327"/>
            </a:xfrm>
            <a:prstGeom prst="line">
              <a:avLst/>
            </a:prstGeom>
            <a:noFill/>
            <a:ln w="9525" cap="flat">
              <a:solidFill>
                <a:schemeClr val="accent1"/>
              </a:solidFill>
              <a:prstDash val="solid"/>
              <a:round/>
            </a:ln>
            <a:effectLst/>
          </p:spPr>
          <p:txBody>
            <a:bodyPr wrap="square" lIns="45718" tIns="45718" rIns="45718" bIns="45718" numCol="1" anchor="t">
              <a:noAutofit/>
            </a:bodyPr>
            <a:lstStyle/>
            <a:p>
              <a:pPr/>
            </a:p>
          </p:txBody>
        </p:sp>
        <p:sp>
          <p:nvSpPr>
            <p:cNvPr id="200" name="Shape 200"/>
            <p:cNvSpPr/>
            <p:nvPr/>
          </p:nvSpPr>
          <p:spPr>
            <a:xfrm flipH="1">
              <a:off x="7162802" y="21440"/>
              <a:ext cx="990604" cy="4824327"/>
            </a:xfrm>
            <a:prstGeom prst="line">
              <a:avLst/>
            </a:prstGeom>
            <a:noFill/>
            <a:ln w="28575" cap="flat">
              <a:solidFill>
                <a:schemeClr val="accent1">
                  <a:alpha val="58000"/>
                </a:schemeClr>
              </a:solidFill>
              <a:prstDash val="solid"/>
              <a:round/>
            </a:ln>
            <a:effectLst/>
          </p:spPr>
          <p:txBody>
            <a:bodyPr wrap="square" lIns="45718" tIns="45718" rIns="45718" bIns="45718" numCol="1" anchor="t">
              <a:noAutofit/>
            </a:bodyPr>
            <a:lstStyle/>
            <a:p>
              <a:pPr/>
            </a:p>
          </p:txBody>
        </p:sp>
        <p:sp>
          <p:nvSpPr>
            <p:cNvPr id="201" name="Shape 201"/>
            <p:cNvSpPr/>
            <p:nvPr/>
          </p:nvSpPr>
          <p:spPr>
            <a:xfrm>
              <a:off x="4572001" y="21441"/>
              <a:ext cx="457202" cy="4824327"/>
            </a:xfrm>
            <a:prstGeom prst="line">
              <a:avLst/>
            </a:prstGeom>
            <a:noFill/>
            <a:ln w="38100" cap="flat">
              <a:solidFill>
                <a:schemeClr val="accent1">
                  <a:alpha val="47000"/>
                </a:schemeClr>
              </a:solidFill>
              <a:prstDash val="solid"/>
              <a:round/>
            </a:ln>
            <a:effectLst/>
          </p:spPr>
          <p:txBody>
            <a:bodyPr wrap="square" lIns="45718" tIns="45718" rIns="45718" bIns="45718" numCol="1" anchor="t">
              <a:noAutofit/>
            </a:bodyPr>
            <a:lstStyle/>
            <a:p>
              <a:pPr/>
            </a:p>
          </p:txBody>
        </p:sp>
      </p:grpSp>
      <p:sp>
        <p:nvSpPr>
          <p:cNvPr id="203" name="Shape 203"/>
          <p:cNvSpPr/>
          <p:nvPr/>
        </p:nvSpPr>
        <p:spPr>
          <a:xfrm>
            <a:off x="0" y="4311167"/>
            <a:ext cx="9144000" cy="1905003"/>
          </a:xfrm>
          <a:prstGeom prst="rect">
            <a:avLst/>
          </a:prstGeom>
          <a:solidFill>
            <a:schemeClr val="accent1"/>
          </a:solidFill>
          <a:ln w="12700">
            <a:miter lim="400000"/>
          </a:ln>
          <a:effectLst>
            <a:outerShdw sx="100000" sy="100000" kx="0" ky="0" algn="b" rotWithShape="0" blurRad="50800" dist="38100" dir="2700000">
              <a:srgbClr val="000000">
                <a:alpha val="40000"/>
              </a:srgbClr>
            </a:outerShdw>
          </a:effectLst>
        </p:spPr>
        <p:txBody>
          <a:bodyPr lIns="45718" tIns="45718" rIns="45718" bIns="45718" anchor="ctr"/>
          <a:lstStyle/>
          <a:p>
            <a:pPr algn="ctr">
              <a:defRPr>
                <a:solidFill>
                  <a:srgbClr val="FFFFFF"/>
                </a:solidFill>
              </a:defRPr>
            </a:pPr>
          </a:p>
        </p:txBody>
      </p:sp>
      <p:sp>
        <p:nvSpPr>
          <p:cNvPr id="204" name="Shape 204"/>
          <p:cNvSpPr/>
          <p:nvPr/>
        </p:nvSpPr>
        <p:spPr>
          <a:xfrm>
            <a:off x="-2" y="4387367"/>
            <a:ext cx="9144005" cy="1590"/>
          </a:xfrm>
          <a:prstGeom prst="line">
            <a:avLst/>
          </a:prstGeom>
          <a:ln w="19050">
            <a:solidFill>
              <a:schemeClr val="accent2"/>
            </a:solidFill>
          </a:ln>
        </p:spPr>
        <p:txBody>
          <a:bodyPr lIns="45718" tIns="45718" rIns="45718" bIns="45718"/>
          <a:lstStyle/>
          <a:p>
            <a:pPr/>
          </a:p>
        </p:txBody>
      </p:sp>
      <p:sp>
        <p:nvSpPr>
          <p:cNvPr id="205" name="Shape 205"/>
          <p:cNvSpPr/>
          <p:nvPr/>
        </p:nvSpPr>
        <p:spPr>
          <a:xfrm>
            <a:off x="-2" y="6138378"/>
            <a:ext cx="9144005" cy="1590"/>
          </a:xfrm>
          <a:prstGeom prst="line">
            <a:avLst/>
          </a:prstGeom>
          <a:ln w="19050">
            <a:solidFill>
              <a:schemeClr val="accent2"/>
            </a:solidFill>
          </a:ln>
        </p:spPr>
        <p:txBody>
          <a:bodyPr lIns="45718" tIns="45718" rIns="45718" bIns="45718"/>
          <a:lstStyle/>
          <a:p>
            <a:pPr/>
          </a:p>
        </p:txBody>
      </p:sp>
      <p:sp>
        <p:nvSpPr>
          <p:cNvPr id="206" name="Shape 206"/>
          <p:cNvSpPr/>
          <p:nvPr>
            <p:ph type="body" sz="quarter" idx="1"/>
          </p:nvPr>
        </p:nvSpPr>
        <p:spPr>
          <a:xfrm>
            <a:off x="457200" y="5621363"/>
            <a:ext cx="8305800" cy="414653"/>
          </a:xfrm>
          <a:prstGeom prst="rect">
            <a:avLst/>
          </a:prstGeom>
        </p:spPr>
        <p:txBody>
          <a:bodyPr/>
          <a:lstStyle>
            <a:lvl1pPr marL="0" indent="0">
              <a:spcBef>
                <a:spcPts val="400"/>
              </a:spcBef>
              <a:buClrTx/>
              <a:buSzTx/>
              <a:buFontTx/>
              <a:buNone/>
              <a:defRPr sz="2000">
                <a:solidFill>
                  <a:srgbClr val="FFFFFF"/>
                </a:solidFill>
              </a:defRPr>
            </a:lvl1pPr>
          </a:lstStyle>
          <a:p>
            <a:pPr/>
            <a:r>
              <a:t>Upravte štýl predlohy textu.</a:t>
            </a:r>
          </a:p>
        </p:txBody>
      </p:sp>
      <p:sp>
        <p:nvSpPr>
          <p:cNvPr id="207" name="Shape 207"/>
          <p:cNvSpPr/>
          <p:nvPr>
            <p:ph type="title"/>
          </p:nvPr>
        </p:nvSpPr>
        <p:spPr>
          <a:xfrm>
            <a:off x="457200" y="4463567"/>
            <a:ext cx="8305800" cy="1143004"/>
          </a:xfrm>
          <a:prstGeom prst="rect">
            <a:avLst/>
          </a:prstGeom>
        </p:spPr>
        <p:txBody>
          <a:bodyPr/>
          <a:lstStyle>
            <a:lvl1pPr>
              <a:tabLst>
                <a:tab pos="3822700" algn="l"/>
              </a:tabLst>
            </a:lvl1pPr>
          </a:lstStyle>
          <a:p>
            <a:pPr/>
            <a:r>
              <a:t>Upravte štýly predlohy textu</a:t>
            </a:r>
          </a:p>
        </p:txBody>
      </p:sp>
      <p:sp>
        <p:nvSpPr>
          <p:cNvPr id="208" name="Shape 208"/>
          <p:cNvSpPr/>
          <p:nvPr>
            <p:ph type="sldNum" sz="quarter" idx="2"/>
          </p:nvPr>
        </p:nvSpPr>
        <p:spPr>
          <a:prstGeom prst="rect">
            <a:avLst/>
          </a:prstGeom>
        </p:spPr>
        <p:txBody>
          <a:bodyPr/>
          <a:lstStyle>
            <a:lvl1pPr>
              <a:defRPr>
                <a:solidFill>
                  <a:srgbClr val="1D3641"/>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va obsahy">
    <p:spTree>
      <p:nvGrpSpPr>
        <p:cNvPr id="1" name=""/>
        <p:cNvGrpSpPr/>
        <p:nvPr/>
      </p:nvGrpSpPr>
      <p:grpSpPr>
        <a:xfrm>
          <a:off x="0" y="0"/>
          <a:ext cx="0" cy="0"/>
          <a:chOff x="0" y="0"/>
          <a:chExt cx="0" cy="0"/>
        </a:xfrm>
      </p:grpSpPr>
      <p:sp>
        <p:nvSpPr>
          <p:cNvPr id="215" name="Shape 215"/>
          <p:cNvSpPr/>
          <p:nvPr>
            <p:ph type="title"/>
          </p:nvPr>
        </p:nvSpPr>
        <p:spPr>
          <a:prstGeom prst="rect">
            <a:avLst/>
          </a:prstGeom>
        </p:spPr>
        <p:txBody>
          <a:bodyPr/>
          <a:lstStyle>
            <a:lvl1pPr>
              <a:tabLst>
                <a:tab pos="3822700" algn="l"/>
              </a:tabLst>
            </a:lvl1pPr>
          </a:lstStyle>
          <a:p>
            <a:pPr/>
            <a:r>
              <a:t>Upravte štýly predlohy textu</a:t>
            </a:r>
          </a:p>
        </p:txBody>
      </p:sp>
      <p:sp>
        <p:nvSpPr>
          <p:cNvPr id="216" name="Shape 216"/>
          <p:cNvSpPr/>
          <p:nvPr>
            <p:ph type="body" sz="half" idx="1"/>
          </p:nvPr>
        </p:nvSpPr>
        <p:spPr>
          <a:xfrm>
            <a:off x="457200" y="1600200"/>
            <a:ext cx="4038600" cy="4525963"/>
          </a:xfrm>
          <a:prstGeom prst="rect">
            <a:avLst/>
          </a:prstGeom>
        </p:spPr>
        <p:txBody>
          <a:bodyPr/>
          <a:lstStyle>
            <a:lvl1pPr>
              <a:spcBef>
                <a:spcPts val="600"/>
              </a:spcBef>
              <a:defRPr sz="2800"/>
            </a:lvl1pPr>
            <a:lvl2pPr marL="579119" indent="-213358">
              <a:spcBef>
                <a:spcPts val="600"/>
              </a:spcBef>
              <a:defRPr sz="2800"/>
            </a:lvl2pPr>
            <a:lvl3pPr marL="1005838" indent="-320038">
              <a:spcBef>
                <a:spcPts val="600"/>
              </a:spcBef>
              <a:defRPr sz="2800"/>
            </a:lvl3pPr>
            <a:lvl4pPr marL="1315719" indent="-355600">
              <a:spcBef>
                <a:spcPts val="600"/>
              </a:spcBef>
              <a:defRPr sz="2800"/>
            </a:lvl4pPr>
            <a:lvl5pPr marL="1590038" indent="-355600">
              <a:spcBef>
                <a:spcPts val="600"/>
              </a:spcBef>
              <a:defRPr sz="2800"/>
            </a:lvl5pPr>
          </a:lstStyle>
          <a:p>
            <a:pPr/>
            <a:r>
              <a:t>Upravte štýl predlohy textu.</a:t>
            </a:r>
          </a:p>
          <a:p>
            <a:pPr lvl="1"/>
            <a:r>
              <a:t>Druhá úroveň</a:t>
            </a:r>
          </a:p>
          <a:p>
            <a:pPr lvl="2"/>
            <a:r>
              <a:t>Tretia úroveň</a:t>
            </a:r>
          </a:p>
          <a:p>
            <a:pPr lvl="3"/>
            <a:r>
              <a:t>Štvrtá úroveň</a:t>
            </a:r>
          </a:p>
          <a:p>
            <a:pPr lvl="4"/>
            <a:r>
              <a:t>Piata úroveň</a:t>
            </a:r>
          </a:p>
        </p:txBody>
      </p:sp>
      <p:sp>
        <p:nvSpPr>
          <p:cNvPr id="217" name="Shape 21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Porovnanie">
    <p:spTree>
      <p:nvGrpSpPr>
        <p:cNvPr id="1" name=""/>
        <p:cNvGrpSpPr/>
        <p:nvPr/>
      </p:nvGrpSpPr>
      <p:grpSpPr>
        <a:xfrm>
          <a:off x="0" y="0"/>
          <a:ext cx="0" cy="0"/>
          <a:chOff x="0" y="0"/>
          <a:chExt cx="0" cy="0"/>
        </a:xfrm>
      </p:grpSpPr>
      <p:sp>
        <p:nvSpPr>
          <p:cNvPr id="224" name="Shape 224"/>
          <p:cNvSpPr/>
          <p:nvPr>
            <p:ph type="title"/>
          </p:nvPr>
        </p:nvSpPr>
        <p:spPr>
          <a:prstGeom prst="rect">
            <a:avLst/>
          </a:prstGeom>
        </p:spPr>
        <p:txBody>
          <a:bodyPr/>
          <a:lstStyle>
            <a:lvl1pPr>
              <a:tabLst>
                <a:tab pos="3822700" algn="l"/>
              </a:tabLst>
            </a:lvl1pPr>
          </a:lstStyle>
          <a:p>
            <a:pPr/>
            <a:r>
              <a:t>Upravte štýly predlohy textu</a:t>
            </a:r>
          </a:p>
        </p:txBody>
      </p:sp>
      <p:sp>
        <p:nvSpPr>
          <p:cNvPr id="225" name="Shape 225"/>
          <p:cNvSpPr/>
          <p:nvPr>
            <p:ph type="body" sz="quarter" idx="1"/>
          </p:nvPr>
        </p:nvSpPr>
        <p:spPr>
          <a:xfrm>
            <a:off x="457200" y="1535112"/>
            <a:ext cx="4040188" cy="639763"/>
          </a:xfrm>
          <a:prstGeom prst="rect">
            <a:avLst/>
          </a:prstGeom>
        </p:spPr>
        <p:txBody>
          <a:bodyPr anchor="b"/>
          <a:lstStyle>
            <a:lvl1pPr marL="0" indent="0" algn="ctr">
              <a:buClrTx/>
              <a:buSzTx/>
              <a:buFontTx/>
              <a:buNone/>
              <a:defRPr b="1"/>
            </a:lvl1pPr>
          </a:lstStyle>
          <a:p>
            <a:pPr/>
            <a:r>
              <a:t>Upravte štýl predlohy textu.</a:t>
            </a:r>
          </a:p>
        </p:txBody>
      </p:sp>
      <p:sp>
        <p:nvSpPr>
          <p:cNvPr id="226" name="Shape 226"/>
          <p:cNvSpPr/>
          <p:nvPr>
            <p:ph type="body" sz="quarter" idx="13"/>
          </p:nvPr>
        </p:nvSpPr>
        <p:spPr>
          <a:xfrm>
            <a:off x="4645025" y="1535111"/>
            <a:ext cx="4041775" cy="639767"/>
          </a:xfrm>
          <a:prstGeom prst="rect">
            <a:avLst/>
          </a:prstGeom>
        </p:spPr>
        <p:txBody>
          <a:bodyPr anchor="b"/>
          <a:lstStyle/>
          <a:p>
            <a:pPr/>
          </a:p>
        </p:txBody>
      </p:sp>
      <p:sp>
        <p:nvSpPr>
          <p:cNvPr id="227" name="Shape 22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Len nadpis">
    <p:spTree>
      <p:nvGrpSpPr>
        <p:cNvPr id="1" name=""/>
        <p:cNvGrpSpPr/>
        <p:nvPr/>
      </p:nvGrpSpPr>
      <p:grpSpPr>
        <a:xfrm>
          <a:off x="0" y="0"/>
          <a:ext cx="0" cy="0"/>
          <a:chOff x="0" y="0"/>
          <a:chExt cx="0" cy="0"/>
        </a:xfrm>
      </p:grpSpPr>
      <p:sp>
        <p:nvSpPr>
          <p:cNvPr id="234" name="Shape 234"/>
          <p:cNvSpPr/>
          <p:nvPr>
            <p:ph type="title"/>
          </p:nvPr>
        </p:nvSpPr>
        <p:spPr>
          <a:prstGeom prst="rect">
            <a:avLst/>
          </a:prstGeom>
        </p:spPr>
        <p:txBody>
          <a:bodyPr/>
          <a:lstStyle>
            <a:lvl1pPr>
              <a:tabLst>
                <a:tab pos="3822700" algn="l"/>
              </a:tabLst>
            </a:lvl1pPr>
          </a:lstStyle>
          <a:p>
            <a:pPr/>
            <a:r>
              <a:t>Upravte štýly predlohy textu</a:t>
            </a:r>
          </a:p>
        </p:txBody>
      </p:sp>
      <p:sp>
        <p:nvSpPr>
          <p:cNvPr id="235" name="Shape 23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Prázdna">
    <p:spTree>
      <p:nvGrpSpPr>
        <p:cNvPr id="1" name=""/>
        <p:cNvGrpSpPr/>
        <p:nvPr/>
      </p:nvGrpSpPr>
      <p:grpSpPr>
        <a:xfrm>
          <a:off x="0" y="0"/>
          <a:ext cx="0" cy="0"/>
          <a:chOff x="0" y="0"/>
          <a:chExt cx="0" cy="0"/>
        </a:xfrm>
      </p:grpSpPr>
      <p:sp>
        <p:nvSpPr>
          <p:cNvPr id="242" name="Shape 24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Obsah s popisom">
    <p:spTree>
      <p:nvGrpSpPr>
        <p:cNvPr id="1" name=""/>
        <p:cNvGrpSpPr/>
        <p:nvPr/>
      </p:nvGrpSpPr>
      <p:grpSpPr>
        <a:xfrm>
          <a:off x="0" y="0"/>
          <a:ext cx="0" cy="0"/>
          <a:chOff x="0" y="0"/>
          <a:chExt cx="0" cy="0"/>
        </a:xfrm>
      </p:grpSpPr>
      <p:sp>
        <p:nvSpPr>
          <p:cNvPr id="249" name="Shape 249"/>
          <p:cNvSpPr/>
          <p:nvPr>
            <p:ph type="body" idx="1"/>
          </p:nvPr>
        </p:nvSpPr>
        <p:spPr>
          <a:xfrm>
            <a:off x="3200400" y="273050"/>
            <a:ext cx="5486400" cy="5853113"/>
          </a:xfrm>
          <a:prstGeom prst="rect">
            <a:avLst/>
          </a:prstGeom>
        </p:spPr>
        <p:txBody>
          <a:bodyPr/>
          <a:lstStyle>
            <a:lvl1pPr>
              <a:spcBef>
                <a:spcPts val="700"/>
              </a:spcBef>
              <a:defRPr sz="3200"/>
            </a:lvl1pPr>
            <a:lvl2pPr marL="574765" indent="-209004">
              <a:spcBef>
                <a:spcPts val="700"/>
              </a:spcBef>
              <a:defRPr sz="3200"/>
            </a:lvl2pPr>
            <a:lvl3pPr marL="990600" indent="-304800">
              <a:spcBef>
                <a:spcPts val="700"/>
              </a:spcBef>
              <a:defRPr sz="3200"/>
            </a:lvl3pPr>
            <a:lvl4pPr marL="1325877" indent="-365758">
              <a:spcBef>
                <a:spcPts val="700"/>
              </a:spcBef>
              <a:defRPr sz="3200"/>
            </a:lvl4pPr>
            <a:lvl5pPr marL="1600200" indent="-365760">
              <a:spcBef>
                <a:spcPts val="700"/>
              </a:spcBef>
              <a:defRPr sz="3200"/>
            </a:lvl5pPr>
          </a:lstStyle>
          <a:p>
            <a:pPr/>
            <a:r>
              <a:t>Upravte štýl predlohy textu.</a:t>
            </a:r>
          </a:p>
          <a:p>
            <a:pPr lvl="1"/>
            <a:r>
              <a:t>Druhá úroveň</a:t>
            </a:r>
          </a:p>
          <a:p>
            <a:pPr lvl="2"/>
            <a:r>
              <a:t>Tretia úroveň</a:t>
            </a:r>
          </a:p>
          <a:p>
            <a:pPr lvl="3"/>
            <a:r>
              <a:t>Štvrtá úroveň</a:t>
            </a:r>
          </a:p>
          <a:p>
            <a:pPr lvl="4"/>
            <a:r>
              <a:t>Piata úroveň</a:t>
            </a:r>
          </a:p>
        </p:txBody>
      </p:sp>
      <p:sp>
        <p:nvSpPr>
          <p:cNvPr id="250" name="Shape 250"/>
          <p:cNvSpPr/>
          <p:nvPr/>
        </p:nvSpPr>
        <p:spPr>
          <a:xfrm>
            <a:off x="-1" y="1563624"/>
            <a:ext cx="2761490" cy="3313177"/>
          </a:xfrm>
          <a:prstGeom prst="rect">
            <a:avLst/>
          </a:prstGeom>
          <a:solidFill>
            <a:schemeClr val="accent1"/>
          </a:solidFill>
          <a:ln w="12700">
            <a:miter lim="400000"/>
          </a:ln>
          <a:effectLst>
            <a:outerShdw sx="100000" sy="100000" kx="0" ky="0" algn="b" rotWithShape="0" blurRad="50800" dist="38100" dir="2700000">
              <a:srgbClr val="000000">
                <a:alpha val="40000"/>
              </a:srgbClr>
            </a:outerShdw>
          </a:effectLst>
        </p:spPr>
        <p:txBody>
          <a:bodyPr lIns="45718" tIns="45718" rIns="45718" bIns="45718" anchor="ctr"/>
          <a:lstStyle/>
          <a:p>
            <a:pPr algn="ctr">
              <a:defRPr>
                <a:solidFill>
                  <a:srgbClr val="FFFFFF"/>
                </a:solidFill>
              </a:defRPr>
            </a:pPr>
          </a:p>
        </p:txBody>
      </p:sp>
      <p:sp>
        <p:nvSpPr>
          <p:cNvPr id="251" name="Shape 251"/>
          <p:cNvSpPr/>
          <p:nvPr/>
        </p:nvSpPr>
        <p:spPr>
          <a:xfrm flipH="1">
            <a:off x="2636523" y="1712975"/>
            <a:ext cx="795" cy="3017524"/>
          </a:xfrm>
          <a:prstGeom prst="line">
            <a:avLst/>
          </a:prstGeom>
          <a:ln w="19050">
            <a:solidFill>
              <a:schemeClr val="accent2"/>
            </a:solidFill>
          </a:ln>
        </p:spPr>
        <p:txBody>
          <a:bodyPr lIns="45718" tIns="45718" rIns="45718" bIns="45718"/>
          <a:lstStyle/>
          <a:p>
            <a:pPr/>
          </a:p>
        </p:txBody>
      </p:sp>
      <p:sp>
        <p:nvSpPr>
          <p:cNvPr id="252" name="Shape 252"/>
          <p:cNvSpPr/>
          <p:nvPr/>
        </p:nvSpPr>
        <p:spPr>
          <a:xfrm>
            <a:off x="-1" y="1712976"/>
            <a:ext cx="2651764" cy="1590"/>
          </a:xfrm>
          <a:prstGeom prst="line">
            <a:avLst/>
          </a:prstGeom>
          <a:ln w="19050">
            <a:solidFill>
              <a:schemeClr val="accent2"/>
            </a:solidFill>
          </a:ln>
        </p:spPr>
        <p:txBody>
          <a:bodyPr lIns="45718" tIns="45718" rIns="45718" bIns="45718"/>
          <a:lstStyle/>
          <a:p>
            <a:pPr/>
          </a:p>
        </p:txBody>
      </p:sp>
      <p:sp>
        <p:nvSpPr>
          <p:cNvPr id="253" name="Shape 253"/>
          <p:cNvSpPr/>
          <p:nvPr/>
        </p:nvSpPr>
        <p:spPr>
          <a:xfrm>
            <a:off x="-1" y="4733544"/>
            <a:ext cx="2651764" cy="1590"/>
          </a:xfrm>
          <a:prstGeom prst="line">
            <a:avLst/>
          </a:prstGeom>
          <a:ln w="19050">
            <a:solidFill>
              <a:schemeClr val="accent2"/>
            </a:solidFill>
          </a:ln>
        </p:spPr>
        <p:txBody>
          <a:bodyPr lIns="45718" tIns="45718" rIns="45718" bIns="45718"/>
          <a:lstStyle/>
          <a:p>
            <a:pPr/>
          </a:p>
        </p:txBody>
      </p:sp>
      <p:sp>
        <p:nvSpPr>
          <p:cNvPr id="254" name="Shape 254"/>
          <p:cNvSpPr/>
          <p:nvPr>
            <p:ph type="title"/>
          </p:nvPr>
        </p:nvSpPr>
        <p:spPr>
          <a:xfrm>
            <a:off x="152400" y="1901949"/>
            <a:ext cx="2377440" cy="1371604"/>
          </a:xfrm>
          <a:prstGeom prst="rect">
            <a:avLst/>
          </a:prstGeom>
        </p:spPr>
        <p:txBody>
          <a:bodyPr/>
          <a:lstStyle>
            <a:lvl1pPr>
              <a:tabLst>
                <a:tab pos="3822700" algn="l"/>
              </a:tabLst>
              <a:defRPr spc="20" sz="2600">
                <a:ln w="12699">
                  <a:solidFill>
                    <a:srgbClr val="AE9F5E"/>
                  </a:solidFill>
                </a:ln>
              </a:defRPr>
            </a:lvl1pPr>
          </a:lstStyle>
          <a:p>
            <a:pPr/>
            <a:r>
              <a:t>Upravte štýly predlohy textu</a:t>
            </a:r>
          </a:p>
        </p:txBody>
      </p:sp>
      <p:sp>
        <p:nvSpPr>
          <p:cNvPr id="255" name="Shape 255"/>
          <p:cNvSpPr/>
          <p:nvPr>
            <p:ph type="body" sz="quarter" idx="13"/>
          </p:nvPr>
        </p:nvSpPr>
        <p:spPr>
          <a:xfrm>
            <a:off x="152400" y="3273552"/>
            <a:ext cx="2377440" cy="1371604"/>
          </a:xfrm>
          <a:prstGeom prst="rect">
            <a:avLst/>
          </a:prstGeom>
        </p:spPr>
        <p:txBody>
          <a:bodyPr/>
          <a:lstStyle/>
          <a:p>
            <a:pPr/>
          </a:p>
        </p:txBody>
      </p:sp>
      <p:sp>
        <p:nvSpPr>
          <p:cNvPr id="256" name="Shape 25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Obrázok s popisom">
    <p:spTree>
      <p:nvGrpSpPr>
        <p:cNvPr id="1" name=""/>
        <p:cNvGrpSpPr/>
        <p:nvPr/>
      </p:nvGrpSpPr>
      <p:grpSpPr>
        <a:xfrm>
          <a:off x="0" y="0"/>
          <a:ext cx="0" cy="0"/>
          <a:chOff x="0" y="0"/>
          <a:chExt cx="0" cy="0"/>
        </a:xfrm>
      </p:grpSpPr>
      <p:sp>
        <p:nvSpPr>
          <p:cNvPr id="263" name="Shape 263"/>
          <p:cNvSpPr/>
          <p:nvPr>
            <p:ph type="pic" idx="13"/>
          </p:nvPr>
        </p:nvSpPr>
        <p:spPr>
          <a:xfrm>
            <a:off x="3200400" y="381000"/>
            <a:ext cx="5562600" cy="5638800"/>
          </a:xfrm>
          <a:prstGeom prst="rect">
            <a:avLst/>
          </a:prstGeom>
          <a:ln w="88900" cap="sq">
            <a:solidFill>
              <a:srgbClr val="FFFFFF"/>
            </a:solidFill>
            <a:miter lim="800000"/>
          </a:ln>
          <a:effectLst>
            <a:outerShdw sx="100000" sy="100000" kx="0" ky="0" algn="b" rotWithShape="0" blurRad="50800" dist="18000" dir="5400000">
              <a:srgbClr val="000000">
                <a:alpha val="40000"/>
              </a:srgbClr>
            </a:outerShdw>
          </a:effectLst>
        </p:spPr>
        <p:txBody>
          <a:bodyPr lIns="91439" tIns="45719" rIns="91439" bIns="45719">
            <a:noAutofit/>
          </a:bodyPr>
          <a:lstStyle/>
          <a:p>
            <a:pPr/>
          </a:p>
        </p:txBody>
      </p:sp>
      <p:sp>
        <p:nvSpPr>
          <p:cNvPr id="264" name="Shape 264"/>
          <p:cNvSpPr/>
          <p:nvPr/>
        </p:nvSpPr>
        <p:spPr>
          <a:xfrm>
            <a:off x="-1" y="1563624"/>
            <a:ext cx="2761490" cy="3313177"/>
          </a:xfrm>
          <a:prstGeom prst="rect">
            <a:avLst/>
          </a:prstGeom>
          <a:solidFill>
            <a:schemeClr val="accent1"/>
          </a:solidFill>
          <a:ln w="12700">
            <a:miter lim="400000"/>
          </a:ln>
          <a:effectLst>
            <a:outerShdw sx="100000" sy="100000" kx="0" ky="0" algn="b" rotWithShape="0" blurRad="50800" dist="38100" dir="2700000">
              <a:srgbClr val="000000">
                <a:alpha val="40000"/>
              </a:srgbClr>
            </a:outerShdw>
          </a:effectLst>
        </p:spPr>
        <p:txBody>
          <a:bodyPr lIns="45718" tIns="45718" rIns="45718" bIns="45718" anchor="ctr"/>
          <a:lstStyle/>
          <a:p>
            <a:pPr algn="ctr">
              <a:defRPr>
                <a:solidFill>
                  <a:srgbClr val="FFFFFF"/>
                </a:solidFill>
              </a:defRPr>
            </a:pPr>
          </a:p>
        </p:txBody>
      </p:sp>
      <p:sp>
        <p:nvSpPr>
          <p:cNvPr id="265" name="Shape 265"/>
          <p:cNvSpPr/>
          <p:nvPr/>
        </p:nvSpPr>
        <p:spPr>
          <a:xfrm flipH="1">
            <a:off x="2636523" y="1712975"/>
            <a:ext cx="795" cy="3017524"/>
          </a:xfrm>
          <a:prstGeom prst="line">
            <a:avLst/>
          </a:prstGeom>
          <a:ln w="19050">
            <a:solidFill>
              <a:schemeClr val="accent2"/>
            </a:solidFill>
          </a:ln>
        </p:spPr>
        <p:txBody>
          <a:bodyPr lIns="45718" tIns="45718" rIns="45718" bIns="45718"/>
          <a:lstStyle/>
          <a:p>
            <a:pPr/>
          </a:p>
        </p:txBody>
      </p:sp>
      <p:sp>
        <p:nvSpPr>
          <p:cNvPr id="266" name="Shape 266"/>
          <p:cNvSpPr/>
          <p:nvPr/>
        </p:nvSpPr>
        <p:spPr>
          <a:xfrm>
            <a:off x="-1" y="1712976"/>
            <a:ext cx="2651764" cy="1590"/>
          </a:xfrm>
          <a:prstGeom prst="line">
            <a:avLst/>
          </a:prstGeom>
          <a:ln w="19050">
            <a:solidFill>
              <a:schemeClr val="accent2"/>
            </a:solidFill>
          </a:ln>
        </p:spPr>
        <p:txBody>
          <a:bodyPr lIns="45718" tIns="45718" rIns="45718" bIns="45718"/>
          <a:lstStyle/>
          <a:p>
            <a:pPr/>
          </a:p>
        </p:txBody>
      </p:sp>
      <p:sp>
        <p:nvSpPr>
          <p:cNvPr id="267" name="Shape 267"/>
          <p:cNvSpPr/>
          <p:nvPr/>
        </p:nvSpPr>
        <p:spPr>
          <a:xfrm>
            <a:off x="-1" y="4733544"/>
            <a:ext cx="2651764" cy="1590"/>
          </a:xfrm>
          <a:prstGeom prst="line">
            <a:avLst/>
          </a:prstGeom>
          <a:ln w="19050">
            <a:solidFill>
              <a:schemeClr val="accent2"/>
            </a:solidFill>
          </a:ln>
        </p:spPr>
        <p:txBody>
          <a:bodyPr lIns="45718" tIns="45718" rIns="45718" bIns="45718"/>
          <a:lstStyle/>
          <a:p>
            <a:pPr/>
          </a:p>
        </p:txBody>
      </p:sp>
      <p:sp>
        <p:nvSpPr>
          <p:cNvPr id="268" name="Shape 268"/>
          <p:cNvSpPr/>
          <p:nvPr>
            <p:ph type="title"/>
          </p:nvPr>
        </p:nvSpPr>
        <p:spPr>
          <a:xfrm>
            <a:off x="155447" y="1905000"/>
            <a:ext cx="2377441" cy="1371600"/>
          </a:xfrm>
          <a:prstGeom prst="rect">
            <a:avLst/>
          </a:prstGeom>
        </p:spPr>
        <p:txBody>
          <a:bodyPr/>
          <a:lstStyle>
            <a:lvl1pPr>
              <a:tabLst>
                <a:tab pos="3822700" algn="l"/>
              </a:tabLst>
              <a:defRPr spc="20" sz="2600">
                <a:ln w="12699">
                  <a:solidFill>
                    <a:srgbClr val="AE9F5E"/>
                  </a:solidFill>
                </a:ln>
              </a:defRPr>
            </a:lvl1pPr>
          </a:lstStyle>
          <a:p>
            <a:pPr/>
            <a:r>
              <a:t>Upravte štýly predlohy textu</a:t>
            </a:r>
          </a:p>
        </p:txBody>
      </p:sp>
      <p:sp>
        <p:nvSpPr>
          <p:cNvPr id="269" name="Shape 269"/>
          <p:cNvSpPr/>
          <p:nvPr>
            <p:ph type="body" sz="quarter" idx="1"/>
          </p:nvPr>
        </p:nvSpPr>
        <p:spPr>
          <a:xfrm>
            <a:off x="152400" y="3276600"/>
            <a:ext cx="2377440" cy="1371600"/>
          </a:xfrm>
          <a:prstGeom prst="rect">
            <a:avLst/>
          </a:prstGeom>
        </p:spPr>
        <p:txBody>
          <a:bodyPr/>
          <a:lstStyle>
            <a:lvl1pPr marL="0" indent="0">
              <a:spcBef>
                <a:spcPts val="400"/>
              </a:spcBef>
              <a:buClrTx/>
              <a:buSzTx/>
              <a:buFontTx/>
              <a:buNone/>
              <a:defRPr sz="1800">
                <a:solidFill>
                  <a:srgbClr val="FFFFFF"/>
                </a:solidFill>
              </a:defRPr>
            </a:lvl1pPr>
          </a:lstStyle>
          <a:p>
            <a:pPr/>
            <a:r>
              <a:t>Upravte štýl predlohy textu.</a:t>
            </a:r>
          </a:p>
        </p:txBody>
      </p:sp>
      <p:sp>
        <p:nvSpPr>
          <p:cNvPr id="270" name="Shape 2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C7A82"/>
            </a:gs>
            <a:gs pos="100000">
              <a:srgbClr val="012839"/>
            </a:gs>
          </a:gsLst>
          <a:path path="circle">
            <a:fillToRect l="50000" t="50000" r="50000" b="50000"/>
          </a:path>
        </a:gradFill>
      </p:bgPr>
    </p:bg>
    <p:spTree>
      <p:nvGrpSpPr>
        <p:cNvPr id="1" name=""/>
        <p:cNvGrpSpPr/>
        <p:nvPr/>
      </p:nvGrpSpPr>
      <p:grpSpPr>
        <a:xfrm>
          <a:off x="0" y="0"/>
          <a:ext cx="0" cy="0"/>
          <a:chOff x="0" y="0"/>
          <a:chExt cx="0" cy="0"/>
        </a:xfrm>
      </p:grpSpPr>
      <p:sp>
        <p:nvSpPr>
          <p:cNvPr id="2" name="Shape 2"/>
          <p:cNvSpPr/>
          <p:nvPr/>
        </p:nvSpPr>
        <p:spPr>
          <a:xfrm>
            <a:off x="149351" y="137159"/>
            <a:ext cx="8869682" cy="6583682"/>
          </a:xfrm>
          <a:prstGeom prst="rect">
            <a:avLst/>
          </a:prstGeom>
          <a:ln w="19050">
            <a:solidFill>
              <a:schemeClr val="accent2"/>
            </a:solidFill>
          </a:ln>
        </p:spPr>
        <p:txBody>
          <a:bodyPr lIns="45718" tIns="45718" rIns="45718" bIns="45718" anchor="ctr"/>
          <a:lstStyle/>
          <a:p>
            <a:pPr algn="ctr">
              <a:defRPr>
                <a:solidFill>
                  <a:srgbClr val="FFFFFF"/>
                </a:solidFill>
              </a:defRPr>
            </a:pPr>
          </a:p>
        </p:txBody>
      </p:sp>
      <p:sp>
        <p:nvSpPr>
          <p:cNvPr id="3" name="Shape 3"/>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lvl1pPr>
              <a:tabLst>
                <a:tab pos="3822700" algn="l"/>
              </a:tabLst>
            </a:lvl1pPr>
          </a:lstStyle>
          <a:p>
            <a:pPr/>
            <a:r>
              <a:t>Upravte štýly predlohy textu</a:t>
            </a:r>
          </a:p>
        </p:txBody>
      </p:sp>
      <p:sp>
        <p:nvSpPr>
          <p:cNvPr id="4" name="Shape 4"/>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Upravte štýl predlohy textu.</a:t>
            </a:r>
          </a:p>
          <a:p>
            <a:pPr lvl="1"/>
            <a:r>
              <a:t>Druhá úroveň</a:t>
            </a:r>
          </a:p>
          <a:p>
            <a:pPr lvl="2"/>
            <a:r>
              <a:t>Tretia úroveň</a:t>
            </a:r>
          </a:p>
          <a:p>
            <a:pPr lvl="3"/>
            <a:r>
              <a:t>Štvrtá úroveň</a:t>
            </a:r>
          </a:p>
          <a:p>
            <a:pPr lvl="4"/>
            <a:r>
              <a:t>Piata úroveň</a:t>
            </a:r>
          </a:p>
        </p:txBody>
      </p:sp>
      <p:sp>
        <p:nvSpPr>
          <p:cNvPr id="5" name="Shape 5"/>
          <p:cNvSpPr/>
          <p:nvPr>
            <p:ph type="sldNum" sz="quarter" idx="2"/>
          </p:nvPr>
        </p:nvSpPr>
        <p:spPr>
          <a:xfrm>
            <a:off x="8414491" y="6366702"/>
            <a:ext cx="272313" cy="256537"/>
          </a:xfrm>
          <a:prstGeom prst="rect">
            <a:avLst/>
          </a:prstGeom>
          <a:ln w="12700">
            <a:miter lim="400000"/>
          </a:ln>
        </p:spPr>
        <p:txBody>
          <a:bodyPr wrap="none" lIns="45718" tIns="45718" rIns="45718" bIns="45718" anchor="ctr">
            <a:spAutoFit/>
          </a:bodyPr>
          <a:lstStyle>
            <a:lvl1pPr algn="r">
              <a:defRPr sz="1200">
                <a:solidFill>
                  <a:srgbClr val="DFE6D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1pPr>
      <a:lvl2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2pPr>
      <a:lvl3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3pPr>
      <a:lvl4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4pPr>
      <a:lvl5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5pPr>
      <a:lvl6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6pPr>
      <a:lvl7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7pPr>
      <a:lvl8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8pPr>
      <a:lvl9pPr marL="0" marR="0" indent="0" algn="l" defTabSz="914400" rtl="0" latinLnBrk="0">
        <a:lnSpc>
          <a:spcPct val="100000"/>
        </a:lnSpc>
        <a:spcBef>
          <a:spcPts val="0"/>
        </a:spcBef>
        <a:spcAft>
          <a:spcPts val="0"/>
        </a:spcAft>
        <a:buClrTx/>
        <a:buSzTx/>
        <a:buFontTx/>
        <a:buNone/>
        <a:tabLst>
          <a:tab pos="3822700" algn="l"/>
        </a:tabLst>
        <a:defRPr b="1" baseline="0" cap="none" i="0" spc="50" strike="noStrike" sz="3600" u="none">
          <a:ln w="13334">
            <a:solidFill>
              <a:srgbClr val="384F55"/>
            </a:solidFill>
          </a:ln>
          <a:solidFill>
            <a:srgbClr val="FEFEFE"/>
          </a:solidFill>
          <a:uFillTx/>
          <a:latin typeface="+mj-lt"/>
          <a:ea typeface="+mj-ea"/>
          <a:cs typeface="+mj-cs"/>
          <a:sym typeface="Tw Cen MT"/>
        </a:defRPr>
      </a:lvl9pPr>
    </p:titleStyle>
    <p:bodyStyle>
      <a:lvl1pPr marL="274320" marR="0" indent="-274320"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1pPr>
      <a:lvl2pPr marL="585216" marR="0" indent="-219456"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2pPr>
      <a:lvl3pPr marL="960119" marR="0" indent="-274319"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3pPr>
      <a:lvl4pPr marL="1264919" marR="0" indent="-304800"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4pPr>
      <a:lvl5pPr marL="1577338" marR="0" indent="-342900"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5pPr>
      <a:lvl6pPr marL="1783077" marR="0" indent="-274319"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6pPr>
      <a:lvl7pPr marL="2011677" marR="0" indent="-274317"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7pPr>
      <a:lvl8pPr marL="2240277" marR="0" indent="-274317"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8pPr>
      <a:lvl9pPr marL="2468877" marR="0" indent="-274317" algn="l" defTabSz="914400" rtl="0" latinLnBrk="0">
        <a:lnSpc>
          <a:spcPct val="100000"/>
        </a:lnSpc>
        <a:spcBef>
          <a:spcPts val="500"/>
        </a:spcBef>
        <a:spcAft>
          <a:spcPts val="0"/>
        </a:spcAft>
        <a:buClr>
          <a:srgbClr val="ACC2C9"/>
        </a:buClr>
        <a:buSzPct val="100000"/>
        <a:buFont typeface="Arial"/>
        <a:buChar char="•"/>
        <a:tabLst/>
        <a:defRPr b="0" baseline="0" cap="none" i="0" spc="0" strike="noStrike" sz="2400" u="none">
          <a:ln>
            <a:noFill/>
          </a:ln>
          <a:solidFill>
            <a:srgbClr val="DFE6D0"/>
          </a:solidFill>
          <a:uFillTx/>
          <a:latin typeface="+mj-lt"/>
          <a:ea typeface="+mj-ea"/>
          <a:cs typeface="+mj-cs"/>
          <a:sym typeface="Tw Cen MT"/>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Tw Cen M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7" name="Shape 297"/>
          <p:cNvSpPr/>
          <p:nvPr>
            <p:ph type="ctrTitle"/>
          </p:nvPr>
        </p:nvSpPr>
        <p:spPr>
          <a:xfrm>
            <a:off x="228600" y="2130424"/>
            <a:ext cx="4419600" cy="1600332"/>
          </a:xfrm>
          <a:prstGeom prst="rect">
            <a:avLst/>
          </a:prstGeom>
        </p:spPr>
        <p:txBody>
          <a:bodyPr/>
          <a:lstStyle>
            <a:lvl1pPr>
              <a:tabLst>
                <a:tab pos="3822700" algn="l"/>
              </a:tabLst>
              <a:defRPr spc="0"/>
            </a:lvl1pPr>
          </a:lstStyle>
          <a:p>
            <a:pPr/>
            <a:r>
              <a:t>National Security and Grand Strategy</a:t>
            </a:r>
          </a:p>
        </p:txBody>
      </p:sp>
      <p:sp>
        <p:nvSpPr>
          <p:cNvPr id="298" name="Shape 298"/>
          <p:cNvSpPr/>
          <p:nvPr>
            <p:ph type="subTitle" sz="quarter" idx="1"/>
          </p:nvPr>
        </p:nvSpPr>
        <p:spPr>
          <a:prstGeom prst="rect">
            <a:avLst/>
          </a:prstGeom>
        </p:spPr>
        <p:txBody>
          <a:bodyPr/>
          <a:lstStyle/>
          <a:p>
            <a:pPr/>
            <a:r>
              <a:t>American and Israeli Perspectives</a:t>
            </a:r>
          </a:p>
          <a:p>
            <a:pPr/>
            <a:r>
              <a:t>MVZ248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4" name="Shape 324"/>
          <p:cNvSpPr/>
          <p:nvPr>
            <p:ph type="title"/>
          </p:nvPr>
        </p:nvSpPr>
        <p:spPr>
          <a:prstGeom prst="rect">
            <a:avLst/>
          </a:prstGeom>
        </p:spPr>
        <p:txBody>
          <a:bodyPr/>
          <a:lstStyle>
            <a:lvl1pPr>
              <a:tabLst>
                <a:tab pos="3822700" algn="l"/>
              </a:tabLst>
            </a:lvl1pPr>
          </a:lstStyle>
          <a:p>
            <a:pPr/>
            <a:r>
              <a:t>Constructivism?</a:t>
            </a:r>
          </a:p>
        </p:txBody>
      </p:sp>
      <p:sp>
        <p:nvSpPr>
          <p:cNvPr id="325" name="Shape 325"/>
          <p:cNvSpPr/>
          <p:nvPr>
            <p:ph type="body" idx="1"/>
          </p:nvPr>
        </p:nvSpPr>
        <p:spPr>
          <a:prstGeom prst="rect">
            <a:avLst/>
          </a:prstGeom>
        </p:spPr>
        <p:txBody>
          <a:bodyPr/>
          <a:lstStyle/>
          <a:p>
            <a:pPr/>
            <a:r>
              <a:t>Both the historical and political science approaches offer methods for inquiry into formulating grand strategy.</a:t>
            </a:r>
          </a:p>
          <a:p>
            <a:pPr/>
            <a:r>
              <a:t>Moreover, the constructivist nature of strategic culture makes grand strategy a fertile subject for the interdisciplinary use of history and political science. </a:t>
            </a:r>
          </a:p>
          <a:p>
            <a:pPr/>
            <a:r>
              <a:t>Political science theories should serve, in the words of Marc Trachtenberg, as the “engines of analysis” to determine research questions. </a:t>
            </a:r>
          </a:p>
          <a:p>
            <a:pPr>
              <a:defRPr sz="1400"/>
            </a:pPr>
            <a:r>
              <a:t>Marc Trachtenberg, The Craft of International History : A Guide to Method (Princeton, NJ: Princeton University Press, 2006), p. 33</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Shape 327"/>
          <p:cNvSpPr/>
          <p:nvPr>
            <p:ph type="title"/>
          </p:nvPr>
        </p:nvSpPr>
        <p:spPr>
          <a:prstGeom prst="rect">
            <a:avLst/>
          </a:prstGeom>
        </p:spPr>
        <p:txBody>
          <a:bodyPr/>
          <a:lstStyle>
            <a:lvl1pPr>
              <a:tabLst>
                <a:tab pos="3822700" algn="l"/>
              </a:tabLst>
            </a:lvl1pPr>
          </a:lstStyle>
          <a:p>
            <a:pPr/>
            <a:r>
              <a:t>Strategic culture</a:t>
            </a:r>
          </a:p>
        </p:txBody>
      </p:sp>
      <p:sp>
        <p:nvSpPr>
          <p:cNvPr id="328" name="Shape 328"/>
          <p:cNvSpPr/>
          <p:nvPr>
            <p:ph type="body" idx="1"/>
          </p:nvPr>
        </p:nvSpPr>
        <p:spPr>
          <a:prstGeom prst="rect">
            <a:avLst/>
          </a:prstGeom>
        </p:spPr>
        <p:txBody>
          <a:bodyPr/>
          <a:lstStyle/>
          <a:p>
            <a:pPr/>
            <a:r>
              <a:t>The study of grand strategy requires reading political, cultural, diplomatic, and military history and theory, but it also provides a new framework by asking as to the relationship between these topics rather than examining each one discretely.</a:t>
            </a:r>
          </a:p>
          <a:p>
            <a:pPr/>
          </a:p>
          <a:p>
            <a:pPr/>
            <a:r>
              <a:t>This approach to the study of grand strategy, operating within Luttwak’s definition, allows for the study of a wide choice of states and various epochs of war and peace.</a:t>
            </a:r>
          </a:p>
          <a:p>
            <a:pPr/>
          </a:p>
          <a:p>
            <a:pPr/>
            <a:r>
              <a:t>The use of strategy whether be termed ‘grand’ to provide for the national security of a nation also fits with the IR paradigm.</a:t>
            </a:r>
          </a:p>
          <a:p>
            <a:pPr lvl="1" marL="640080" indent="-274320"/>
            <a:r>
              <a:t>Realism and Neorealism specifically  </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Shape 330"/>
          <p:cNvSpPr/>
          <p:nvPr>
            <p:ph type="title"/>
          </p:nvPr>
        </p:nvSpPr>
        <p:spPr>
          <a:prstGeom prst="rect">
            <a:avLst/>
          </a:prstGeom>
        </p:spPr>
        <p:txBody>
          <a:bodyPr/>
          <a:lstStyle>
            <a:lvl1pPr>
              <a:tabLst>
                <a:tab pos="3822700" algn="l"/>
              </a:tabLst>
            </a:lvl1pPr>
          </a:lstStyle>
          <a:p>
            <a:pPr/>
            <a:r>
              <a:t>Modern strategy?</a:t>
            </a:r>
          </a:p>
        </p:txBody>
      </p:sp>
      <p:sp>
        <p:nvSpPr>
          <p:cNvPr id="331" name="Shape 331"/>
          <p:cNvSpPr/>
          <p:nvPr>
            <p:ph type="body" idx="1"/>
          </p:nvPr>
        </p:nvSpPr>
        <p:spPr>
          <a:prstGeom prst="rect">
            <a:avLst/>
          </a:prstGeom>
        </p:spPr>
        <p:txBody>
          <a:bodyPr/>
          <a:lstStyle/>
          <a:p>
            <a:pPr/>
            <a:r>
              <a:t>Edward Luttwak in his book </a:t>
            </a:r>
            <a:r>
              <a:rPr i="1"/>
              <a:t>Strategy: The Logic of War and Peace </a:t>
            </a:r>
            <a:r>
              <a:t>(2001), raises concerns about the wisdom of equating war and peace. </a:t>
            </a:r>
          </a:p>
          <a:p>
            <a:pPr/>
            <a:r>
              <a:t>A convincing argument is made that decision making in war is fundamentally different from that in peacetime or civilian pursuits, such as business or politics. </a:t>
            </a:r>
          </a:p>
          <a:p>
            <a:pPr/>
            <a:r>
              <a:t>In peaceful pursuits, legal systems and strong customs exist to allow policymakers to plan without worry of physical attack or destruction. </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Shape 333"/>
          <p:cNvSpPr/>
          <p:nvPr>
            <p:ph type="title"/>
          </p:nvPr>
        </p:nvSpPr>
        <p:spPr>
          <a:prstGeom prst="rect">
            <a:avLst/>
          </a:prstGeom>
        </p:spPr>
        <p:txBody>
          <a:bodyPr/>
          <a:lstStyle>
            <a:lvl1pPr>
              <a:tabLst>
                <a:tab pos="3822700" algn="l"/>
              </a:tabLst>
            </a:lvl1pPr>
          </a:lstStyle>
          <a:p>
            <a:pPr/>
            <a:r>
              <a:t>Peace not War</a:t>
            </a:r>
          </a:p>
        </p:txBody>
      </p:sp>
      <p:sp>
        <p:nvSpPr>
          <p:cNvPr id="334" name="Shape 334"/>
          <p:cNvSpPr/>
          <p:nvPr>
            <p:ph type="body" idx="1"/>
          </p:nvPr>
        </p:nvSpPr>
        <p:spPr>
          <a:prstGeom prst="rect">
            <a:avLst/>
          </a:prstGeom>
        </p:spPr>
        <p:txBody>
          <a:bodyPr/>
          <a:lstStyle/>
          <a:p>
            <a:pPr/>
            <a:r>
              <a:t>Political theorist Michael Walzer offers another compelling argument about why the study of decision making in war may poorly inform peacetime choices. </a:t>
            </a:r>
          </a:p>
          <a:p>
            <a:pPr/>
            <a:r>
              <a:t>In </a:t>
            </a:r>
            <a:r>
              <a:rPr i="1"/>
              <a:t>Arguing about War</a:t>
            </a:r>
            <a:r>
              <a:t>, Walzer warns against the “routinization of emergency” and considers the moral and ethical dilemmas of treating all foreign policy problems as if resolution requires the full weight of the state’s power.</a:t>
            </a:r>
          </a:p>
          <a:p>
            <a:pPr lvl="1" marL="640080" indent="-274320">
              <a:defRPr sz="1400"/>
            </a:pPr>
            <a:r>
              <a:t>Michael Walzer, Arguing About War (New Haven: Yale University Press, 2004). See Chapter 3, “Emergency Ethics.</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6" name="Shape 336"/>
          <p:cNvSpPr/>
          <p:nvPr>
            <p:ph type="title"/>
          </p:nvPr>
        </p:nvSpPr>
        <p:spPr>
          <a:prstGeom prst="rect">
            <a:avLst/>
          </a:prstGeom>
        </p:spPr>
        <p:txBody>
          <a:bodyPr/>
          <a:lstStyle>
            <a:lvl1pPr>
              <a:tabLst>
                <a:tab pos="3822700" algn="l"/>
              </a:tabLst>
            </a:lvl1pPr>
          </a:lstStyle>
          <a:p>
            <a:pPr/>
            <a:r>
              <a:t>Constant Crisis</a:t>
            </a:r>
          </a:p>
        </p:txBody>
      </p:sp>
      <p:sp>
        <p:nvSpPr>
          <p:cNvPr id="337" name="Shape 337"/>
          <p:cNvSpPr/>
          <p:nvPr>
            <p:ph type="body" idx="1"/>
          </p:nvPr>
        </p:nvSpPr>
        <p:spPr>
          <a:prstGeom prst="rect">
            <a:avLst/>
          </a:prstGeom>
        </p:spPr>
        <p:txBody>
          <a:bodyPr/>
          <a:lstStyle/>
          <a:p>
            <a:pPr marL="271576" indent="-271576" defTabSz="905255">
              <a:spcBef>
                <a:spcPts val="400"/>
              </a:spcBef>
              <a:defRPr sz="3465"/>
            </a:pPr>
            <a:r>
              <a:t>The decisions taken by historical leaders in Hart’s study were often brutal and horrific, </a:t>
            </a:r>
          </a:p>
          <a:p>
            <a:pPr lvl="1" marL="633679" indent="-271576" defTabSz="905255">
              <a:spcBef>
                <a:spcPts val="400"/>
              </a:spcBef>
              <a:defRPr sz="3465"/>
            </a:pPr>
            <a:r>
              <a:t>a Hobson’s choice between life and death. </a:t>
            </a:r>
          </a:p>
          <a:p>
            <a:pPr marL="271576" indent="-271576" defTabSz="905255">
              <a:spcBef>
                <a:spcPts val="400"/>
              </a:spcBef>
              <a:defRPr sz="3465"/>
            </a:pPr>
            <a:r>
              <a:t>The routinization of grand strategy, in the mould of Liddell Hart’s definition, leads directly to what Walzer terms the “routinization of emergency” whereby means are trivialized and ends reign supreme.</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9" name="Shape 339"/>
          <p:cNvSpPr/>
          <p:nvPr>
            <p:ph type="title"/>
          </p:nvPr>
        </p:nvSpPr>
        <p:spPr>
          <a:prstGeom prst="rect">
            <a:avLst/>
          </a:prstGeom>
        </p:spPr>
        <p:txBody>
          <a:bodyPr/>
          <a:lstStyle>
            <a:lvl1pPr>
              <a:tabLst>
                <a:tab pos="3822700" algn="l"/>
              </a:tabLst>
            </a:lvl1pPr>
          </a:lstStyle>
          <a:p>
            <a:pPr/>
            <a:r>
              <a:t>Strategy as ‘national security’….</a:t>
            </a:r>
          </a:p>
        </p:txBody>
      </p:sp>
      <p:sp>
        <p:nvSpPr>
          <p:cNvPr id="340" name="Shape 340"/>
          <p:cNvSpPr/>
          <p:nvPr>
            <p:ph type="body" idx="1"/>
          </p:nvPr>
        </p:nvSpPr>
        <p:spPr>
          <a:prstGeom prst="rect">
            <a:avLst/>
          </a:prstGeom>
        </p:spPr>
        <p:txBody>
          <a:bodyPr/>
          <a:lstStyle/>
          <a:p>
            <a:pPr/>
            <a:r>
              <a:t>Many scholars have used Liddell Hart’s definition profitably when studying the history of high policy of war. </a:t>
            </a:r>
          </a:p>
          <a:p>
            <a:pPr/>
            <a:r>
              <a:t>James McPherson, to provide a prominent example, has used the concept successfully to explain Abraham Lincoln’s role as Commander-in-Chief during the Civil War. Lincoln’s grand strategy, what McPherson also calls his “national strategy,” was the concentration of all political, economic, diplomatic, psychological and military resources to achieve the Union’s “policy,” or war aims.</a:t>
            </a:r>
          </a:p>
          <a:p>
            <a:pPr lvl="1" marL="640080" indent="-274320">
              <a:defRPr sz="1300"/>
            </a:pPr>
            <a:r>
              <a:t>McPherson notes that his term “national strategy” might also be called “grand strategy.” James M. McPherson, Tried by War : Abraham Lincoln as Commander in Chief (New York: Penguin Press, 2008), p. 5</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2" name="Shape 342"/>
          <p:cNvSpPr/>
          <p:nvPr>
            <p:ph type="title"/>
          </p:nvPr>
        </p:nvSpPr>
        <p:spPr>
          <a:prstGeom prst="rect">
            <a:avLst/>
          </a:prstGeom>
        </p:spPr>
        <p:txBody>
          <a:bodyPr/>
          <a:lstStyle>
            <a:lvl1pPr>
              <a:tabLst>
                <a:tab pos="3822700" algn="l"/>
              </a:tabLst>
            </a:lvl1pPr>
          </a:lstStyle>
          <a:p>
            <a:pPr/>
            <a:r>
              <a:t>Application to Israel and USA</a:t>
            </a:r>
          </a:p>
        </p:txBody>
      </p:sp>
      <p:sp>
        <p:nvSpPr>
          <p:cNvPr id="343" name="Shape 343"/>
          <p:cNvSpPr/>
          <p:nvPr>
            <p:ph type="body" idx="1"/>
          </p:nvPr>
        </p:nvSpPr>
        <p:spPr>
          <a:prstGeom prst="rect">
            <a:avLst/>
          </a:prstGeom>
        </p:spPr>
        <p:txBody>
          <a:bodyPr/>
          <a:lstStyle/>
          <a:p>
            <a:pPr marL="274320" indent="-274320">
              <a:defRPr sz="3100"/>
            </a:pPr>
            <a:r>
              <a:t>Cold War</a:t>
            </a:r>
          </a:p>
          <a:p>
            <a:pPr lvl="1" marL="640080" indent="-274320">
              <a:defRPr sz="3100"/>
            </a:pPr>
            <a:r>
              <a:t>superpower</a:t>
            </a:r>
          </a:p>
          <a:p>
            <a:pPr lvl="1" marL="640080" indent="-274320">
              <a:defRPr sz="3100"/>
            </a:pPr>
            <a:r>
              <a:t>regional democracy amongst autocracy</a:t>
            </a:r>
          </a:p>
          <a:p>
            <a:pPr marL="274320" indent="-274320">
              <a:defRPr sz="3100"/>
            </a:pPr>
            <a:r>
              <a:t>Geopolitical position</a:t>
            </a:r>
          </a:p>
          <a:p>
            <a:pPr lvl="1" marL="640080" indent="-274320">
              <a:defRPr sz="3100"/>
            </a:pPr>
            <a:r>
              <a:t>from 1945-1991 bi-polar leader (West)</a:t>
            </a:r>
          </a:p>
          <a:p>
            <a:pPr lvl="1" marL="640080" indent="-274320">
              <a:defRPr sz="3100"/>
            </a:pPr>
            <a:r>
              <a:t>1991-present uni-polar</a:t>
            </a:r>
          </a:p>
          <a:p>
            <a:pPr lvl="1" marL="640080" indent="-274320">
              <a:defRPr sz="3100"/>
            </a:pPr>
            <a:r>
              <a:t>proxy (Israel) for Western powers</a:t>
            </a:r>
          </a:p>
          <a:p>
            <a:pPr lvl="1" marL="640080" indent="-274320">
              <a:defRPr sz="3100"/>
            </a:pPr>
            <a:r>
              <a:t>defense of ‘values’ </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Shape 345"/>
          <p:cNvSpPr/>
          <p:nvPr>
            <p:ph type="title"/>
          </p:nvPr>
        </p:nvSpPr>
        <p:spPr>
          <a:prstGeom prst="rect">
            <a:avLst/>
          </a:prstGeom>
        </p:spPr>
        <p:txBody>
          <a:bodyPr/>
          <a:lstStyle>
            <a:lvl1pPr>
              <a:tabLst>
                <a:tab pos="3822700" algn="l"/>
              </a:tabLst>
            </a:lvl1pPr>
          </a:lstStyle>
          <a:p>
            <a:pPr/>
            <a:r>
              <a:t>Application to USA and Israel </a:t>
            </a:r>
          </a:p>
        </p:txBody>
      </p:sp>
      <p:sp>
        <p:nvSpPr>
          <p:cNvPr id="346" name="Shape 346"/>
          <p:cNvSpPr/>
          <p:nvPr>
            <p:ph type="body" idx="1"/>
          </p:nvPr>
        </p:nvSpPr>
        <p:spPr>
          <a:prstGeom prst="rect">
            <a:avLst/>
          </a:prstGeom>
        </p:spPr>
        <p:txBody>
          <a:bodyPr/>
          <a:lstStyle/>
          <a:p>
            <a:pPr/>
            <a:r>
              <a:t>Support of counter-intuitive policy</a:t>
            </a:r>
          </a:p>
          <a:p>
            <a:pPr lvl="1" marL="640080" indent="-274320"/>
            <a:r>
              <a:t>anti-communist dictatorships</a:t>
            </a:r>
          </a:p>
          <a:p>
            <a:pPr lvl="1" marL="640080" indent="-274320"/>
            <a:r>
              <a:t>over-reach of financial/military capabilities</a:t>
            </a:r>
          </a:p>
          <a:p>
            <a:pPr lvl="1" marL="640080" indent="-274320"/>
            <a:r>
              <a:t>private partnerships with public enemies </a:t>
            </a:r>
          </a:p>
          <a:p>
            <a:pPr/>
            <a:r>
              <a:t>Involvement in wars</a:t>
            </a:r>
          </a:p>
          <a:p>
            <a:pPr lvl="1" marL="640080" indent="-274320"/>
            <a:r>
              <a:t>South America and Africa</a:t>
            </a:r>
          </a:p>
          <a:p>
            <a:pPr lvl="1" marL="640080" indent="-274320"/>
            <a:r>
              <a:t>low-grade conflict with Arab neighbors (1948-1985)</a:t>
            </a:r>
          </a:p>
          <a:p>
            <a:pPr lvl="1" marL="640080" indent="-274320"/>
            <a:r>
              <a:t>low-grade conflict with Arab population (Palestinians) from 1980s to present</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8" name="Shape 348"/>
          <p:cNvSpPr/>
          <p:nvPr>
            <p:ph type="title"/>
          </p:nvPr>
        </p:nvSpPr>
        <p:spPr>
          <a:xfrm>
            <a:off x="457200" y="274638"/>
            <a:ext cx="8229600" cy="1143001"/>
          </a:xfrm>
          <a:prstGeom prst="rect">
            <a:avLst/>
          </a:prstGeom>
        </p:spPr>
        <p:txBody>
          <a:bodyPr/>
          <a:lstStyle>
            <a:lvl1pPr>
              <a:tabLst>
                <a:tab pos="3822700" algn="l"/>
              </a:tabLst>
              <a:defRPr spc="0"/>
            </a:lvl1pPr>
          </a:lstStyle>
          <a:p>
            <a:pPr/>
            <a:r>
              <a:t>Caution and Creativity</a:t>
            </a:r>
          </a:p>
        </p:txBody>
      </p:sp>
      <p:sp>
        <p:nvSpPr>
          <p:cNvPr id="349" name="Shape 349"/>
          <p:cNvSpPr/>
          <p:nvPr>
            <p:ph type="body" idx="1"/>
          </p:nvPr>
        </p:nvSpPr>
        <p:spPr>
          <a:xfrm>
            <a:off x="457200" y="1600200"/>
            <a:ext cx="8229600" cy="4525963"/>
          </a:xfrm>
          <a:prstGeom prst="rect">
            <a:avLst/>
          </a:prstGeom>
        </p:spPr>
        <p:txBody>
          <a:bodyPr/>
          <a:lstStyle/>
          <a:p>
            <a:pPr/>
            <a:r>
              <a:t>Israeli Prime Minister Netanyahu is meeting other world leaders who can help Israel, such as Russian President Vladimir Putin (4x)</a:t>
            </a:r>
          </a:p>
          <a:p>
            <a:pPr/>
            <a:r>
              <a:t>Tacit Israeli alliances with leading Sunni states? </a:t>
            </a:r>
          </a:p>
          <a:p>
            <a:pPr/>
            <a:r>
              <a:t>Israel developing as diplomatic and security anchor with Egyptian dictators or Saudi sheikhs.</a:t>
            </a:r>
          </a:p>
          <a:p>
            <a:pPr/>
            <a:r>
              <a:t>All this represents Middle East realities, and indicates Israel’s strategic worldview.</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1" name="Shape 351"/>
          <p:cNvSpPr/>
          <p:nvPr>
            <p:ph type="title"/>
          </p:nvPr>
        </p:nvSpPr>
        <p:spPr>
          <a:xfrm>
            <a:off x="457200" y="274638"/>
            <a:ext cx="8229600" cy="1143001"/>
          </a:xfrm>
          <a:prstGeom prst="rect">
            <a:avLst/>
          </a:prstGeom>
        </p:spPr>
        <p:txBody>
          <a:bodyPr/>
          <a:lstStyle>
            <a:lvl1pPr>
              <a:tabLst>
                <a:tab pos="3822700" algn="l"/>
              </a:tabLst>
              <a:defRPr spc="0"/>
            </a:lvl1pPr>
          </a:lstStyle>
          <a:p>
            <a:pPr/>
            <a:r>
              <a:t>Caution</a:t>
            </a:r>
          </a:p>
        </p:txBody>
      </p:sp>
      <p:sp>
        <p:nvSpPr>
          <p:cNvPr id="352" name="Shape 352"/>
          <p:cNvSpPr/>
          <p:nvPr>
            <p:ph type="body" idx="1"/>
          </p:nvPr>
        </p:nvSpPr>
        <p:spPr>
          <a:xfrm>
            <a:off x="457200" y="1600200"/>
            <a:ext cx="8229600" cy="4525963"/>
          </a:xfrm>
          <a:prstGeom prst="rect">
            <a:avLst/>
          </a:prstGeom>
        </p:spPr>
        <p:txBody>
          <a:bodyPr/>
          <a:lstStyle/>
          <a:p>
            <a:pPr/>
            <a:r>
              <a:t>Israel is joining those who share a common cause:</a:t>
            </a:r>
          </a:p>
          <a:p>
            <a:pPr lvl="1" marL="640080" indent="-274320"/>
            <a:r>
              <a:t>preventing Iranian hegemony and tamping down Islamist insurgencies (Egypt and Saudi Arabia). </a:t>
            </a:r>
          </a:p>
          <a:p>
            <a:pPr/>
            <a:r>
              <a:t>This includes Russia, which is flying its air force along our borders. </a:t>
            </a:r>
          </a:p>
          <a:p>
            <a:pPr/>
            <a:r>
              <a:t>Russian president Putin is partnered with Iran in Syria for the moment, but he respects Israel’s role as a regional stabilizer, and understands Israel’s security redlines.</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0" name="Shape 300"/>
          <p:cNvSpPr/>
          <p:nvPr>
            <p:ph type="title"/>
          </p:nvPr>
        </p:nvSpPr>
        <p:spPr>
          <a:xfrm>
            <a:off x="457200" y="274638"/>
            <a:ext cx="8229600" cy="1143001"/>
          </a:xfrm>
          <a:prstGeom prst="rect">
            <a:avLst/>
          </a:prstGeom>
        </p:spPr>
        <p:txBody>
          <a:bodyPr/>
          <a:lstStyle>
            <a:lvl1pPr>
              <a:tabLst>
                <a:tab pos="3822700" algn="l"/>
              </a:tabLst>
              <a:defRPr spc="0"/>
            </a:lvl1pPr>
          </a:lstStyle>
          <a:p>
            <a:pPr/>
            <a:r>
              <a:t>National Security</a:t>
            </a:r>
          </a:p>
        </p:txBody>
      </p:sp>
      <p:sp>
        <p:nvSpPr>
          <p:cNvPr id="301" name="Shape 301"/>
          <p:cNvSpPr/>
          <p:nvPr>
            <p:ph type="body" idx="1"/>
          </p:nvPr>
        </p:nvSpPr>
        <p:spPr>
          <a:xfrm>
            <a:off x="457200" y="1600200"/>
            <a:ext cx="8229600" cy="4525963"/>
          </a:xfrm>
          <a:prstGeom prst="rect">
            <a:avLst/>
          </a:prstGeom>
        </p:spPr>
        <p:txBody>
          <a:bodyPr/>
          <a:lstStyle/>
          <a:p>
            <a:pPr/>
            <a:r>
              <a:t>Israel</a:t>
            </a:r>
          </a:p>
          <a:p>
            <a:pPr lvl="1" marL="640080" indent="-274320"/>
            <a:r>
              <a:t>borders = protection = security (Jewish people/Israel)</a:t>
            </a:r>
          </a:p>
          <a:p>
            <a:pPr lvl="1" marL="640080" indent="-274320"/>
            <a:r>
              <a:t>defensible borders</a:t>
            </a:r>
          </a:p>
          <a:p>
            <a:pPr/>
            <a:r>
              <a:t>USA</a:t>
            </a:r>
          </a:p>
          <a:p>
            <a:pPr lvl="1" marL="640080" indent="-274320"/>
            <a:r>
              <a:t>borders (regional)</a:t>
            </a:r>
          </a:p>
          <a:p>
            <a:pPr lvl="1" marL="640080" indent="-274320"/>
            <a:r>
              <a:t>global </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ph type="title"/>
          </p:nvPr>
        </p:nvSpPr>
        <p:spPr>
          <a:xfrm>
            <a:off x="457200" y="274638"/>
            <a:ext cx="8229600" cy="1143001"/>
          </a:xfrm>
          <a:prstGeom prst="rect">
            <a:avLst/>
          </a:prstGeom>
        </p:spPr>
        <p:txBody>
          <a:bodyPr/>
          <a:lstStyle>
            <a:lvl1pPr>
              <a:tabLst>
                <a:tab pos="3822700" algn="l"/>
              </a:tabLst>
              <a:defRPr spc="0"/>
            </a:lvl1pPr>
          </a:lstStyle>
          <a:p>
            <a:pPr/>
            <a:r>
              <a:t>Creativity</a:t>
            </a:r>
          </a:p>
        </p:txBody>
      </p:sp>
      <p:sp>
        <p:nvSpPr>
          <p:cNvPr id="355" name="Shape 355"/>
          <p:cNvSpPr/>
          <p:nvPr>
            <p:ph type="body" idx="1"/>
          </p:nvPr>
        </p:nvSpPr>
        <p:spPr>
          <a:xfrm>
            <a:off x="457200" y="1600200"/>
            <a:ext cx="8229600" cy="4525963"/>
          </a:xfrm>
          <a:prstGeom prst="rect">
            <a:avLst/>
          </a:prstGeom>
        </p:spPr>
        <p:txBody>
          <a:bodyPr/>
          <a:lstStyle/>
          <a:p>
            <a:pPr marL="229110" indent="-229110" defTabSz="763704">
              <a:spcBef>
                <a:spcPts val="300"/>
              </a:spcBef>
              <a:defRPr sz="1900"/>
            </a:pPr>
            <a:r>
              <a:t>Israeli security thinking: </a:t>
            </a:r>
          </a:p>
          <a:p>
            <a:pPr lvl="1" marL="580240" indent="-229110" defTabSz="763704">
              <a:spcBef>
                <a:spcPts val="300"/>
              </a:spcBef>
              <a:defRPr sz="1900"/>
            </a:pPr>
            <a:r>
              <a:t>Several Arab states are melting down, with the region in the throes of civilizational chaos. </a:t>
            </a:r>
          </a:p>
          <a:p>
            <a:pPr lvl="1" marL="580240" indent="-229110" defTabSz="763704">
              <a:spcBef>
                <a:spcPts val="300"/>
              </a:spcBef>
              <a:defRPr sz="1900"/>
            </a:pPr>
            <a:r>
              <a:t>The security environment is unstable, future truly unknown. This situation could continue for decades or even 100 years. </a:t>
            </a:r>
          </a:p>
          <a:p>
            <a:pPr lvl="1" marL="580240" indent="-229110" defTabSz="763704">
              <a:spcBef>
                <a:spcPts val="300"/>
              </a:spcBef>
              <a:defRPr sz="1900"/>
            </a:pPr>
            <a:r>
              <a:t>In the vacuum are really bad actors: radical non-state actors such as al-Qaida and ISIS, and wannabe regional hegemons like Iran. </a:t>
            </a:r>
          </a:p>
          <a:p>
            <a:pPr marL="229110" indent="-229110" defTabSz="763704">
              <a:spcBef>
                <a:spcPts val="300"/>
              </a:spcBef>
              <a:defRPr sz="1900"/>
            </a:pPr>
            <a:r>
              <a:t>The Palestinians, too, have been radicalized, </a:t>
            </a:r>
          </a:p>
          <a:p>
            <a:pPr lvl="1" marL="580240" indent="-229110" defTabSz="763704">
              <a:spcBef>
                <a:spcPts val="300"/>
              </a:spcBef>
              <a:defRPr sz="1900"/>
            </a:pPr>
            <a:r>
              <a:t>suffer from a chronic acute leadership deficit. </a:t>
            </a:r>
          </a:p>
          <a:p>
            <a:pPr lvl="1" marL="580240" indent="-229110" defTabSz="763704">
              <a:spcBef>
                <a:spcPts val="300"/>
              </a:spcBef>
              <a:defRPr sz="1900"/>
            </a:pPr>
            <a:r>
              <a:t>victimhood clogs their ability to think straight.</a:t>
            </a:r>
          </a:p>
          <a:p>
            <a:pPr marL="229110" indent="-229110" defTabSz="763704">
              <a:spcBef>
                <a:spcPts val="300"/>
              </a:spcBef>
              <a:defRPr sz="1900"/>
            </a:pPr>
            <a:r>
              <a:t>Gaza appears permanently locked under control of Hamas. </a:t>
            </a:r>
          </a:p>
          <a:p>
            <a:pPr lvl="1" marL="580240" indent="-229110" defTabSz="763704">
              <a:spcBef>
                <a:spcPts val="300"/>
              </a:spcBef>
              <a:defRPr sz="1900"/>
            </a:pPr>
            <a:r>
              <a:t>Neat territorial deals with the Palestinians nearly impossible, </a:t>
            </a:r>
          </a:p>
          <a:p>
            <a:pPr lvl="1" marL="580240" indent="-229110" defTabSz="763704">
              <a:spcBef>
                <a:spcPts val="300"/>
              </a:spcBef>
              <a:defRPr sz="1900"/>
            </a:pPr>
            <a:r>
              <a:t>Adds to the long-term fragility of Israel’s frontiers.</a:t>
            </a:r>
          </a:p>
          <a:p>
            <a:pPr marL="229110" indent="-229110" defTabSz="763704">
              <a:spcBef>
                <a:spcPts val="300"/>
              </a:spcBef>
              <a:defRPr sz="1900"/>
            </a:pPr>
            <a:r>
              <a:t>Because of these factors, a time of extreme uncertainty, Israel’s approach can be termed: caution with creativity.</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7" name="Shape 357"/>
          <p:cNvSpPr/>
          <p:nvPr>
            <p:ph type="title"/>
          </p:nvPr>
        </p:nvSpPr>
        <p:spPr>
          <a:xfrm>
            <a:off x="457200" y="274638"/>
            <a:ext cx="8229600" cy="1143001"/>
          </a:xfrm>
          <a:prstGeom prst="rect">
            <a:avLst/>
          </a:prstGeom>
        </p:spPr>
        <p:txBody>
          <a:bodyPr/>
          <a:lstStyle>
            <a:lvl1pPr>
              <a:tabLst>
                <a:tab pos="3822700" algn="l"/>
              </a:tabLst>
              <a:defRPr spc="0"/>
            </a:lvl1pPr>
          </a:lstStyle>
          <a:p>
            <a:pPr/>
            <a:r>
              <a:t>Israeli strategy (2010–)</a:t>
            </a:r>
          </a:p>
        </p:txBody>
      </p:sp>
      <p:sp>
        <p:nvSpPr>
          <p:cNvPr id="358" name="Shape 358"/>
          <p:cNvSpPr/>
          <p:nvPr>
            <p:ph type="body" idx="1"/>
          </p:nvPr>
        </p:nvSpPr>
        <p:spPr>
          <a:xfrm>
            <a:off x="457200" y="1600200"/>
            <a:ext cx="8229600" cy="4525963"/>
          </a:xfrm>
          <a:prstGeom prst="rect">
            <a:avLst/>
          </a:prstGeom>
        </p:spPr>
        <p:txBody>
          <a:bodyPr/>
          <a:lstStyle/>
          <a:p>
            <a:pPr/>
            <a:r>
              <a:t>Ride out the Mideast storms by strictly securing Israel’s borders.</a:t>
            </a:r>
          </a:p>
          <a:p>
            <a:pPr/>
            <a:r>
              <a:t>Avoid grandiose yet problematic diplomatic experiments, and refrain from bloody wars. </a:t>
            </a:r>
          </a:p>
          <a:p>
            <a:pPr lvl="1" marL="640080" indent="-274320"/>
            <a:r>
              <a:t>Gaza (2014) NOT Lebanon (2006)</a:t>
            </a:r>
          </a:p>
          <a:p>
            <a:pPr/>
            <a:r>
              <a:t>Ensure domestic government stability, grow Israel’s economy, and manage frictions with the Palestinians.</a:t>
            </a:r>
          </a:p>
          <a:p>
            <a:pPr/>
            <a:r>
              <a:t>Develop new regional alliances. </a:t>
            </a:r>
          </a:p>
          <a:p>
            <a:pPr/>
            <a:r>
              <a:t>Intensify and routinize security ties with the US defense establishment for the long term, irrespective of the political winds in Washington, if possible.</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0" name="Shape 360"/>
          <p:cNvSpPr/>
          <p:nvPr>
            <p:ph type="title"/>
          </p:nvPr>
        </p:nvSpPr>
        <p:spPr>
          <a:xfrm>
            <a:off x="457200" y="274638"/>
            <a:ext cx="8229600" cy="1143001"/>
          </a:xfrm>
          <a:prstGeom prst="rect">
            <a:avLst/>
          </a:prstGeom>
        </p:spPr>
        <p:txBody>
          <a:bodyPr/>
          <a:lstStyle>
            <a:lvl1pPr>
              <a:tabLst>
                <a:tab pos="3822700" algn="l"/>
              </a:tabLst>
              <a:defRPr spc="0"/>
            </a:lvl1pPr>
          </a:lstStyle>
          <a:p>
            <a:pPr/>
            <a:r>
              <a:t>Points missed in Washington…. </a:t>
            </a:r>
          </a:p>
        </p:txBody>
      </p:sp>
      <p:sp>
        <p:nvSpPr>
          <p:cNvPr id="361" name="Shape 361"/>
          <p:cNvSpPr/>
          <p:nvPr>
            <p:ph type="body" idx="1"/>
          </p:nvPr>
        </p:nvSpPr>
        <p:spPr>
          <a:xfrm>
            <a:off x="457200" y="1600200"/>
            <a:ext cx="8229600" cy="4525963"/>
          </a:xfrm>
          <a:prstGeom prst="rect">
            <a:avLst/>
          </a:prstGeom>
        </p:spPr>
        <p:txBody>
          <a:bodyPr/>
          <a:lstStyle/>
          <a:p>
            <a:pPr marL="222199" indent="-222199" defTabSz="740662">
              <a:spcBef>
                <a:spcPts val="400"/>
              </a:spcBef>
              <a:defRPr sz="1900"/>
            </a:pPr>
            <a:r>
              <a:t>The main game in the region is no longer Israel versus the Palestinians or versus the Arabs. </a:t>
            </a:r>
          </a:p>
          <a:p>
            <a:pPr marL="222199" indent="-222199" defTabSz="740662">
              <a:spcBef>
                <a:spcPts val="400"/>
              </a:spcBef>
              <a:defRPr sz="1900"/>
            </a:pPr>
          </a:p>
          <a:p>
            <a:pPr marL="222199" indent="-222199" defTabSz="740662">
              <a:spcBef>
                <a:spcPts val="400"/>
              </a:spcBef>
              <a:defRPr sz="1900"/>
            </a:pPr>
            <a:r>
              <a:t>It is Israel and most of the Arabs together versus the Iranians and jihadis.</a:t>
            </a:r>
          </a:p>
          <a:p>
            <a:pPr marL="222199" indent="-222199" defTabSz="740662">
              <a:spcBef>
                <a:spcPts val="400"/>
              </a:spcBef>
              <a:defRPr sz="1900"/>
            </a:pPr>
          </a:p>
          <a:p>
            <a:pPr marL="222199" indent="-222199" defTabSz="740662">
              <a:spcBef>
                <a:spcPts val="400"/>
              </a:spcBef>
              <a:defRPr sz="1900"/>
            </a:pPr>
            <a:r>
              <a:t>The “Palestinian problem” has been marginalized as a priority issue for Arabs in the Middle East. And also viewed in broader context, Palestinian nationalism is one of the more controllable problems that Israel faces. </a:t>
            </a:r>
          </a:p>
          <a:p>
            <a:pPr lvl="1" marL="518463" indent="-222199" defTabSz="740662">
              <a:spcBef>
                <a:spcPts val="400"/>
              </a:spcBef>
              <a:defRPr sz="1900"/>
            </a:pPr>
            <a:r>
              <a:t>The frictions can be managed.</a:t>
            </a:r>
          </a:p>
          <a:p>
            <a:pPr marL="222199" indent="-222199" defTabSz="740662">
              <a:spcBef>
                <a:spcPts val="400"/>
              </a:spcBef>
              <a:defRPr sz="1900"/>
            </a:pPr>
            <a:r>
              <a:t>Israelis overwhelmingly think that Benjamin Netanyahu is (still) the best man to manage all this. </a:t>
            </a:r>
          </a:p>
          <a:p>
            <a:pPr lvl="1" marL="518463" indent="-222199" defTabSz="740662">
              <a:spcBef>
                <a:spcPts val="400"/>
              </a:spcBef>
              <a:defRPr sz="1900"/>
            </a:pPr>
            <a:r>
              <a:t>He may not be loved by the Israeli electorate, but his prudence and professionalism meet Israel’s current needs.</a:t>
            </a:r>
          </a:p>
          <a:p>
            <a:pPr marL="222199" indent="-222199" defTabSz="740662">
              <a:spcBef>
                <a:spcPts val="400"/>
              </a:spcBef>
              <a:defRPr sz="1900"/>
            </a:pPr>
            <a:r>
              <a:t>Its strategic posture makes a lot of sense in the transformed regional landscape.</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3" name="Shape 363"/>
          <p:cNvSpPr/>
          <p:nvPr>
            <p:ph type="title"/>
          </p:nvPr>
        </p:nvSpPr>
        <p:spPr>
          <a:xfrm>
            <a:off x="457200" y="274638"/>
            <a:ext cx="8229600" cy="1143001"/>
          </a:xfrm>
          <a:prstGeom prst="rect">
            <a:avLst/>
          </a:prstGeom>
        </p:spPr>
        <p:txBody>
          <a:bodyPr/>
          <a:lstStyle>
            <a:lvl1pPr>
              <a:tabLst>
                <a:tab pos="3822700" algn="l"/>
              </a:tabLst>
              <a:defRPr spc="0"/>
            </a:lvl1pPr>
          </a:lstStyle>
          <a:p>
            <a:pPr/>
            <a:r>
              <a:t>Creativity</a:t>
            </a:r>
          </a:p>
        </p:txBody>
      </p:sp>
      <p:sp>
        <p:nvSpPr>
          <p:cNvPr id="364" name="Shape 364"/>
          <p:cNvSpPr/>
          <p:nvPr>
            <p:ph type="body" idx="1"/>
          </p:nvPr>
        </p:nvSpPr>
        <p:spPr>
          <a:xfrm>
            <a:off x="457200" y="1600200"/>
            <a:ext cx="8229600" cy="4525963"/>
          </a:xfrm>
          <a:prstGeom prst="rect">
            <a:avLst/>
          </a:prstGeom>
        </p:spPr>
        <p:txBody>
          <a:bodyPr/>
          <a:lstStyle/>
          <a:p>
            <a:pPr marL="268833" indent="-268833" defTabSz="896111">
              <a:spcBef>
                <a:spcPts val="400"/>
              </a:spcBef>
              <a:defRPr sz="2300"/>
            </a:pPr>
            <a:r>
              <a:t>The Muslim Arab world circling Israel had been arbitrarily spliced up into 19 ethnically heterogeneous states by imperial powers, France and Great Britain.</a:t>
            </a:r>
          </a:p>
          <a:p>
            <a:pPr lvl="1" marL="627277" indent="-268833" defTabSz="896111">
              <a:spcBef>
                <a:spcPts val="400"/>
              </a:spcBef>
              <a:defRPr sz="2300"/>
            </a:pPr>
            <a:r>
              <a:t>Richard Labeviere (2000)</a:t>
            </a:r>
            <a:r>
              <a:rPr>
                <a:solidFill>
                  <a:srgbClr val="252525"/>
                </a:solidFill>
              </a:rPr>
              <a:t> </a:t>
            </a:r>
            <a:r>
              <a:rPr i="1"/>
              <a:t>Dollars for Terror: The United States and Islam </a:t>
            </a:r>
            <a:r>
              <a:t>pg. 206.</a:t>
            </a:r>
          </a:p>
          <a:p>
            <a:pPr marL="268833" indent="-268833" defTabSz="896111">
              <a:spcBef>
                <a:spcPts val="400"/>
              </a:spcBef>
              <a:defRPr sz="2300"/>
            </a:pPr>
            <a:r>
              <a:t>A 'temporary house of cards put together by foreigners', composed of mutually hostile ethnic minorities and majorities, that, once disintegrated into feudal or tribal fiefdoms that, in Ahmad's interpretation, would no longer challenge Israel. </a:t>
            </a:r>
          </a:p>
          <a:p>
            <a:pPr lvl="1" marL="627277" indent="-268833" defTabSz="896111">
              <a:spcBef>
                <a:spcPts val="400"/>
              </a:spcBef>
              <a:defRPr sz="2300"/>
            </a:pPr>
            <a:r>
              <a:t>Muhammad Ahmad (2014) </a:t>
            </a:r>
            <a:r>
              <a:rPr i="1"/>
              <a:t>The Road to Iraq: The Making of a Neoconservative War </a:t>
            </a:r>
            <a:r>
              <a:t>pg. 83.</a:t>
            </a:r>
          </a:p>
          <a:p>
            <a:pPr marL="268833" indent="-268833" defTabSz="896111">
              <a:spcBef>
                <a:spcPts val="400"/>
              </a:spcBef>
              <a:defRPr sz="2300"/>
            </a:pPr>
            <a:r>
              <a:t>A perilous fragmentation that offers Israel opportunities it had failed to exploit in 1967.</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6" name="Shape 366"/>
          <p:cNvSpPr/>
          <p:nvPr>
            <p:ph type="title"/>
          </p:nvPr>
        </p:nvSpPr>
        <p:spPr>
          <a:xfrm>
            <a:off x="457200" y="274638"/>
            <a:ext cx="8229600" cy="1143001"/>
          </a:xfrm>
          <a:prstGeom prst="rect">
            <a:avLst/>
          </a:prstGeom>
        </p:spPr>
        <p:txBody>
          <a:bodyPr/>
          <a:lstStyle>
            <a:lvl1pPr>
              <a:tabLst>
                <a:tab pos="3822700" algn="l"/>
              </a:tabLst>
              <a:defRPr spc="0"/>
            </a:lvl1pPr>
          </a:lstStyle>
          <a:p>
            <a:pPr/>
            <a:r>
              <a:t>American strategy</a:t>
            </a:r>
          </a:p>
        </p:txBody>
      </p:sp>
      <p:sp>
        <p:nvSpPr>
          <p:cNvPr id="367" name="Shape 367"/>
          <p:cNvSpPr/>
          <p:nvPr>
            <p:ph type="body" idx="1"/>
          </p:nvPr>
        </p:nvSpPr>
        <p:spPr>
          <a:xfrm>
            <a:off x="457200" y="1600200"/>
            <a:ext cx="8229600" cy="4525963"/>
          </a:xfrm>
          <a:prstGeom prst="rect">
            <a:avLst/>
          </a:prstGeom>
        </p:spPr>
        <p:txBody>
          <a:bodyPr/>
          <a:lstStyle/>
          <a:p>
            <a:pPr marL="246888" indent="-246888" defTabSz="822958">
              <a:spcBef>
                <a:spcPts val="400"/>
              </a:spcBef>
              <a:defRPr sz="2100"/>
            </a:pPr>
            <a:r>
              <a:t>The phrase “national security” entered U.S. political discourse from Alexander Hamilton</a:t>
            </a:r>
          </a:p>
          <a:p>
            <a:pPr marL="246888" indent="-246888" defTabSz="822958">
              <a:spcBef>
                <a:spcPts val="400"/>
              </a:spcBef>
              <a:defRPr sz="2100"/>
            </a:pPr>
            <a:r>
              <a:t>“If a well-regulated militia be the most natural defense of a free country, it ought certainly to be under the regulation and at the disposal of that body which is constituted the guardian of the national security.”</a:t>
            </a:r>
          </a:p>
          <a:p>
            <a:pPr lvl="1" marL="576072" indent="-246888" defTabSz="822958">
              <a:spcBef>
                <a:spcPts val="400"/>
              </a:spcBef>
              <a:defRPr sz="1800"/>
            </a:pPr>
            <a:r>
              <a:t>Alexander Hamilton, The Federalist No. 29, “Concerning the Militia,” Jan. 9, 1788</a:t>
            </a:r>
          </a:p>
          <a:p>
            <a:pPr marL="246888" indent="-246888" defTabSz="822958">
              <a:spcBef>
                <a:spcPts val="400"/>
              </a:spcBef>
              <a:defRPr sz="2100"/>
            </a:pPr>
            <a:r>
              <a:t>The U.S. National Security organization was formed on July 26, 1947, when U.S. Truman signed the National Security Act of 1947. Together with its 1949 amendment. </a:t>
            </a:r>
          </a:p>
          <a:p>
            <a:pPr marL="246888" indent="-246888" defTabSz="822958">
              <a:spcBef>
                <a:spcPts val="400"/>
              </a:spcBef>
              <a:defRPr sz="2100"/>
            </a:pPr>
            <a:r>
              <a:t>After 9/11, the Patriot Act provoked debate about the alleged restriction of individual rights and freedoms for the sake of U.S. national security. </a:t>
            </a:r>
          </a:p>
          <a:p>
            <a:pPr lvl="1" marL="576072" indent="-246888" defTabSz="822958">
              <a:spcBef>
                <a:spcPts val="400"/>
              </a:spcBef>
              <a:defRPr sz="2100"/>
            </a:pPr>
            <a:r>
              <a:t>easing of warrant requirements for intelligence surveillance, under Title II of the Act.</a:t>
            </a:r>
            <a:r>
              <a:rPr baseline="31999" sz="1000">
                <a:solidFill>
                  <a:srgbClr val="0645AD"/>
                </a:solidFill>
              </a:rPr>
              <a:t>[6]</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9" name="Shape 369"/>
          <p:cNvSpPr/>
          <p:nvPr>
            <p:ph type="title"/>
          </p:nvPr>
        </p:nvSpPr>
        <p:spPr>
          <a:xfrm>
            <a:off x="457200" y="274638"/>
            <a:ext cx="8229600" cy="1143001"/>
          </a:xfrm>
          <a:prstGeom prst="rect">
            <a:avLst/>
          </a:prstGeom>
        </p:spPr>
        <p:txBody>
          <a:bodyPr/>
          <a:lstStyle>
            <a:lvl1pPr>
              <a:tabLst>
                <a:tab pos="3822700" algn="l"/>
              </a:tabLst>
              <a:defRPr spc="0"/>
            </a:lvl1pPr>
          </a:lstStyle>
          <a:p>
            <a:pPr/>
            <a:r>
              <a:t>Evolving </a:t>
            </a:r>
          </a:p>
        </p:txBody>
      </p:sp>
      <p:sp>
        <p:nvSpPr>
          <p:cNvPr id="370" name="Shape 370"/>
          <p:cNvSpPr/>
          <p:nvPr>
            <p:ph type="body" idx="1"/>
          </p:nvPr>
        </p:nvSpPr>
        <p:spPr>
          <a:xfrm>
            <a:off x="457200" y="1600200"/>
            <a:ext cx="8229600" cy="4525963"/>
          </a:xfrm>
          <a:prstGeom prst="rect">
            <a:avLst/>
          </a:prstGeom>
        </p:spPr>
        <p:txBody>
          <a:bodyPr/>
          <a:lstStyle/>
          <a:p>
            <a:pPr/>
            <a:r>
              <a:t>US grand strategy has had five principle goals. It is in how they are pursued that foreign policy changes from one era to the next….</a:t>
            </a:r>
          </a:p>
          <a:p>
            <a:pPr/>
            <a:r>
              <a:t>Homeland defense understood today was relatively lax before the twentieth century because of the United States’ unique geographic position, separated by two oceans from the other major powers of the world.</a:t>
            </a:r>
          </a:p>
          <a:p>
            <a:pPr/>
            <a:r>
              <a:t>September 11, 2001</a:t>
            </a:r>
          </a:p>
          <a:p>
            <a:pPr/>
            <a:r>
              <a:t>NSS 2012</a:t>
            </a:r>
          </a:p>
          <a:p>
            <a:pPr/>
            <a:r>
              <a:t>In May 2015, the White House released The National Security Implications of a Changing Climate</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2" name="Shape 372"/>
          <p:cNvSpPr/>
          <p:nvPr>
            <p:ph type="title"/>
          </p:nvPr>
        </p:nvSpPr>
        <p:spPr>
          <a:xfrm>
            <a:off x="457200" y="274638"/>
            <a:ext cx="8229600" cy="1143001"/>
          </a:xfrm>
          <a:prstGeom prst="rect">
            <a:avLst/>
          </a:prstGeom>
        </p:spPr>
        <p:txBody>
          <a:bodyPr/>
          <a:lstStyle>
            <a:lvl1pPr>
              <a:tabLst>
                <a:tab pos="3822700" algn="l"/>
              </a:tabLst>
              <a:defRPr spc="0"/>
            </a:lvl1pPr>
          </a:lstStyle>
          <a:p>
            <a:pPr/>
            <a:r>
              <a:t>Evolving </a:t>
            </a:r>
          </a:p>
        </p:txBody>
      </p:sp>
      <p:sp>
        <p:nvSpPr>
          <p:cNvPr id="373" name="Shape 373"/>
          <p:cNvSpPr/>
          <p:nvPr>
            <p:ph type="body" idx="1"/>
          </p:nvPr>
        </p:nvSpPr>
        <p:spPr>
          <a:xfrm>
            <a:off x="457200" y="1600200"/>
            <a:ext cx="8229600" cy="4525963"/>
          </a:xfrm>
          <a:prstGeom prst="rect">
            <a:avLst/>
          </a:prstGeom>
        </p:spPr>
        <p:txBody>
          <a:bodyPr/>
          <a:lstStyle/>
          <a:p>
            <a:pPr marL="263347" indent="-263347" defTabSz="877822">
              <a:spcBef>
                <a:spcPts val="400"/>
              </a:spcBef>
              <a:defRPr sz="2300"/>
            </a:pPr>
            <a:r>
              <a:t>Each stage in the development of US homeland-defense capabilities grew in response to specific threats against American territory and lives. </a:t>
            </a:r>
          </a:p>
          <a:p>
            <a:pPr marL="263347" indent="-263347" defTabSz="877822">
              <a:spcBef>
                <a:spcPts val="400"/>
              </a:spcBef>
              <a:defRPr sz="2300"/>
            </a:pPr>
            <a:r>
              <a:t>Today, thanks to new technology and globalization, there is a great diversity of threats against American territory and lives than ever before. </a:t>
            </a:r>
          </a:p>
          <a:p>
            <a:pPr marL="263347" indent="-263347" defTabSz="877822">
              <a:spcBef>
                <a:spcPts val="400"/>
              </a:spcBef>
              <a:defRPr sz="2300"/>
            </a:pPr>
            <a:r>
              <a:t>While a land invasion is unlikely, the United States is at risk from ballistic missiles, nuclear, chemical or biological weapons, terrorist attacks and, because of the increasingly network-dependent nature of much of the US economy and infrastructure, cyber attack.</a:t>
            </a:r>
          </a:p>
          <a:p>
            <a:pPr marL="263347" indent="-263347" defTabSz="877822">
              <a:spcBef>
                <a:spcPts val="400"/>
              </a:spcBef>
              <a:defRPr sz="2300"/>
            </a:pPr>
            <a:r>
              <a:t>In response, the United States must develop appropriate defensive capabilities, including border-, port- and cyber-security measures, and missile defense.</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3" name="Shape 303"/>
          <p:cNvSpPr/>
          <p:nvPr>
            <p:ph type="title"/>
          </p:nvPr>
        </p:nvSpPr>
        <p:spPr>
          <a:prstGeom prst="rect">
            <a:avLst/>
          </a:prstGeom>
        </p:spPr>
        <p:txBody>
          <a:bodyPr/>
          <a:lstStyle>
            <a:lvl1pPr>
              <a:tabLst>
                <a:tab pos="3822700" algn="l"/>
              </a:tabLst>
            </a:lvl1pPr>
          </a:lstStyle>
          <a:p>
            <a:pPr/>
            <a:r>
              <a:t>What is Strategy?</a:t>
            </a:r>
          </a:p>
        </p:txBody>
      </p:sp>
      <p:sp>
        <p:nvSpPr>
          <p:cNvPr id="304" name="Shape 304"/>
          <p:cNvSpPr/>
          <p:nvPr>
            <p:ph type="body" idx="1"/>
          </p:nvPr>
        </p:nvSpPr>
        <p:spPr>
          <a:prstGeom prst="rect">
            <a:avLst/>
          </a:prstGeom>
        </p:spPr>
        <p:txBody>
          <a:bodyPr/>
          <a:lstStyle/>
          <a:p>
            <a:pPr/>
            <a:r>
              <a:t>“Strategy” is a simple concept that does not require deep study and contemplation itself. </a:t>
            </a:r>
          </a:p>
          <a:p>
            <a:pPr/>
            <a:r>
              <a:t>Richard K. Betts offers a provocative and informative consideration of “strategy,”</a:t>
            </a:r>
          </a:p>
          <a:p>
            <a:pPr lvl="1" marL="640080" indent="-274320">
              <a:defRPr sz="1400"/>
            </a:pPr>
            <a:r>
              <a:t>“Is Strategy an Illusion?,” International Security, Fall, 2000.</a:t>
            </a:r>
          </a:p>
          <a:p>
            <a:pPr/>
            <a:r>
              <a:t>Stephen M. Walt stresses the value of understanding state action as a response to perceived threats, rather than potential enemies. </a:t>
            </a:r>
          </a:p>
          <a:p>
            <a:pPr lvl="1" marL="640080" indent="-274320">
              <a:defRPr sz="1400"/>
            </a:pPr>
            <a:r>
              <a:t>The Origins of Alliances (Ithaca: Cornell University Press, 1987)</a:t>
            </a:r>
          </a:p>
          <a:p>
            <a:pPr/>
            <a:r>
              <a:t>Prominent recent writings on Grand Strategy is in Stephen D. Biddle, “American Grand Strategy after 9/11: A Reassessment.” (Strategic Studies Institute, April 2005).ff.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6" name="Shape 306"/>
          <p:cNvSpPr/>
          <p:nvPr>
            <p:ph type="title"/>
          </p:nvPr>
        </p:nvSpPr>
        <p:spPr>
          <a:prstGeom prst="rect">
            <a:avLst/>
          </a:prstGeom>
        </p:spPr>
        <p:txBody>
          <a:bodyPr/>
          <a:lstStyle>
            <a:lvl1pPr>
              <a:tabLst>
                <a:tab pos="3822700" algn="l"/>
              </a:tabLst>
            </a:lvl1pPr>
          </a:lstStyle>
          <a:p>
            <a:pPr/>
            <a:r>
              <a:t>Strategic culture</a:t>
            </a:r>
          </a:p>
        </p:txBody>
      </p:sp>
      <p:sp>
        <p:nvSpPr>
          <p:cNvPr id="307" name="Shape 307"/>
          <p:cNvSpPr/>
          <p:nvPr>
            <p:ph type="body" idx="1"/>
          </p:nvPr>
        </p:nvSpPr>
        <p:spPr>
          <a:prstGeom prst="rect">
            <a:avLst/>
          </a:prstGeom>
        </p:spPr>
        <p:txBody>
          <a:bodyPr/>
          <a:lstStyle/>
          <a:p>
            <a:pPr/>
            <a:r>
              <a:t>Strategic culture to include geography, climate, natural resources, memory, key texts, transnational norms, generational change, and changing technology.</a:t>
            </a:r>
          </a:p>
          <a:p>
            <a:pPr lvl="1" marL="640080" indent="-274320">
              <a:defRPr sz="1400"/>
            </a:pPr>
            <a:r>
              <a:t>Darryl Howlett, “Strategic Culture: Reviewing Recent Literature,” Strategic Insights IV, October, 2005</a:t>
            </a:r>
          </a:p>
          <a:p>
            <a:pPr/>
            <a:r>
              <a:t>The concept of strategic culture does not minimize— let alone discount— the importance of material factors of hard power. </a:t>
            </a:r>
          </a:p>
          <a:p>
            <a:pPr/>
            <a:r>
              <a:t>It pierces the boundaries between culture and politics, contextualizes hard power, explores “the range of cultural conditions which shape the perception strategists have of material conditions.” (Howlett)</a:t>
            </a:r>
          </a:p>
          <a:p>
            <a:pPr/>
            <a:r>
              <a:t>What are the determinants, the greatest influences on a state’s grand strategy?</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309"/>
          <p:cNvSpPr/>
          <p:nvPr>
            <p:ph type="title"/>
          </p:nvPr>
        </p:nvSpPr>
        <p:spPr>
          <a:xfrm>
            <a:off x="457200" y="274638"/>
            <a:ext cx="8229600" cy="1143001"/>
          </a:xfrm>
          <a:prstGeom prst="rect">
            <a:avLst/>
          </a:prstGeom>
        </p:spPr>
        <p:txBody>
          <a:bodyPr/>
          <a:lstStyle>
            <a:lvl1pPr>
              <a:tabLst>
                <a:tab pos="3822700" algn="l"/>
              </a:tabLst>
              <a:defRPr spc="0"/>
            </a:lvl1pPr>
          </a:lstStyle>
          <a:p>
            <a:pPr/>
            <a:r>
              <a:t>Grand strategy and Theory</a:t>
            </a:r>
          </a:p>
        </p:txBody>
      </p:sp>
      <p:sp>
        <p:nvSpPr>
          <p:cNvPr id="310" name="Shape 310"/>
          <p:cNvSpPr/>
          <p:nvPr>
            <p:ph type="body" idx="1"/>
          </p:nvPr>
        </p:nvSpPr>
        <p:spPr>
          <a:xfrm>
            <a:off x="457200" y="1600200"/>
            <a:ext cx="8229600" cy="4525963"/>
          </a:xfrm>
          <a:prstGeom prst="rect">
            <a:avLst/>
          </a:prstGeom>
        </p:spPr>
        <p:txBody>
          <a:bodyPr/>
          <a:lstStyle/>
          <a:p>
            <a:pPr/>
            <a:r>
              <a:t>According to Liddell Hart (1967) “policy which guides the conduct of war” and may be conceived of as “policy in execution” p335.</a:t>
            </a:r>
          </a:p>
          <a:p>
            <a:pPr/>
          </a:p>
          <a:p>
            <a:pPr>
              <a:lnSpc>
                <a:spcPct val="90000"/>
              </a:lnSpc>
              <a:spcBef>
                <a:spcPts val="400"/>
              </a:spcBef>
            </a:pPr>
            <a:r>
              <a:t>As in many things throughout </a:t>
            </a:r>
            <a:r>
              <a:rPr i="1"/>
              <a:t>Strategy</a:t>
            </a:r>
            <a:r>
              <a:t>, Liddell Hart juxtaposes himself against Clausewitz in how he defines strategy. The old Prussian officer, he argues, looked at strategy merely as “the art of the employment of battles as a means to gain the object of war” (Liddell Hart 1967, 333). </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2" name="Shape 312"/>
          <p:cNvSpPr/>
          <p:nvPr>
            <p:ph type="title"/>
          </p:nvPr>
        </p:nvSpPr>
        <p:spPr>
          <a:xfrm>
            <a:off x="457200" y="274638"/>
            <a:ext cx="8229600" cy="1143001"/>
          </a:xfrm>
          <a:prstGeom prst="rect">
            <a:avLst/>
          </a:prstGeom>
        </p:spPr>
        <p:txBody>
          <a:bodyPr/>
          <a:lstStyle/>
          <a:p>
            <a:pPr>
              <a:tabLst>
                <a:tab pos="3822700" algn="l"/>
              </a:tabLst>
              <a:defRPr spc="0" sz="3200"/>
            </a:pPr>
            <a:r>
              <a:t> </a:t>
            </a:r>
            <a:r>
              <a:rPr i="1"/>
              <a:t>Strategy and Grand Strategy</a:t>
            </a:r>
            <a:br>
              <a:rPr i="1"/>
            </a:br>
          </a:p>
        </p:txBody>
      </p:sp>
      <p:sp>
        <p:nvSpPr>
          <p:cNvPr id="313" name="Shape 313"/>
          <p:cNvSpPr/>
          <p:nvPr>
            <p:ph type="body" idx="1"/>
          </p:nvPr>
        </p:nvSpPr>
        <p:spPr>
          <a:xfrm>
            <a:off x="457200" y="1600200"/>
            <a:ext cx="8229600" cy="4525963"/>
          </a:xfrm>
          <a:prstGeom prst="rect">
            <a:avLst/>
          </a:prstGeom>
        </p:spPr>
        <p:txBody>
          <a:bodyPr/>
          <a:lstStyle/>
          <a:p>
            <a:pPr>
              <a:lnSpc>
                <a:spcPct val="90000"/>
              </a:lnSpc>
              <a:spcBef>
                <a:spcPts val="400"/>
              </a:spcBef>
              <a:defRPr i="1" sz="2000"/>
            </a:pPr>
          </a:p>
          <a:p>
            <a:pPr>
              <a:lnSpc>
                <a:spcPct val="90000"/>
              </a:lnSpc>
              <a:spcBef>
                <a:spcPts val="400"/>
              </a:spcBef>
              <a:defRPr sz="2000"/>
            </a:pPr>
            <a:r>
              <a:t>This definition has two flaws. First, it “intrudes on the sphere of policy, or the higher conduct of war, which must necessarily be the responsibility of the government and not of the military leaders it employs as its agents in the executive control of operations” (Liddell Hart 1967, 333). </a:t>
            </a:r>
          </a:p>
          <a:p>
            <a:pPr>
              <a:lnSpc>
                <a:spcPct val="90000"/>
              </a:lnSpc>
              <a:spcBef>
                <a:spcPts val="400"/>
              </a:spcBef>
              <a:defRPr sz="2000"/>
            </a:pPr>
          </a:p>
          <a:p>
            <a:pPr>
              <a:lnSpc>
                <a:spcPct val="90000"/>
              </a:lnSpc>
              <a:spcBef>
                <a:spcPts val="400"/>
              </a:spcBef>
              <a:defRPr sz="2000"/>
            </a:pPr>
            <a:r>
              <a:t>Additionally, Clausewitz’s definition unnecessarily stresses the importance of engaging the enemy as the only means to achieve a strategic end, which leads to the profound heresy that all efforts in war should focus on setting up and fighting a decisive battle (Liddell Hart 1967, 333). </a:t>
            </a:r>
          </a:p>
          <a:p>
            <a:pPr>
              <a:lnSpc>
                <a:spcPct val="90000"/>
              </a:lnSpc>
              <a:spcBef>
                <a:spcPts val="400"/>
              </a:spcBef>
              <a:defRPr sz="2000"/>
            </a:pPr>
          </a:p>
          <a:p>
            <a:pPr>
              <a:lnSpc>
                <a:spcPct val="90000"/>
              </a:lnSpc>
              <a:spcBef>
                <a:spcPts val="400"/>
              </a:spcBef>
              <a:defRPr sz="2000"/>
            </a:pPr>
            <a:r>
              <a:t>While these views and critiques of Clausewitz’s concept of strategy are still debated, they are at least the understanding against which Liddell Hart directed his efforts.</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5" name="Shape 315"/>
          <p:cNvSpPr/>
          <p:nvPr>
            <p:ph type="title"/>
          </p:nvPr>
        </p:nvSpPr>
        <p:spPr>
          <a:prstGeom prst="rect">
            <a:avLst/>
          </a:prstGeom>
        </p:spPr>
        <p:txBody>
          <a:bodyPr/>
          <a:lstStyle>
            <a:lvl1pPr>
              <a:tabLst>
                <a:tab pos="3822700" algn="l"/>
              </a:tabLst>
            </a:lvl1pPr>
          </a:lstStyle>
          <a:p>
            <a:pPr/>
            <a:r>
              <a:t>Strategy and Grand Strategy</a:t>
            </a:r>
          </a:p>
        </p:txBody>
      </p:sp>
      <p:sp>
        <p:nvSpPr>
          <p:cNvPr id="316" name="Shape 316"/>
          <p:cNvSpPr/>
          <p:nvPr>
            <p:ph type="body" idx="1"/>
          </p:nvPr>
        </p:nvSpPr>
        <p:spPr>
          <a:prstGeom prst="rect">
            <a:avLst/>
          </a:prstGeom>
        </p:spPr>
        <p:txBody>
          <a:bodyPr/>
          <a:lstStyle/>
          <a:p>
            <a:pPr/>
            <a:r>
              <a:t>Hart offers that “…strategy is concerned not merely with the movement of forces – as its role is often defined – but with the effect” (Liddell Hart 1967, 335). </a:t>
            </a:r>
          </a:p>
          <a:p>
            <a:pPr/>
            <a:r>
              <a:t>In contrast to the extreme interpretations of Clausewitz, Hart argues that strategy “…has for its purpose the reduction of fighting to the slenderest possible proportions… The perfection of strategy would be, therefore, to produce a decision without any serious fighting” (Liddell Hart 1967, 338). </a:t>
            </a:r>
          </a:p>
          <a:p>
            <a:pPr>
              <a:defRPr sz="2300"/>
            </a:pPr>
            <a:r>
              <a:t>In support of this ideal concept; </a:t>
            </a:r>
          </a:p>
          <a:p>
            <a:pPr lvl="1" marL="640080" indent="-274320">
              <a:defRPr sz="2200"/>
            </a:pPr>
            <a:r>
              <a:t>Julius Caesar’s Ilerda campaign, Moltke’s encirclement of MacMahon’s army at Sedan, and General Allenby’s 1918 encirclement of Turkish forces in Samaria (Liddell Hart 1967, 338).</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8" name="Shape 318"/>
          <p:cNvSpPr/>
          <p:nvPr>
            <p:ph type="title"/>
          </p:nvPr>
        </p:nvSpPr>
        <p:spPr>
          <a:xfrm>
            <a:off x="457200" y="274638"/>
            <a:ext cx="8229600" cy="1143001"/>
          </a:xfrm>
          <a:prstGeom prst="rect">
            <a:avLst/>
          </a:prstGeom>
        </p:spPr>
        <p:txBody>
          <a:bodyPr/>
          <a:lstStyle>
            <a:lvl1pPr>
              <a:tabLst>
                <a:tab pos="3822700" algn="l"/>
              </a:tabLst>
              <a:defRPr spc="0"/>
            </a:lvl1pPr>
          </a:lstStyle>
          <a:p>
            <a:pPr/>
            <a:r>
              <a:t>Strategy</a:t>
            </a:r>
          </a:p>
        </p:txBody>
      </p:sp>
      <p:sp>
        <p:nvSpPr>
          <p:cNvPr id="319" name="Shape 319"/>
          <p:cNvSpPr/>
          <p:nvPr>
            <p:ph type="body" idx="1"/>
          </p:nvPr>
        </p:nvSpPr>
        <p:spPr>
          <a:xfrm>
            <a:off x="457200" y="1600200"/>
            <a:ext cx="8229600" cy="4525963"/>
          </a:xfrm>
          <a:prstGeom prst="rect">
            <a:avLst/>
          </a:prstGeom>
        </p:spPr>
        <p:txBody>
          <a:bodyPr/>
          <a:lstStyle/>
          <a:p>
            <a:pPr marL="235915" indent="-235915" defTabSz="786384">
              <a:lnSpc>
                <a:spcPct val="80000"/>
              </a:lnSpc>
              <a:spcBef>
                <a:spcPts val="200"/>
              </a:spcBef>
              <a:defRPr sz="2150"/>
            </a:pPr>
            <a:r>
              <a:t>In seeking what he considered a more accurate definition of strategy, Liddell Hart turned to Helmuth von Moltke the Younger who claimed strategy is “the practical adaptation of the means placed at a general’s disposal to the attainment of the object in view” (Liddell Hart 1967, 334). </a:t>
            </a:r>
          </a:p>
          <a:p>
            <a:pPr marL="235915" indent="-235915" defTabSz="786384">
              <a:lnSpc>
                <a:spcPct val="80000"/>
              </a:lnSpc>
              <a:spcBef>
                <a:spcPts val="200"/>
              </a:spcBef>
              <a:defRPr sz="2150"/>
            </a:pPr>
          </a:p>
          <a:p>
            <a:pPr marL="235915" indent="-235915" defTabSz="786384">
              <a:lnSpc>
                <a:spcPct val="80000"/>
              </a:lnSpc>
              <a:spcBef>
                <a:spcPts val="200"/>
              </a:spcBef>
              <a:defRPr sz="2150"/>
            </a:pPr>
            <a:r>
              <a:t>According to Liddell Hart, this definition makes clear that the military is responsible to the government employing it and allows the government to intervene in strategy, amend it, and push it in a direction that may not simply be the overthrow of an enemy’s military (Liddell Hart 1967, 334). </a:t>
            </a:r>
          </a:p>
          <a:p>
            <a:pPr marL="235915" indent="-235915" defTabSz="786384">
              <a:lnSpc>
                <a:spcPct val="80000"/>
              </a:lnSpc>
              <a:spcBef>
                <a:spcPts val="200"/>
              </a:spcBef>
              <a:defRPr sz="2150"/>
            </a:pPr>
          </a:p>
          <a:p>
            <a:pPr marL="235915" indent="-235915" defTabSz="786384">
              <a:lnSpc>
                <a:spcPct val="80000"/>
              </a:lnSpc>
              <a:spcBef>
                <a:spcPts val="200"/>
              </a:spcBef>
              <a:defRPr sz="2150"/>
            </a:pPr>
            <a:r>
              <a:t>Such a nuanced vision of what strategy is and ought to be offers a start for understanding how Liddell Hart viewed the issue; namely, he defined strategy as “the art of distributing and applying military means to fulfill the ends of policy” (Liddell Hart 1967, 335). </a:t>
            </a:r>
            <a:endParaRPr sz="1376"/>
          </a:p>
          <a:p>
            <a:pPr marL="235915" indent="-235915" defTabSz="786384">
              <a:lnSpc>
                <a:spcPct val="80000"/>
              </a:lnSpc>
              <a:spcBef>
                <a:spcPts val="200"/>
              </a:spcBef>
              <a:defRPr sz="1376"/>
            </a:pP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1" name="Shape 321"/>
          <p:cNvSpPr/>
          <p:nvPr>
            <p:ph type="title"/>
          </p:nvPr>
        </p:nvSpPr>
        <p:spPr>
          <a:xfrm>
            <a:off x="457200" y="274638"/>
            <a:ext cx="8229600" cy="1143001"/>
          </a:xfrm>
          <a:prstGeom prst="rect">
            <a:avLst/>
          </a:prstGeom>
        </p:spPr>
        <p:txBody>
          <a:bodyPr/>
          <a:lstStyle>
            <a:lvl1pPr>
              <a:tabLst>
                <a:tab pos="3822700" algn="l"/>
              </a:tabLst>
              <a:defRPr spc="0"/>
            </a:lvl1pPr>
          </a:lstStyle>
          <a:p>
            <a:pPr/>
            <a:r>
              <a:t>Grand strategy</a:t>
            </a:r>
          </a:p>
        </p:txBody>
      </p:sp>
      <p:sp>
        <p:nvSpPr>
          <p:cNvPr id="322" name="Shape 322"/>
          <p:cNvSpPr/>
          <p:nvPr>
            <p:ph type="body" idx="1"/>
          </p:nvPr>
        </p:nvSpPr>
        <p:spPr>
          <a:xfrm>
            <a:off x="457200" y="1600200"/>
            <a:ext cx="8229600" cy="4525963"/>
          </a:xfrm>
          <a:prstGeom prst="rect">
            <a:avLst/>
          </a:prstGeom>
        </p:spPr>
        <p:txBody>
          <a:bodyPr/>
          <a:lstStyle/>
          <a:p>
            <a:pPr marL="263347" indent="-263347" defTabSz="877822">
              <a:lnSpc>
                <a:spcPct val="80000"/>
              </a:lnSpc>
              <a:spcBef>
                <a:spcPts val="400"/>
              </a:spcBef>
              <a:defRPr sz="1900"/>
            </a:pPr>
            <a:r>
              <a:t>An aspect of strategy that sets Liddell Hart apart from many earlier strategists – the belief in and application of grand strategy. </a:t>
            </a:r>
          </a:p>
          <a:p>
            <a:pPr marL="263347" indent="-263347" defTabSz="877822">
              <a:lnSpc>
                <a:spcPct val="80000"/>
              </a:lnSpc>
              <a:spcBef>
                <a:spcPts val="400"/>
              </a:spcBef>
              <a:defRPr sz="1900"/>
            </a:pPr>
            <a:r>
              <a:t>The British strategist suggests that grand strategy is the “policy which guides the conduct of war” and may be conceived of as “policy in execution” (Liddell Hart 1967, 335). </a:t>
            </a:r>
          </a:p>
          <a:p>
            <a:pPr lvl="1" marL="614476" indent="-263347" defTabSz="877822">
              <a:lnSpc>
                <a:spcPct val="80000"/>
              </a:lnSpc>
              <a:spcBef>
                <a:spcPts val="400"/>
              </a:spcBef>
              <a:defRPr sz="1900"/>
            </a:pPr>
            <a:r>
              <a:t>He goes on to argue that “…the role of grand strategy – higher strategy – is to co-ordinate and direct all of the resources of a nation, or band of nations, toward the attainment of the political object of the war – the goal defined by fundamental policy” (Liddell Hart 1967, 335 -336). </a:t>
            </a:r>
          </a:p>
          <a:p>
            <a:pPr marL="263347" indent="-263347" defTabSz="877822">
              <a:lnSpc>
                <a:spcPct val="80000"/>
              </a:lnSpc>
              <a:spcBef>
                <a:spcPts val="400"/>
              </a:spcBef>
              <a:defRPr sz="1900"/>
            </a:pPr>
            <a:r>
              <a:t>Further separating it from traditional understandings of strategy, grand strategy deals with economic, diplomatic, commercial, ethical, and military aspects of war in addition to questions about securing peace after a conflict (Liddell Hart 1967, 335 -336). </a:t>
            </a:r>
          </a:p>
          <a:p>
            <a:pPr marL="263347" indent="-263347" defTabSz="877822">
              <a:lnSpc>
                <a:spcPct val="80000"/>
              </a:lnSpc>
              <a:spcBef>
                <a:spcPts val="400"/>
              </a:spcBef>
              <a:defRPr sz="1900"/>
            </a:pPr>
          </a:p>
          <a:p>
            <a:pPr marL="263347" indent="-263347" defTabSz="877822">
              <a:lnSpc>
                <a:spcPct val="80000"/>
              </a:lnSpc>
              <a:spcBef>
                <a:spcPts val="400"/>
              </a:spcBef>
              <a:defRPr sz="1900"/>
            </a:pPr>
            <a:r>
              <a:t>Grand strategy envisions what is today called a whole-of-government approach to waging war and establishing and maintaining peace. While decidedly separate from the strictly military strategy that makes up most of Liddell Hart’s book, the concept of grand strategy ultimately benefits from the application of the indirect approach as well.</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Krytina">
  <a:themeElements>
    <a:clrScheme name="Krytina">
      <a:dk1>
        <a:srgbClr val="000000"/>
      </a:dk1>
      <a:lt1>
        <a:srgbClr val="FFFFFF"/>
      </a:lt1>
      <a:dk2>
        <a:srgbClr val="A7A7A7"/>
      </a:dk2>
      <a:lt2>
        <a:srgbClr val="535353"/>
      </a:lt2>
      <a:accent1>
        <a:srgbClr val="759AA5"/>
      </a:accent1>
      <a:accent2>
        <a:srgbClr val="CFC60D"/>
      </a:accent2>
      <a:accent3>
        <a:srgbClr val="99987F"/>
      </a:accent3>
      <a:accent4>
        <a:srgbClr val="90AC97"/>
      </a:accent4>
      <a:accent5>
        <a:srgbClr val="FFAD1C"/>
      </a:accent5>
      <a:accent6>
        <a:srgbClr val="B9AB6F"/>
      </a:accent6>
      <a:hlink>
        <a:srgbClr val="0000FF"/>
      </a:hlink>
      <a:folHlink>
        <a:srgbClr val="FF00FF"/>
      </a:folHlink>
    </a:clrScheme>
    <a:fontScheme name="Krytina">
      <a:majorFont>
        <a:latin typeface="Tw Cen MT"/>
        <a:ea typeface="Tw Cen MT"/>
        <a:cs typeface="Tw Cen MT"/>
      </a:majorFont>
      <a:minorFont>
        <a:latin typeface="Helvetica"/>
        <a:ea typeface="Helvetica"/>
        <a:cs typeface="Helvetica"/>
      </a:minorFont>
    </a:fontScheme>
    <a:fmtScheme name="Kryt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43000"/>
              </a:srgbClr>
            </a:outerShdw>
          </a:effectLst>
        </a:effectStyle>
        <a:effectStyle>
          <a:effectLst>
            <a:outerShdw sx="100000" sy="100000" kx="0" ky="0" algn="b" rotWithShape="0" blurRad="63500" dist="25400" dir="5400000">
              <a:srgbClr val="000000">
                <a:alpha val="43000"/>
              </a:srgbClr>
            </a:outerShdw>
          </a:effectLst>
        </a:effectStyle>
        <a:effectStyle>
          <a:effectLst>
            <a:outerShdw sx="100000" sy="100000" kx="0" ky="0" algn="b" rotWithShape="0" blurRad="63500" dist="25400" dir="5400000">
              <a:srgbClr val="000000">
                <a:alpha val="4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63500" dist="25400" dir="5400000">
            <a:srgbClr val="000000">
              <a:alpha val="43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63500" dist="25400" dir="5400000">
            <a:srgbClr val="000000">
              <a:alpha val="43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Krytina">
  <a:themeElements>
    <a:clrScheme name="Krytina">
      <a:dk1>
        <a:srgbClr val="000000"/>
      </a:dk1>
      <a:lt1>
        <a:srgbClr val="FFFFFF"/>
      </a:lt1>
      <a:dk2>
        <a:srgbClr val="A7A7A7"/>
      </a:dk2>
      <a:lt2>
        <a:srgbClr val="535353"/>
      </a:lt2>
      <a:accent1>
        <a:srgbClr val="759AA5"/>
      </a:accent1>
      <a:accent2>
        <a:srgbClr val="CFC60D"/>
      </a:accent2>
      <a:accent3>
        <a:srgbClr val="99987F"/>
      </a:accent3>
      <a:accent4>
        <a:srgbClr val="90AC97"/>
      </a:accent4>
      <a:accent5>
        <a:srgbClr val="FFAD1C"/>
      </a:accent5>
      <a:accent6>
        <a:srgbClr val="B9AB6F"/>
      </a:accent6>
      <a:hlink>
        <a:srgbClr val="0000FF"/>
      </a:hlink>
      <a:folHlink>
        <a:srgbClr val="FF00FF"/>
      </a:folHlink>
    </a:clrScheme>
    <a:fontScheme name="Krytina">
      <a:majorFont>
        <a:latin typeface="Tw Cen MT"/>
        <a:ea typeface="Tw Cen MT"/>
        <a:cs typeface="Tw Cen MT"/>
      </a:majorFont>
      <a:minorFont>
        <a:latin typeface="Helvetica"/>
        <a:ea typeface="Helvetica"/>
        <a:cs typeface="Helvetica"/>
      </a:minorFont>
    </a:fontScheme>
    <a:fmtScheme name="Kryt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43000"/>
              </a:srgbClr>
            </a:outerShdw>
          </a:effectLst>
        </a:effectStyle>
        <a:effectStyle>
          <a:effectLst>
            <a:outerShdw sx="100000" sy="100000" kx="0" ky="0" algn="b" rotWithShape="0" blurRad="63500" dist="25400" dir="5400000">
              <a:srgbClr val="000000">
                <a:alpha val="43000"/>
              </a:srgbClr>
            </a:outerShdw>
          </a:effectLst>
        </a:effectStyle>
        <a:effectStyle>
          <a:effectLst>
            <a:outerShdw sx="100000" sy="100000" kx="0" ky="0" algn="b" rotWithShape="0" blurRad="63500" dist="25400" dir="5400000">
              <a:srgbClr val="000000">
                <a:alpha val="4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63500" dist="25400" dir="5400000">
            <a:srgbClr val="000000">
              <a:alpha val="43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63500" dist="25400" dir="5400000">
            <a:srgbClr val="000000">
              <a:alpha val="43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