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3" r:id="rId3"/>
    <p:sldId id="257" r:id="rId4"/>
    <p:sldId id="258" r:id="rId5"/>
    <p:sldId id="266" r:id="rId6"/>
    <p:sldId id="267" r:id="rId7"/>
    <p:sldId id="268" r:id="rId8"/>
    <p:sldId id="269" r:id="rId9"/>
    <p:sldId id="259" r:id="rId10"/>
    <p:sldId id="260" r:id="rId11"/>
    <p:sldId id="261" r:id="rId12"/>
    <p:sldId id="262" r:id="rId13"/>
    <p:sldId id="265" r:id="rId14"/>
    <p:sldId id="264" r:id="rId15"/>
  </p:sldIdLst>
  <p:sldSz cx="9144000" cy="6858000" type="screen4x3"/>
  <p:notesSz cx="6623050" cy="98107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11266" name="Group 2"/>
          <p:cNvGrpSpPr>
            <a:grpSpLocks/>
          </p:cNvGrpSpPr>
          <p:nvPr/>
        </p:nvGrpSpPr>
        <p:grpSpPr bwMode="auto">
          <a:xfrm>
            <a:off x="3175" y="4267200"/>
            <a:ext cx="9140825" cy="2590800"/>
            <a:chOff x="2" y="2688"/>
            <a:chExt cx="5758" cy="1632"/>
          </a:xfrm>
        </p:grpSpPr>
        <p:sp>
          <p:nvSpPr>
            <p:cNvPr id="11267"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268" name="Group 4"/>
            <p:cNvGrpSpPr>
              <a:grpSpLocks/>
            </p:cNvGrpSpPr>
            <p:nvPr userDrawn="1"/>
          </p:nvGrpSpPr>
          <p:grpSpPr bwMode="auto">
            <a:xfrm>
              <a:off x="3528" y="3715"/>
              <a:ext cx="792" cy="521"/>
              <a:chOff x="3527" y="3715"/>
              <a:chExt cx="792" cy="521"/>
            </a:xfrm>
          </p:grpSpPr>
          <p:sp>
            <p:nvSpPr>
              <p:cNvPr id="1126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4"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5"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6"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7"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8"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280" name="Group 16"/>
            <p:cNvGrpSpPr>
              <a:grpSpLocks/>
            </p:cNvGrpSpPr>
            <p:nvPr userDrawn="1"/>
          </p:nvGrpSpPr>
          <p:grpSpPr bwMode="auto">
            <a:xfrm>
              <a:off x="1776" y="3631"/>
              <a:ext cx="1626" cy="683"/>
              <a:chOff x="1776" y="3631"/>
              <a:chExt cx="1626" cy="683"/>
            </a:xfrm>
          </p:grpSpPr>
          <p:sp>
            <p:nvSpPr>
              <p:cNvPr id="1128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9"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0"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1"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2"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3"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4"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5"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6"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7"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8"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1299" name="Group 35"/>
            <p:cNvGrpSpPr>
              <a:grpSpLocks/>
            </p:cNvGrpSpPr>
            <p:nvPr userDrawn="1"/>
          </p:nvGrpSpPr>
          <p:grpSpPr bwMode="auto">
            <a:xfrm>
              <a:off x="4128" y="3360"/>
              <a:ext cx="1351" cy="821"/>
              <a:chOff x="4128" y="3360"/>
              <a:chExt cx="1351" cy="821"/>
            </a:xfrm>
          </p:grpSpPr>
          <p:sp>
            <p:nvSpPr>
              <p:cNvPr id="11300"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1"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2"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3"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4"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5"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6"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7"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8"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9"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0"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317" name="Group 53"/>
            <p:cNvGrpSpPr>
              <a:grpSpLocks/>
            </p:cNvGrpSpPr>
            <p:nvPr userDrawn="1"/>
          </p:nvGrpSpPr>
          <p:grpSpPr bwMode="auto">
            <a:xfrm>
              <a:off x="5280" y="3024"/>
              <a:ext cx="425" cy="258"/>
              <a:chOff x="5280" y="3024"/>
              <a:chExt cx="425" cy="258"/>
            </a:xfrm>
          </p:grpSpPr>
          <p:sp>
            <p:nvSpPr>
              <p:cNvPr id="11318"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9"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0"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1"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2"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3"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4"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325" name="Group 61"/>
              <p:cNvGrpSpPr>
                <a:grpSpLocks/>
              </p:cNvGrpSpPr>
              <p:nvPr/>
            </p:nvGrpSpPr>
            <p:grpSpPr bwMode="auto">
              <a:xfrm>
                <a:off x="5381" y="3085"/>
                <a:ext cx="227" cy="132"/>
                <a:chOff x="5381" y="3085"/>
                <a:chExt cx="227" cy="132"/>
              </a:xfrm>
            </p:grpSpPr>
            <p:sp>
              <p:nvSpPr>
                <p:cNvPr id="1132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13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cs-CZ" noProof="0" smtClean="0"/>
              <a:t>Klepnutím lze upravit styl předlohy nadpisů.</a:t>
            </a:r>
          </a:p>
        </p:txBody>
      </p:sp>
      <p:sp>
        <p:nvSpPr>
          <p:cNvPr id="113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cs-CZ" noProof="0" smtClean="0"/>
              <a:t>Klepnutím lze upravit styl předlohy podnadpisů.</a:t>
            </a:r>
          </a:p>
        </p:txBody>
      </p:sp>
      <p:sp>
        <p:nvSpPr>
          <p:cNvPr id="11332" name="Rectangle 68"/>
          <p:cNvSpPr>
            <a:spLocks noGrp="1" noChangeArrowheads="1"/>
          </p:cNvSpPr>
          <p:nvPr>
            <p:ph type="dt" sz="quarter" idx="2"/>
          </p:nvPr>
        </p:nvSpPr>
        <p:spPr>
          <a:xfrm>
            <a:off x="457200" y="6248400"/>
            <a:ext cx="2133600" cy="457200"/>
          </a:xfrm>
        </p:spPr>
        <p:txBody>
          <a:bodyPr/>
          <a:lstStyle>
            <a:lvl1pPr>
              <a:defRPr/>
            </a:lvl1pPr>
          </a:lstStyle>
          <a:p>
            <a:endParaRPr lang="en-US" altLang="cs-CZ"/>
          </a:p>
        </p:txBody>
      </p:sp>
      <p:sp>
        <p:nvSpPr>
          <p:cNvPr id="11333" name="Rectangle 69"/>
          <p:cNvSpPr>
            <a:spLocks noGrp="1" noChangeArrowheads="1"/>
          </p:cNvSpPr>
          <p:nvPr>
            <p:ph type="ftr" sz="quarter" idx="3"/>
          </p:nvPr>
        </p:nvSpPr>
        <p:spPr>
          <a:xfrm>
            <a:off x="3124200" y="6248400"/>
            <a:ext cx="2895600" cy="457200"/>
          </a:xfrm>
        </p:spPr>
        <p:txBody>
          <a:bodyPr/>
          <a:lstStyle>
            <a:lvl1pPr>
              <a:defRPr/>
            </a:lvl1pPr>
          </a:lstStyle>
          <a:p>
            <a:endParaRPr lang="en-US" altLang="cs-CZ"/>
          </a:p>
        </p:txBody>
      </p:sp>
      <p:sp>
        <p:nvSpPr>
          <p:cNvPr id="11334" name="Rectangle 70"/>
          <p:cNvSpPr>
            <a:spLocks noGrp="1" noChangeArrowheads="1"/>
          </p:cNvSpPr>
          <p:nvPr>
            <p:ph type="sldNum" sz="quarter" idx="4"/>
          </p:nvPr>
        </p:nvSpPr>
        <p:spPr>
          <a:xfrm>
            <a:off x="6553200" y="6248400"/>
            <a:ext cx="2133600" cy="457200"/>
          </a:xfrm>
        </p:spPr>
        <p:txBody>
          <a:bodyPr/>
          <a:lstStyle>
            <a:lvl1pPr>
              <a:defRPr/>
            </a:lvl1pPr>
          </a:lstStyle>
          <a:p>
            <a:fld id="{28F8F38F-2E66-4513-A3F9-7AEFCF6B8701}" type="slidenum">
              <a:rPr lang="en-US" altLang="cs-CZ"/>
              <a:pPr/>
              <a:t>‹#›</a:t>
            </a:fld>
            <a:endParaRPr lang="en-US" altLang="cs-CZ"/>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30"/>
                                        </p:tgtEl>
                                        <p:attrNameLst>
                                          <p:attrName>style.visibility</p:attrName>
                                        </p:attrNameLst>
                                      </p:cBhvr>
                                      <p:to>
                                        <p:strVal val="visible"/>
                                      </p:to>
                                    </p:set>
                                    <p:animEffect transition="in" filter="fade">
                                      <p:cBhvr>
                                        <p:cTn id="7" dur="2000"/>
                                        <p:tgtEl>
                                          <p:spTgt spid="11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31"/>
                                        </p:tgtEl>
                                        <p:attrNameLst>
                                          <p:attrName>style.visibility</p:attrName>
                                        </p:attrNameLst>
                                      </p:cBhvr>
                                      <p:to>
                                        <p:strVal val="visible"/>
                                      </p:to>
                                    </p:set>
                                    <p:animEffect transition="in" filter="fade">
                                      <p:cBhvr>
                                        <p:cTn id="10" dur="2000"/>
                                        <p:tgtEl>
                                          <p:spTgt spid="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0" grpId="0"/>
      <p:bldP spid="11331" grpId="0">
        <p:tmplLst>
          <p:tmpl>
            <p:tnLst>
              <p:par>
                <p:cTn presetID="10" presetClass="entr" presetSubtype="0" fill="hold" nodeType="withEffect">
                  <p:stCondLst>
                    <p:cond delay="0"/>
                  </p:stCondLst>
                  <p:childTnLst>
                    <p:set>
                      <p:cBhvr>
                        <p:cTn dur="1" fill="hold">
                          <p:stCondLst>
                            <p:cond delay="0"/>
                          </p:stCondLst>
                        </p:cTn>
                        <p:tgtEl>
                          <p:spTgt spid="11331"/>
                        </p:tgtEl>
                        <p:attrNameLst>
                          <p:attrName>style.visibility</p:attrName>
                        </p:attrNameLst>
                      </p:cBhvr>
                      <p:to>
                        <p:strVal val="visible"/>
                      </p:to>
                    </p:set>
                    <p:animEffect transition="in" filter="fade">
                      <p:cBhvr>
                        <p:cTn dur="2000"/>
                        <p:tgtEl>
                          <p:spTgt spid="1133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09308550-D774-4DB9-B9F8-78FC3839C82B}" type="slidenum">
              <a:rPr lang="en-US" altLang="cs-CZ"/>
              <a:pPr/>
              <a:t>‹#›</a:t>
            </a:fld>
            <a:endParaRPr lang="en-US" altLang="cs-CZ"/>
          </a:p>
        </p:txBody>
      </p:sp>
    </p:spTree>
    <p:extLst>
      <p:ext uri="{BB962C8B-B14F-4D97-AF65-F5344CB8AC3E}">
        <p14:creationId xmlns:p14="http://schemas.microsoft.com/office/powerpoint/2010/main" val="410310023"/>
      </p:ext>
    </p:extLst>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4835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7813"/>
            <a:ext cx="6019800" cy="58483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731D86F9-2CC2-41F4-9DC3-C5F78BFBADE1}" type="slidenum">
              <a:rPr lang="en-US" altLang="cs-CZ"/>
              <a:pPr/>
              <a:t>‹#›</a:t>
            </a:fld>
            <a:endParaRPr lang="en-US" altLang="cs-CZ"/>
          </a:p>
        </p:txBody>
      </p:sp>
    </p:spTree>
    <p:extLst>
      <p:ext uri="{BB962C8B-B14F-4D97-AF65-F5344CB8AC3E}">
        <p14:creationId xmlns:p14="http://schemas.microsoft.com/office/powerpoint/2010/main" val="2618356005"/>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DAFB6132-78F3-4E4A-BF5A-CCE53D88CAE2}" type="slidenum">
              <a:rPr lang="en-US" altLang="cs-CZ"/>
              <a:pPr/>
              <a:t>‹#›</a:t>
            </a:fld>
            <a:endParaRPr lang="en-US" altLang="cs-CZ"/>
          </a:p>
        </p:txBody>
      </p:sp>
    </p:spTree>
    <p:extLst>
      <p:ext uri="{BB962C8B-B14F-4D97-AF65-F5344CB8AC3E}">
        <p14:creationId xmlns:p14="http://schemas.microsoft.com/office/powerpoint/2010/main" val="1104358253"/>
      </p:ext>
    </p:extLst>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677B2411-D1EA-481C-9995-399861183210}" type="slidenum">
              <a:rPr lang="en-US" altLang="cs-CZ"/>
              <a:pPr/>
              <a:t>‹#›</a:t>
            </a:fld>
            <a:endParaRPr lang="en-US" altLang="cs-CZ"/>
          </a:p>
        </p:txBody>
      </p:sp>
    </p:spTree>
    <p:extLst>
      <p:ext uri="{BB962C8B-B14F-4D97-AF65-F5344CB8AC3E}">
        <p14:creationId xmlns:p14="http://schemas.microsoft.com/office/powerpoint/2010/main" val="3637875586"/>
      </p:ext>
    </p:extLst>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72B321F7-AA20-492B-853F-E38156927CD2}" type="slidenum">
              <a:rPr lang="en-US" altLang="cs-CZ"/>
              <a:pPr/>
              <a:t>‹#›</a:t>
            </a:fld>
            <a:endParaRPr lang="en-US" altLang="cs-CZ"/>
          </a:p>
        </p:txBody>
      </p:sp>
    </p:spTree>
    <p:extLst>
      <p:ext uri="{BB962C8B-B14F-4D97-AF65-F5344CB8AC3E}">
        <p14:creationId xmlns:p14="http://schemas.microsoft.com/office/powerpoint/2010/main" val="3395569897"/>
      </p:ext>
    </p:extLst>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en-US" altLang="cs-CZ"/>
          </a:p>
        </p:txBody>
      </p:sp>
      <p:sp>
        <p:nvSpPr>
          <p:cNvPr id="8" name="Zástupný symbol pro zápatí 7"/>
          <p:cNvSpPr>
            <a:spLocks noGrp="1"/>
          </p:cNvSpPr>
          <p:nvPr>
            <p:ph type="ftr" sz="quarter" idx="11"/>
          </p:nvPr>
        </p:nvSpPr>
        <p:spPr/>
        <p:txBody>
          <a:bodyPr/>
          <a:lstStyle>
            <a:lvl1pPr>
              <a:defRPr/>
            </a:lvl1pPr>
          </a:lstStyle>
          <a:p>
            <a:endParaRPr lang="en-US" altLang="cs-CZ"/>
          </a:p>
        </p:txBody>
      </p:sp>
      <p:sp>
        <p:nvSpPr>
          <p:cNvPr id="9" name="Zástupný symbol pro číslo snímku 8"/>
          <p:cNvSpPr>
            <a:spLocks noGrp="1"/>
          </p:cNvSpPr>
          <p:nvPr>
            <p:ph type="sldNum" sz="quarter" idx="12"/>
          </p:nvPr>
        </p:nvSpPr>
        <p:spPr/>
        <p:txBody>
          <a:bodyPr/>
          <a:lstStyle>
            <a:lvl1pPr>
              <a:defRPr/>
            </a:lvl1pPr>
          </a:lstStyle>
          <a:p>
            <a:fld id="{0BB253E1-AA5E-46B7-8285-0A5FE9053915}" type="slidenum">
              <a:rPr lang="en-US" altLang="cs-CZ"/>
              <a:pPr/>
              <a:t>‹#›</a:t>
            </a:fld>
            <a:endParaRPr lang="en-US" altLang="cs-CZ"/>
          </a:p>
        </p:txBody>
      </p:sp>
    </p:spTree>
    <p:extLst>
      <p:ext uri="{BB962C8B-B14F-4D97-AF65-F5344CB8AC3E}">
        <p14:creationId xmlns:p14="http://schemas.microsoft.com/office/powerpoint/2010/main" val="4251474171"/>
      </p:ext>
    </p:extLst>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en-US" altLang="cs-CZ"/>
          </a:p>
        </p:txBody>
      </p:sp>
      <p:sp>
        <p:nvSpPr>
          <p:cNvPr id="4" name="Zástupný symbol pro zápatí 3"/>
          <p:cNvSpPr>
            <a:spLocks noGrp="1"/>
          </p:cNvSpPr>
          <p:nvPr>
            <p:ph type="ftr" sz="quarter" idx="11"/>
          </p:nvPr>
        </p:nvSpPr>
        <p:spPr/>
        <p:txBody>
          <a:bodyPr/>
          <a:lstStyle>
            <a:lvl1pPr>
              <a:defRPr/>
            </a:lvl1pPr>
          </a:lstStyle>
          <a:p>
            <a:endParaRPr lang="en-US" altLang="cs-CZ"/>
          </a:p>
        </p:txBody>
      </p:sp>
      <p:sp>
        <p:nvSpPr>
          <p:cNvPr id="5" name="Zástupný symbol pro číslo snímku 4"/>
          <p:cNvSpPr>
            <a:spLocks noGrp="1"/>
          </p:cNvSpPr>
          <p:nvPr>
            <p:ph type="sldNum" sz="quarter" idx="12"/>
          </p:nvPr>
        </p:nvSpPr>
        <p:spPr/>
        <p:txBody>
          <a:bodyPr/>
          <a:lstStyle>
            <a:lvl1pPr>
              <a:defRPr/>
            </a:lvl1pPr>
          </a:lstStyle>
          <a:p>
            <a:fld id="{0E2F8DF2-7741-4757-96FD-F8D0E926721F}" type="slidenum">
              <a:rPr lang="en-US" altLang="cs-CZ"/>
              <a:pPr/>
              <a:t>‹#›</a:t>
            </a:fld>
            <a:endParaRPr lang="en-US" altLang="cs-CZ"/>
          </a:p>
        </p:txBody>
      </p:sp>
    </p:spTree>
    <p:extLst>
      <p:ext uri="{BB962C8B-B14F-4D97-AF65-F5344CB8AC3E}">
        <p14:creationId xmlns:p14="http://schemas.microsoft.com/office/powerpoint/2010/main" val="2993788175"/>
      </p:ext>
    </p:extLst>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ltLang="cs-CZ"/>
          </a:p>
        </p:txBody>
      </p:sp>
      <p:sp>
        <p:nvSpPr>
          <p:cNvPr id="3" name="Zástupný symbol pro zápatí 2"/>
          <p:cNvSpPr>
            <a:spLocks noGrp="1"/>
          </p:cNvSpPr>
          <p:nvPr>
            <p:ph type="ftr" sz="quarter" idx="11"/>
          </p:nvPr>
        </p:nvSpPr>
        <p:spPr/>
        <p:txBody>
          <a:bodyPr/>
          <a:lstStyle>
            <a:lvl1pPr>
              <a:defRPr/>
            </a:lvl1pPr>
          </a:lstStyle>
          <a:p>
            <a:endParaRPr lang="en-US" altLang="cs-CZ"/>
          </a:p>
        </p:txBody>
      </p:sp>
      <p:sp>
        <p:nvSpPr>
          <p:cNvPr id="4" name="Zástupný symbol pro číslo snímku 3"/>
          <p:cNvSpPr>
            <a:spLocks noGrp="1"/>
          </p:cNvSpPr>
          <p:nvPr>
            <p:ph type="sldNum" sz="quarter" idx="12"/>
          </p:nvPr>
        </p:nvSpPr>
        <p:spPr/>
        <p:txBody>
          <a:bodyPr/>
          <a:lstStyle>
            <a:lvl1pPr>
              <a:defRPr/>
            </a:lvl1pPr>
          </a:lstStyle>
          <a:p>
            <a:fld id="{DD518B94-0A9B-45B1-9E92-F0F530A6BB94}" type="slidenum">
              <a:rPr lang="en-US" altLang="cs-CZ"/>
              <a:pPr/>
              <a:t>‹#›</a:t>
            </a:fld>
            <a:endParaRPr lang="en-US" altLang="cs-CZ"/>
          </a:p>
        </p:txBody>
      </p:sp>
    </p:spTree>
    <p:extLst>
      <p:ext uri="{BB962C8B-B14F-4D97-AF65-F5344CB8AC3E}">
        <p14:creationId xmlns:p14="http://schemas.microsoft.com/office/powerpoint/2010/main" val="515439189"/>
      </p:ext>
    </p:extLst>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03057B46-8922-4D58-B3E2-B362E8B93C0D}" type="slidenum">
              <a:rPr lang="en-US" altLang="cs-CZ"/>
              <a:pPr/>
              <a:t>‹#›</a:t>
            </a:fld>
            <a:endParaRPr lang="en-US" altLang="cs-CZ"/>
          </a:p>
        </p:txBody>
      </p:sp>
    </p:spTree>
    <p:extLst>
      <p:ext uri="{BB962C8B-B14F-4D97-AF65-F5344CB8AC3E}">
        <p14:creationId xmlns:p14="http://schemas.microsoft.com/office/powerpoint/2010/main" val="1729302336"/>
      </p:ext>
    </p:extLst>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06BEC661-8ADE-484B-BDA8-4C8285BEFA22}" type="slidenum">
              <a:rPr lang="en-US" altLang="cs-CZ"/>
              <a:pPr/>
              <a:t>‹#›</a:t>
            </a:fld>
            <a:endParaRPr lang="en-US" altLang="cs-CZ"/>
          </a:p>
        </p:txBody>
      </p:sp>
    </p:spTree>
    <p:extLst>
      <p:ext uri="{BB962C8B-B14F-4D97-AF65-F5344CB8AC3E}">
        <p14:creationId xmlns:p14="http://schemas.microsoft.com/office/powerpoint/2010/main" val="4001043553"/>
      </p:ext>
    </p:extLst>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3" name="Group 3"/>
          <p:cNvGrpSpPr>
            <a:grpSpLocks/>
          </p:cNvGrpSpPr>
          <p:nvPr/>
        </p:nvGrpSpPr>
        <p:grpSpPr bwMode="auto">
          <a:xfrm>
            <a:off x="3175" y="4267200"/>
            <a:ext cx="9140825" cy="2590800"/>
            <a:chOff x="2" y="2688"/>
            <a:chExt cx="5758" cy="1632"/>
          </a:xfrm>
        </p:grpSpPr>
        <p:sp>
          <p:nvSpPr>
            <p:cNvPr id="10244"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5" name="Group 5"/>
            <p:cNvGrpSpPr>
              <a:grpSpLocks/>
            </p:cNvGrpSpPr>
            <p:nvPr userDrawn="1"/>
          </p:nvGrpSpPr>
          <p:grpSpPr bwMode="auto">
            <a:xfrm>
              <a:off x="3528" y="3715"/>
              <a:ext cx="792" cy="521"/>
              <a:chOff x="3527" y="3715"/>
              <a:chExt cx="792" cy="521"/>
            </a:xfrm>
          </p:grpSpPr>
          <p:sp>
            <p:nvSpPr>
              <p:cNvPr id="102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57" name="Group 17"/>
            <p:cNvGrpSpPr>
              <a:grpSpLocks/>
            </p:cNvGrpSpPr>
            <p:nvPr userDrawn="1"/>
          </p:nvGrpSpPr>
          <p:grpSpPr bwMode="auto">
            <a:xfrm>
              <a:off x="1776" y="3631"/>
              <a:ext cx="1626" cy="683"/>
              <a:chOff x="1776" y="3631"/>
              <a:chExt cx="1626" cy="683"/>
            </a:xfrm>
          </p:grpSpPr>
          <p:sp>
            <p:nvSpPr>
              <p:cNvPr id="102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0"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1"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5"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0276" name="Group 36"/>
            <p:cNvGrpSpPr>
              <a:grpSpLocks/>
            </p:cNvGrpSpPr>
            <p:nvPr userDrawn="1"/>
          </p:nvGrpSpPr>
          <p:grpSpPr bwMode="auto">
            <a:xfrm>
              <a:off x="4128" y="3360"/>
              <a:ext cx="1351" cy="821"/>
              <a:chOff x="4128" y="3360"/>
              <a:chExt cx="1351" cy="821"/>
            </a:xfrm>
          </p:grpSpPr>
          <p:sp>
            <p:nvSpPr>
              <p:cNvPr id="102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4"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94" name="Group 54"/>
            <p:cNvGrpSpPr>
              <a:grpSpLocks/>
            </p:cNvGrpSpPr>
            <p:nvPr userDrawn="1"/>
          </p:nvGrpSpPr>
          <p:grpSpPr bwMode="auto">
            <a:xfrm>
              <a:off x="5280" y="3024"/>
              <a:ext cx="425" cy="258"/>
              <a:chOff x="5280" y="3024"/>
              <a:chExt cx="425" cy="258"/>
            </a:xfrm>
          </p:grpSpPr>
          <p:sp>
            <p:nvSpPr>
              <p:cNvPr id="10295"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6"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7"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8"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9"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0"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1"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302" name="Group 62"/>
              <p:cNvGrpSpPr>
                <a:grpSpLocks/>
              </p:cNvGrpSpPr>
              <p:nvPr/>
            </p:nvGrpSpPr>
            <p:grpSpPr bwMode="auto">
              <a:xfrm>
                <a:off x="5381" y="3085"/>
                <a:ext cx="227" cy="132"/>
                <a:chOff x="5381" y="3085"/>
                <a:chExt cx="227" cy="132"/>
              </a:xfrm>
            </p:grpSpPr>
            <p:sp>
              <p:nvSpPr>
                <p:cNvPr id="103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03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cs-CZ" smtClean="0"/>
              <a:t>Klepnutím lze upravit styl předlohy nadpisů.</a:t>
            </a:r>
          </a:p>
        </p:txBody>
      </p:sp>
      <p:sp>
        <p:nvSpPr>
          <p:cNvPr id="103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cs-CZ" smtClean="0"/>
              <a:t>Klepnutím lze upravit styly předlohy textu.</a:t>
            </a:r>
          </a:p>
          <a:p>
            <a:pPr lvl="1"/>
            <a:r>
              <a:rPr lang="en-US" altLang="cs-CZ" smtClean="0"/>
              <a:t>Druhá úroveň</a:t>
            </a:r>
          </a:p>
          <a:p>
            <a:pPr lvl="2"/>
            <a:r>
              <a:rPr lang="en-US" altLang="cs-CZ" smtClean="0"/>
              <a:t>Třetí úroveň</a:t>
            </a:r>
          </a:p>
          <a:p>
            <a:pPr lvl="3"/>
            <a:r>
              <a:rPr lang="en-US" altLang="cs-CZ" smtClean="0"/>
              <a:t>Čtvrtá úroveň</a:t>
            </a:r>
          </a:p>
          <a:p>
            <a:pPr lvl="4"/>
            <a:r>
              <a:rPr lang="en-US" altLang="cs-CZ" smtClean="0"/>
              <a:t>Pátá úroveň</a:t>
            </a:r>
          </a:p>
        </p:txBody>
      </p:sp>
      <p:sp>
        <p:nvSpPr>
          <p:cNvPr id="103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ltLang="cs-CZ"/>
          </a:p>
        </p:txBody>
      </p:sp>
      <p:sp>
        <p:nvSpPr>
          <p:cNvPr id="103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ltLang="cs-CZ"/>
          </a:p>
        </p:txBody>
      </p:sp>
      <p:sp>
        <p:nvSpPr>
          <p:cNvPr id="103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5E45D868-9D60-4652-8C1B-C8689B4F664E}" type="slidenum">
              <a:rPr lang="en-US" altLang="cs-CZ"/>
              <a:pPr/>
              <a:t>‹#›</a:t>
            </a:fld>
            <a:endParaRPr lang="en-US" alt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307"/>
                                        </p:tgtEl>
                                        <p:attrNameLst>
                                          <p:attrName>style.visibility</p:attrName>
                                        </p:attrNameLst>
                                      </p:cBhvr>
                                      <p:to>
                                        <p:strVal val="visible"/>
                                      </p:to>
                                    </p:set>
                                    <p:animEffect transition="in" filter="fade">
                                      <p:cBhvr>
                                        <p:cTn id="7" dur="2000"/>
                                        <p:tgtEl>
                                          <p:spTgt spid="103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08"/>
                                        </p:tgtEl>
                                        <p:attrNameLst>
                                          <p:attrName>style.visibility</p:attrName>
                                        </p:attrNameLst>
                                      </p:cBhvr>
                                      <p:to>
                                        <p:strVal val="visible"/>
                                      </p:to>
                                    </p:set>
                                    <p:animEffect transition="in" filter="fade">
                                      <p:cBhvr>
                                        <p:cTn id="10" dur="2000"/>
                                        <p:tgtEl>
                                          <p:spTgt spid="10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7" grpId="0"/>
      <p:bldP spid="10308" grpId="0">
        <p:tmplLst>
          <p:tmpl>
            <p:tnLst>
              <p:par>
                <p:cTn presetID="10" presetClass="entr" presetSubtype="0" fill="hold" nodeType="withEffect">
                  <p:stCondLst>
                    <p:cond delay="0"/>
                  </p:stCondLst>
                  <p:childTnLst>
                    <p:set>
                      <p:cBhvr>
                        <p:cTn dur="1" fill="hold">
                          <p:stCondLst>
                            <p:cond delay="0"/>
                          </p:stCondLst>
                        </p:cTn>
                        <p:tgtEl>
                          <p:spTgt spid="10308"/>
                        </p:tgtEl>
                        <p:attrNameLst>
                          <p:attrName>style.visibility</p:attrName>
                        </p:attrNameLst>
                      </p:cBhvr>
                      <p:to>
                        <p:strVal val="visible"/>
                      </p:to>
                    </p:set>
                    <p:animEffect transition="in" filter="fade">
                      <p:cBhvr>
                        <p:cTn dur="2000"/>
                        <p:tgtEl>
                          <p:spTgt spid="10308"/>
                        </p:tgtEl>
                      </p:cBhvr>
                    </p:animEffect>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a:t>Dějiny mezinárodních vztahů</a:t>
            </a:r>
            <a:endParaRPr lang="en-US" altLang="cs-CZ"/>
          </a:p>
        </p:txBody>
      </p:sp>
      <p:sp>
        <p:nvSpPr>
          <p:cNvPr id="2051" name="Rectangle 3"/>
          <p:cNvSpPr>
            <a:spLocks noGrp="1" noChangeArrowheads="1"/>
          </p:cNvSpPr>
          <p:nvPr>
            <p:ph type="subTitle" idx="1"/>
          </p:nvPr>
        </p:nvSpPr>
        <p:spPr/>
        <p:txBody>
          <a:bodyPr/>
          <a:lstStyle/>
          <a:p>
            <a:r>
              <a:rPr lang="cs-CZ" altLang="cs-CZ"/>
              <a:t>Nástin vývoje po roce 1989</a:t>
            </a:r>
            <a:endParaRPr lang="en-US" altLang="cs-CZ"/>
          </a:p>
        </p:txBody>
      </p:sp>
    </p:spTree>
  </p:cSld>
  <p:clrMapOvr>
    <a:masterClrMapping/>
  </p:clrMapOvr>
  <p:transition spd="med">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altLang="cs-CZ" sz="4000"/>
              <a:t>USA a mezinárodní vztahy v 90. letech 20. století</a:t>
            </a:r>
          </a:p>
        </p:txBody>
      </p:sp>
      <p:sp>
        <p:nvSpPr>
          <p:cNvPr id="32771" name="Rectangle 3"/>
          <p:cNvSpPr>
            <a:spLocks noGrp="1" noChangeArrowheads="1"/>
          </p:cNvSpPr>
          <p:nvPr>
            <p:ph type="body" idx="1"/>
          </p:nvPr>
        </p:nvSpPr>
        <p:spPr/>
        <p:txBody>
          <a:bodyPr/>
          <a:lstStyle/>
          <a:p>
            <a:pPr algn="just">
              <a:lnSpc>
                <a:spcPct val="80000"/>
              </a:lnSpc>
            </a:pPr>
            <a:r>
              <a:rPr lang="cs-CZ" altLang="cs-CZ" sz="1600" dirty="0"/>
              <a:t>Přelom 80. a 90. let je ve znamení hned několika významných vojensko-politických úspěchů USA (vojenské svržení </a:t>
            </a:r>
            <a:r>
              <a:rPr lang="cs-CZ" altLang="cs-CZ" sz="1600" dirty="0" err="1"/>
              <a:t>Noriegova</a:t>
            </a:r>
            <a:r>
              <a:rPr lang="cs-CZ" altLang="cs-CZ" sz="1600" dirty="0"/>
              <a:t> režimu v Panamě, porážka SSSR ve studené válce, osvobození Kuvajtu a vítězství koaličních sil vedených USA nad Husajnovým Irákem).</a:t>
            </a:r>
          </a:p>
          <a:p>
            <a:pPr algn="just">
              <a:lnSpc>
                <a:spcPct val="80000"/>
              </a:lnSpc>
            </a:pPr>
            <a:r>
              <a:rPr lang="cs-CZ" altLang="cs-CZ" sz="1600" dirty="0"/>
              <a:t>USA jsou nyní na pozici jediné supervelmoci.</a:t>
            </a:r>
          </a:p>
          <a:p>
            <a:pPr algn="just">
              <a:lnSpc>
                <a:spcPct val="80000"/>
              </a:lnSpc>
            </a:pPr>
            <a:r>
              <a:rPr lang="cs-CZ" altLang="cs-CZ" sz="1600" dirty="0"/>
              <a:t>Debaty, jak dalece je toto postavení udržitelné a jaké by nyní měly být cíle americké zahraniční politiky, které však probíhají na pozadí znovuprobuzeného nezájmu americké veřejnosti o zahraniční politiku.</a:t>
            </a:r>
          </a:p>
          <a:p>
            <a:pPr algn="just">
              <a:lnSpc>
                <a:spcPct val="80000"/>
              </a:lnSpc>
            </a:pPr>
            <a:r>
              <a:rPr lang="cs-CZ" altLang="cs-CZ" sz="1600" dirty="0"/>
              <a:t>Navzdory několika projevům na toto téma se ve své faktické politice americké administrativy staví v 90. </a:t>
            </a:r>
            <a:r>
              <a:rPr lang="cs-CZ" altLang="cs-CZ" sz="1600" dirty="0" smtClean="0"/>
              <a:t>letech </a:t>
            </a:r>
            <a:r>
              <a:rPr lang="cs-CZ" altLang="cs-CZ" sz="1600" dirty="0"/>
              <a:t>obezřetně k možným vizím radikální transformace mezinárodního prostředí.</a:t>
            </a:r>
          </a:p>
          <a:p>
            <a:pPr algn="just">
              <a:lnSpc>
                <a:spcPct val="80000"/>
              </a:lnSpc>
            </a:pPr>
            <a:r>
              <a:rPr lang="cs-CZ" altLang="cs-CZ" sz="1600" dirty="0"/>
              <a:t>USA se v tomto období nesnaží formulovat novou velkou strategii a iniciativně utvářet nový politický a bezpečnostní řád.</a:t>
            </a:r>
          </a:p>
          <a:p>
            <a:pPr algn="just">
              <a:lnSpc>
                <a:spcPct val="80000"/>
              </a:lnSpc>
            </a:pPr>
            <a:r>
              <a:rPr lang="cs-CZ" altLang="cs-CZ" sz="1600" dirty="0"/>
              <a:t>V jejich čele nestojí „vizionáři“ ale spíše prakticky uvažující jedinci, kteří berou v potaz zejména domácí překážky možné ambiciózní zahraniční politice.</a:t>
            </a:r>
          </a:p>
          <a:p>
            <a:pPr algn="just">
              <a:lnSpc>
                <a:spcPct val="80000"/>
              </a:lnSpc>
            </a:pPr>
            <a:r>
              <a:rPr lang="cs-CZ" altLang="cs-CZ" sz="1600" dirty="0"/>
              <a:t>Rozhodně to neznamená, že by USA byly v tomto období v zahraniční politice neaktivní, avšak velmi často má jejich chování převážně reaktivní a epizodický charakter. </a:t>
            </a:r>
            <a:endParaRPr lang="cs-CZ" altLang="cs-CZ" sz="1600" dirty="0" smtClean="0"/>
          </a:p>
          <a:p>
            <a:pPr algn="just">
              <a:lnSpc>
                <a:spcPct val="80000"/>
              </a:lnSpc>
            </a:pPr>
            <a:r>
              <a:rPr lang="cs-CZ" altLang="cs-CZ" sz="1600" dirty="0" smtClean="0"/>
              <a:t>Charakterizuje </a:t>
            </a:r>
            <a:r>
              <a:rPr lang="cs-CZ" altLang="cs-CZ" sz="1600" dirty="0"/>
              <a:t>je rovněž snaha prosazovat americké cíle v mezinárodním prostředí tak, aby se USA vyhnuly větší opozici či odporu (urychlené stahování amerických sil z některých humanitárních operací tváří rostoucí opozici, spoléhání se na „chirurgické“ nástroje ve vojenských operacích a to i v případech, kdy komplikovaly dosahování stanovených politických cílů, vágnost při obhajobě a prosazování amerických cílů). </a:t>
            </a:r>
          </a:p>
        </p:txBody>
      </p:sp>
    </p:spTree>
  </p:cSld>
  <p:clrMapOvr>
    <a:masterClrMapping/>
  </p:clrMapOvr>
  <p:transition spd="med">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z="2800" dirty="0" smtClean="0"/>
              <a:t>USA a střední a východní Evropa od konce studené války </a:t>
            </a:r>
            <a:endParaRPr lang="cs-CZ" altLang="cs-CZ" sz="2800" dirty="0"/>
          </a:p>
        </p:txBody>
      </p:sp>
      <p:sp>
        <p:nvSpPr>
          <p:cNvPr id="33795" name="Rectangle 3"/>
          <p:cNvSpPr>
            <a:spLocks noGrp="1" noChangeArrowheads="1"/>
          </p:cNvSpPr>
          <p:nvPr>
            <p:ph type="body" idx="1"/>
          </p:nvPr>
        </p:nvSpPr>
        <p:spPr/>
        <p:txBody>
          <a:bodyPr/>
          <a:lstStyle/>
          <a:p>
            <a:pPr algn="just">
              <a:lnSpc>
                <a:spcPct val="80000"/>
              </a:lnSpc>
            </a:pPr>
            <a:r>
              <a:rPr lang="cs-CZ" altLang="cs-CZ" sz="1400" dirty="0"/>
              <a:t>A) Role USA při zajištění nezvratitelnosti vývoje v Sovětském svazu a jeho dosavadní sféře vlivu ve střední a východní Evropě na konci studené války. </a:t>
            </a:r>
            <a:endParaRPr lang="cs-CZ" altLang="cs-CZ" sz="1400" dirty="0" smtClean="0"/>
          </a:p>
          <a:p>
            <a:pPr algn="just">
              <a:lnSpc>
                <a:spcPct val="80000"/>
              </a:lnSpc>
            </a:pPr>
            <a:r>
              <a:rPr lang="cs-CZ" altLang="cs-CZ" sz="1400" dirty="0" smtClean="0"/>
              <a:t>B) Vedle </a:t>
            </a:r>
            <a:r>
              <a:rPr lang="cs-CZ" altLang="cs-CZ" sz="1400" dirty="0"/>
              <a:t>toho je neméně důležitým vývojem zabránit chaosu a celkové destabilizaci situace v tomto regionu (podpora funkčních vlád a demokratizačních procesů, podpora klíčových vůdců, zpočátku velmi obezřetný postoj ke snahám jednotlivých členských republik SSSR o získání nezávislosti</a:t>
            </a:r>
            <a:r>
              <a:rPr lang="cs-CZ" altLang="cs-CZ" sz="1400" dirty="0" smtClean="0"/>
              <a:t>).</a:t>
            </a:r>
          </a:p>
          <a:p>
            <a:pPr algn="just">
              <a:lnSpc>
                <a:spcPct val="80000"/>
              </a:lnSpc>
            </a:pPr>
            <a:r>
              <a:rPr lang="cs-CZ" altLang="cs-CZ" sz="1400" dirty="0" smtClean="0"/>
              <a:t>C) Postupně podpora procesům a iniciativám, které směřují k začlenění středoevropských a části východoevropských států do západních politických a ekonomických struktur.</a:t>
            </a:r>
          </a:p>
          <a:p>
            <a:pPr algn="just">
              <a:lnSpc>
                <a:spcPct val="80000"/>
              </a:lnSpc>
            </a:pPr>
            <a:r>
              <a:rPr lang="cs-CZ" altLang="cs-CZ" sz="1400" b="1" dirty="0" smtClean="0"/>
              <a:t>Politika vůči SSSR/Rusku po konci studené války:</a:t>
            </a:r>
            <a:endParaRPr lang="cs-CZ" altLang="cs-CZ" sz="1400" b="1" dirty="0"/>
          </a:p>
          <a:p>
            <a:pPr algn="just">
              <a:lnSpc>
                <a:spcPct val="80000"/>
              </a:lnSpc>
            </a:pPr>
            <a:r>
              <a:rPr lang="cs-CZ" altLang="cs-CZ" sz="1300" i="1" dirty="0"/>
              <a:t>1) Ukončení dosavadního nepřátelství a normalizace vzájemných vztahů, prohloubení ekonomických vazeb mezi státy (včetně poskytnutí americké pomoci ovšem výměnou za reálné ekonomické  reformy).</a:t>
            </a:r>
          </a:p>
          <a:p>
            <a:pPr algn="just">
              <a:lnSpc>
                <a:spcPct val="80000"/>
              </a:lnSpc>
            </a:pPr>
            <a:r>
              <a:rPr lang="cs-CZ" altLang="cs-CZ" sz="1300" i="1" dirty="0"/>
              <a:t>2) Zabránění obnovení sovětské moci ve střední Evropě (otázka sjednocení Německa, další osud NATO, stažení sovětských vojsk).</a:t>
            </a:r>
          </a:p>
          <a:p>
            <a:pPr algn="just">
              <a:lnSpc>
                <a:spcPct val="80000"/>
              </a:lnSpc>
            </a:pPr>
            <a:r>
              <a:rPr lang="cs-CZ" altLang="cs-CZ" sz="1300" i="1" dirty="0"/>
              <a:t>3) Další pokračování v jednáních o kontrole zbrojení (START I a START II, Smlouva o konvenčních ozbrojených silách v Evropě, Zákon o omezení sovětské jaderné hrozby</a:t>
            </a:r>
            <a:r>
              <a:rPr lang="cs-CZ" altLang="cs-CZ" sz="1300" i="1" dirty="0" smtClean="0"/>
              <a:t>).</a:t>
            </a:r>
          </a:p>
          <a:p>
            <a:pPr algn="just">
              <a:lnSpc>
                <a:spcPct val="80000"/>
              </a:lnSpc>
            </a:pPr>
            <a:r>
              <a:rPr lang="cs-CZ" altLang="cs-CZ" sz="1300" i="1" dirty="0" smtClean="0"/>
              <a:t>4) Silná podpora Jelcinova režimu a zejména samotného prezidenta Jelcina = považován za garanta demokratického prozápadního vývoje v Rusku;</a:t>
            </a:r>
          </a:p>
          <a:p>
            <a:pPr algn="just">
              <a:lnSpc>
                <a:spcPct val="80000"/>
              </a:lnSpc>
            </a:pPr>
            <a:r>
              <a:rPr lang="cs-CZ" altLang="cs-CZ" sz="1300" i="1" dirty="0" smtClean="0"/>
              <a:t>5) Opakované, avšak z dlouhodobého hlediska spíše neúspěšné snahy o opětovné nastartování hlubší americko-ruské spolupráce novými americkými administrativami v 21. století (spolupráce na počátku války proti terorismu, snaha o restart vztahů během první Obamovy administrativy)</a:t>
            </a:r>
          </a:p>
          <a:p>
            <a:pPr algn="just">
              <a:lnSpc>
                <a:spcPct val="80000"/>
              </a:lnSpc>
            </a:pPr>
            <a:r>
              <a:rPr lang="cs-CZ" altLang="cs-CZ" sz="1400" b="1" dirty="0" smtClean="0"/>
              <a:t>Problémy americké politiky vůči regionu:</a:t>
            </a:r>
          </a:p>
          <a:p>
            <a:pPr algn="just">
              <a:lnSpc>
                <a:spcPct val="80000"/>
              </a:lnSpc>
            </a:pPr>
            <a:r>
              <a:rPr lang="cs-CZ" altLang="cs-CZ" sz="1400" dirty="0" smtClean="0"/>
              <a:t>Absence efektivní obdoby Marshallova plánu vůči těmto regionům po konci studené války = komplikovala snahy o stabilizaci situace v řadě postsovětských zemí a omezila americký vliv v regionu;</a:t>
            </a:r>
          </a:p>
          <a:p>
            <a:pPr algn="just">
              <a:lnSpc>
                <a:spcPct val="80000"/>
              </a:lnSpc>
            </a:pPr>
            <a:r>
              <a:rPr lang="cs-CZ" altLang="cs-CZ" sz="1400" dirty="0" smtClean="0"/>
              <a:t>Zvolená podoba americké pomoci nevedla ke vzniku konsolidované liberální demokracie v Rusku;</a:t>
            </a:r>
          </a:p>
          <a:p>
            <a:pPr algn="just">
              <a:lnSpc>
                <a:spcPct val="80000"/>
              </a:lnSpc>
            </a:pPr>
            <a:r>
              <a:rPr lang="cs-CZ" altLang="cs-CZ" sz="1400" dirty="0" smtClean="0"/>
              <a:t>Americká působení v oblasti a iniciativy zaměřené na začlenění těchto zemí do západních struktur vedou k postupnému odcizování se a rostoucím konfliktům mezi USA a Ruskem.</a:t>
            </a:r>
          </a:p>
          <a:p>
            <a:pPr marL="0" indent="0" algn="just">
              <a:lnSpc>
                <a:spcPct val="80000"/>
              </a:lnSpc>
              <a:buNone/>
            </a:pPr>
            <a:endParaRPr lang="cs-CZ" altLang="cs-CZ" sz="1400" dirty="0"/>
          </a:p>
          <a:p>
            <a:pPr algn="just">
              <a:lnSpc>
                <a:spcPct val="80000"/>
              </a:lnSpc>
            </a:pPr>
            <a:endParaRPr lang="cs-CZ" altLang="cs-CZ" sz="1400" dirty="0"/>
          </a:p>
        </p:txBody>
      </p:sp>
    </p:spTree>
  </p:cSld>
  <p:clrMapOvr>
    <a:masterClrMapping/>
  </p:clrMapOvr>
  <p:transition spd="med">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altLang="cs-CZ" sz="3200" dirty="0" smtClean="0"/>
              <a:t>USA a Evropa od konce studené války</a:t>
            </a:r>
            <a:endParaRPr lang="cs-CZ" altLang="cs-CZ" sz="3200" dirty="0"/>
          </a:p>
        </p:txBody>
      </p:sp>
      <p:sp>
        <p:nvSpPr>
          <p:cNvPr id="34819" name="Rectangle 3"/>
          <p:cNvSpPr>
            <a:spLocks noGrp="1" noChangeArrowheads="1"/>
          </p:cNvSpPr>
          <p:nvPr>
            <p:ph type="body" idx="1"/>
          </p:nvPr>
        </p:nvSpPr>
        <p:spPr/>
        <p:txBody>
          <a:bodyPr/>
          <a:lstStyle/>
          <a:p>
            <a:pPr>
              <a:lnSpc>
                <a:spcPct val="90000"/>
              </a:lnSpc>
            </a:pPr>
            <a:r>
              <a:rPr lang="cs-CZ" altLang="cs-CZ" sz="2400" dirty="0"/>
              <a:t>Vytvoření nového bezpečnostního systému </a:t>
            </a:r>
            <a:r>
              <a:rPr lang="cs-CZ" altLang="cs-CZ" sz="2400" dirty="0" smtClean="0"/>
              <a:t>v Evropě</a:t>
            </a:r>
            <a:r>
              <a:rPr lang="cs-CZ" altLang="cs-CZ" sz="2400" dirty="0"/>
              <a:t>; </a:t>
            </a:r>
            <a:endParaRPr lang="cs-CZ" altLang="cs-CZ" sz="2400" dirty="0" smtClean="0"/>
          </a:p>
          <a:p>
            <a:pPr>
              <a:lnSpc>
                <a:spcPct val="90000"/>
              </a:lnSpc>
            </a:pPr>
            <a:r>
              <a:rPr lang="cs-CZ" altLang="cs-CZ" sz="2400" dirty="0" smtClean="0"/>
              <a:t>Jeho </a:t>
            </a:r>
            <a:r>
              <a:rPr lang="cs-CZ" altLang="cs-CZ" sz="2400" dirty="0"/>
              <a:t>hlavními prvky jsou:</a:t>
            </a:r>
          </a:p>
          <a:p>
            <a:pPr>
              <a:lnSpc>
                <a:spcPct val="90000"/>
              </a:lnSpc>
            </a:pPr>
            <a:r>
              <a:rPr lang="cs-CZ" altLang="cs-CZ" sz="1800" dirty="0"/>
              <a:t>1) Pokračující bezpečnostní garance a pokračující přítomnost amerických sil v Evropě; </a:t>
            </a:r>
          </a:p>
          <a:p>
            <a:pPr>
              <a:lnSpc>
                <a:spcPct val="90000"/>
              </a:lnSpc>
            </a:pPr>
            <a:r>
              <a:rPr lang="cs-CZ" altLang="cs-CZ" sz="1800" dirty="0" smtClean="0"/>
              <a:t>2) pokračující </a:t>
            </a:r>
            <a:r>
              <a:rPr lang="cs-CZ" altLang="cs-CZ" sz="1800" dirty="0"/>
              <a:t>existence NATO, jeho postupná adaptace na nové bezpečnostní prostředí a jeho rozšiřování do střední Evropy;</a:t>
            </a:r>
          </a:p>
          <a:p>
            <a:pPr>
              <a:lnSpc>
                <a:spcPct val="90000"/>
              </a:lnSpc>
            </a:pPr>
            <a:r>
              <a:rPr lang="cs-CZ" altLang="cs-CZ" sz="1800" dirty="0"/>
              <a:t>3) zajištění nenásilného procesu sjednocení Německa </a:t>
            </a:r>
          </a:p>
          <a:p>
            <a:pPr>
              <a:lnSpc>
                <a:spcPct val="90000"/>
              </a:lnSpc>
            </a:pPr>
            <a:r>
              <a:rPr lang="cs-CZ" altLang="cs-CZ" sz="1800" dirty="0"/>
              <a:t>4) Prohlubující se proces evropské integrace, postupně doplněný i o spolupráci v oblasti zahraniční a bezpečnostní </a:t>
            </a:r>
            <a:r>
              <a:rPr lang="cs-CZ" altLang="cs-CZ" sz="1800" dirty="0" smtClean="0"/>
              <a:t>politiky.</a:t>
            </a:r>
          </a:p>
          <a:p>
            <a:pPr>
              <a:lnSpc>
                <a:spcPct val="90000"/>
              </a:lnSpc>
            </a:pPr>
            <a:r>
              <a:rPr lang="cs-CZ" altLang="cs-CZ" sz="1800" dirty="0" smtClean="0"/>
              <a:t>Postupné vynoření se rozporů mezi USA a řadou evropských států při řešení řady klíčových zahraničně-politických a bezpečnostních otázek + nárůst antiamerikanismu v Evropě.</a:t>
            </a:r>
            <a:endParaRPr lang="cs-CZ" altLang="cs-CZ" sz="1800" dirty="0"/>
          </a:p>
        </p:txBody>
      </p:sp>
    </p:spTree>
  </p:cSld>
  <p:clrMapOvr>
    <a:masterClrMapping/>
  </p:clrMapOvr>
  <p:transition spd="med">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USA a východní Asie</a:t>
            </a:r>
            <a:endParaRPr lang="cs-CZ" dirty="0"/>
          </a:p>
        </p:txBody>
      </p:sp>
      <p:sp>
        <p:nvSpPr>
          <p:cNvPr id="3" name="Zástupný symbol pro obsah 2"/>
          <p:cNvSpPr>
            <a:spLocks noGrp="1"/>
          </p:cNvSpPr>
          <p:nvPr>
            <p:ph idx="1"/>
          </p:nvPr>
        </p:nvSpPr>
        <p:spPr/>
        <p:txBody>
          <a:bodyPr/>
          <a:lstStyle/>
          <a:p>
            <a:pPr algn="just"/>
            <a:r>
              <a:rPr lang="cs-CZ" sz="2400" dirty="0" smtClean="0"/>
              <a:t>Význam regionu pro americkou zahraniční politiku po konci studené války stále roste.</a:t>
            </a:r>
          </a:p>
          <a:p>
            <a:pPr algn="just"/>
            <a:r>
              <a:rPr lang="cs-CZ" sz="2400" dirty="0" smtClean="0"/>
              <a:t>USA v regionu nadále sledují své dlouhodobé zájmy (svoboda plavby, zabránění vzniku nepřátelského regionálního hegemona, zajištění přístupu na trhy v regionu, zajištění politické stability).</a:t>
            </a:r>
          </a:p>
          <a:p>
            <a:pPr algn="just"/>
            <a:r>
              <a:rPr lang="cs-CZ" sz="2400" dirty="0" smtClean="0"/>
              <a:t>Klíčovým úkolem je zvládnout mírovými prostředky mocenský vzestup Číny (uplatnění prvků strategií </a:t>
            </a:r>
            <a:r>
              <a:rPr lang="cs-CZ" sz="2400" dirty="0" err="1" smtClean="0"/>
              <a:t>engagementu</a:t>
            </a:r>
            <a:r>
              <a:rPr lang="cs-CZ" sz="2400" dirty="0" smtClean="0"/>
              <a:t>, </a:t>
            </a:r>
            <a:r>
              <a:rPr lang="cs-CZ" sz="2400" dirty="0" err="1" smtClean="0"/>
              <a:t>congagmentu</a:t>
            </a:r>
            <a:r>
              <a:rPr lang="cs-CZ" sz="2400" dirty="0" smtClean="0"/>
              <a:t> a </a:t>
            </a:r>
            <a:r>
              <a:rPr lang="cs-CZ" sz="2400" dirty="0" err="1" smtClean="0"/>
              <a:t>hedgingu</a:t>
            </a:r>
            <a:r>
              <a:rPr lang="cs-CZ" sz="2400" dirty="0" smtClean="0"/>
              <a:t>).</a:t>
            </a:r>
          </a:p>
          <a:p>
            <a:pPr algn="just"/>
            <a:r>
              <a:rPr lang="cs-CZ" sz="2400" dirty="0" smtClean="0"/>
              <a:t>Z pohledu USA je v tomto směru klíčové udržení předsunuté americké vojenské přítomnosti v regionu a pokračující existence a případné oživení bilaterálních aliancí s řadou východoasijských států.</a:t>
            </a:r>
          </a:p>
        </p:txBody>
      </p:sp>
    </p:spTree>
    <p:extLst>
      <p:ext uri="{BB962C8B-B14F-4D97-AF65-F5344CB8AC3E}">
        <p14:creationId xmlns:p14="http://schemas.microsoft.com/office/powerpoint/2010/main" val="1757451492"/>
      </p:ext>
    </p:extLst>
  </p:cSld>
  <p:clrMapOvr>
    <a:masterClrMapping/>
  </p:clrMapOvr>
  <p:transition spd="med">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USA a Blízký východ</a:t>
            </a:r>
            <a:endParaRPr lang="cs-CZ" dirty="0"/>
          </a:p>
        </p:txBody>
      </p:sp>
      <p:sp>
        <p:nvSpPr>
          <p:cNvPr id="3" name="Zástupný symbol pro obsah 2"/>
          <p:cNvSpPr>
            <a:spLocks noGrp="1"/>
          </p:cNvSpPr>
          <p:nvPr>
            <p:ph idx="1"/>
          </p:nvPr>
        </p:nvSpPr>
        <p:spPr/>
        <p:txBody>
          <a:bodyPr/>
          <a:lstStyle/>
          <a:p>
            <a:pPr algn="just"/>
            <a:r>
              <a:rPr lang="cs-CZ" sz="1600" dirty="0" smtClean="0"/>
              <a:t>Posílení amerického vlivu v regionu po rozpadu SSSR a vítězství Američany vedených vojsk OSN nad Irákem ve válce v Perském zálivu.</a:t>
            </a:r>
          </a:p>
          <a:p>
            <a:pPr algn="just"/>
            <a:r>
              <a:rPr lang="cs-CZ" sz="1600" dirty="0" smtClean="0"/>
              <a:t>USA opustily dřívější politiku podpory jedné z hlavních velmocí Perského zálivu s cílem udržet rovnováhu v regionu = je nahrazena politikou duálního zadržování Iráku a Íránu.</a:t>
            </a:r>
          </a:p>
          <a:p>
            <a:pPr algn="just"/>
            <a:r>
              <a:rPr lang="cs-CZ" sz="1600" dirty="0" smtClean="0"/>
              <a:t>Sankce jsou uplatňovány i vůči některým dalším zemím regionu (Libye, Sýrie)</a:t>
            </a:r>
          </a:p>
          <a:p>
            <a:pPr algn="just"/>
            <a:r>
              <a:rPr lang="cs-CZ" sz="1600" dirty="0" smtClean="0"/>
              <a:t>Rostoucí americká vojenská přítomnost v regionu + rozšiřování bilaterální bezpečnostní spolupráce s řadou států v regionu.</a:t>
            </a:r>
          </a:p>
          <a:p>
            <a:pPr algn="just"/>
            <a:r>
              <a:rPr lang="cs-CZ" sz="1600" dirty="0" smtClean="0"/>
              <a:t>Podpora blízkovýchodního mírového procesu.</a:t>
            </a:r>
          </a:p>
          <a:p>
            <a:pPr algn="just"/>
            <a:r>
              <a:rPr lang="cs-CZ" sz="1600" dirty="0" smtClean="0"/>
              <a:t>Řada neúspěchu snah o změnu politiky jednotlivých zemí Blízkého východu v 90. letech (Irák, Írán, Libye).</a:t>
            </a:r>
          </a:p>
          <a:p>
            <a:pPr algn="just"/>
            <a:r>
              <a:rPr lang="cs-CZ" sz="1600" dirty="0" smtClean="0"/>
              <a:t>S výjimkou Iráku USA nemají větší zájem o změnu politického režimu v jednotlivých státech regionu.</a:t>
            </a:r>
          </a:p>
          <a:p>
            <a:pPr algn="just"/>
            <a:r>
              <a:rPr lang="cs-CZ" sz="1600" dirty="0" smtClean="0"/>
              <a:t>Podcenění hrozby vzestupu radikálního islámu a islámské teroristické hrozby (občanská válka v Alžírsku, nástup </a:t>
            </a:r>
            <a:r>
              <a:rPr lang="cs-CZ" sz="1600" dirty="0" smtClean="0"/>
              <a:t>Talibánu </a:t>
            </a:r>
            <a:r>
              <a:rPr lang="cs-CZ" sz="1600" dirty="0" smtClean="0"/>
              <a:t>v Afghánistánu, vzestup teroristické organizace Al-Kaidá).</a:t>
            </a:r>
          </a:p>
          <a:p>
            <a:pPr algn="just"/>
            <a:r>
              <a:rPr lang="cs-CZ" sz="1600" dirty="0" smtClean="0"/>
              <a:t>Přecenění významu izraelsko-palestinského konfliktu pro další bezpečnostní vývoj v regionu.</a:t>
            </a:r>
          </a:p>
          <a:p>
            <a:endParaRPr lang="cs-CZ" sz="1800" dirty="0" smtClean="0"/>
          </a:p>
        </p:txBody>
      </p:sp>
    </p:spTree>
    <p:extLst>
      <p:ext uri="{BB962C8B-B14F-4D97-AF65-F5344CB8AC3E}">
        <p14:creationId xmlns:p14="http://schemas.microsoft.com/office/powerpoint/2010/main" val="2115163082"/>
      </p:ext>
    </p:extLst>
  </p:cSld>
  <p:clrMapOvr>
    <a:masterClrMapping/>
  </p:clrMapOvr>
  <p:transition spd="med">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t>Rozdílné pohledy a debata o struktuře mezinárodního systému po konci studené války</a:t>
            </a:r>
            <a:endParaRPr lang="cs-CZ" sz="2800" dirty="0"/>
          </a:p>
        </p:txBody>
      </p:sp>
      <p:sp>
        <p:nvSpPr>
          <p:cNvPr id="3" name="Zástupný symbol pro obsah 2"/>
          <p:cNvSpPr>
            <a:spLocks noGrp="1"/>
          </p:cNvSpPr>
          <p:nvPr>
            <p:ph idx="1"/>
          </p:nvPr>
        </p:nvSpPr>
        <p:spPr/>
        <p:txBody>
          <a:bodyPr/>
          <a:lstStyle/>
          <a:p>
            <a:pPr algn="just"/>
            <a:r>
              <a:rPr lang="cs-CZ" sz="2800" dirty="0" smtClean="0"/>
              <a:t>a) „Nový světový řád“ (</a:t>
            </a:r>
            <a:r>
              <a:rPr lang="cs-CZ" sz="2800" dirty="0" err="1" smtClean="0"/>
              <a:t>Fukuyama</a:t>
            </a:r>
            <a:r>
              <a:rPr lang="cs-CZ" sz="2800" dirty="0" smtClean="0"/>
              <a:t>, </a:t>
            </a:r>
            <a:r>
              <a:rPr lang="cs-CZ" sz="2800" dirty="0" err="1" smtClean="0"/>
              <a:t>Doyle</a:t>
            </a:r>
            <a:r>
              <a:rPr lang="cs-CZ" sz="2800" dirty="0" smtClean="0"/>
              <a:t>, </a:t>
            </a:r>
            <a:r>
              <a:rPr lang="cs-CZ" sz="2800" dirty="0" err="1" smtClean="0"/>
              <a:t>Nye</a:t>
            </a:r>
            <a:r>
              <a:rPr lang="cs-CZ" sz="2800" dirty="0" smtClean="0"/>
              <a:t>, Singer a </a:t>
            </a:r>
            <a:r>
              <a:rPr lang="cs-CZ" sz="2800" dirty="0" err="1" smtClean="0"/>
              <a:t>Wildawsky</a:t>
            </a:r>
            <a:r>
              <a:rPr lang="cs-CZ" sz="2800" dirty="0" smtClean="0"/>
              <a:t>).</a:t>
            </a:r>
          </a:p>
          <a:p>
            <a:pPr algn="just"/>
            <a:r>
              <a:rPr lang="cs-CZ" sz="2800" dirty="0" smtClean="0"/>
              <a:t>b) </a:t>
            </a:r>
            <a:r>
              <a:rPr lang="cs-CZ" sz="2800" dirty="0" err="1" smtClean="0"/>
              <a:t>multipolarita</a:t>
            </a:r>
            <a:r>
              <a:rPr lang="cs-CZ" sz="2800" dirty="0" smtClean="0"/>
              <a:t> (Waltz, </a:t>
            </a:r>
            <a:r>
              <a:rPr lang="cs-CZ" sz="2800" dirty="0" err="1" smtClean="0"/>
              <a:t>Mearsheimer</a:t>
            </a:r>
            <a:r>
              <a:rPr lang="cs-CZ" sz="2800" dirty="0" smtClean="0"/>
              <a:t>);</a:t>
            </a:r>
          </a:p>
          <a:p>
            <a:pPr algn="just"/>
            <a:r>
              <a:rPr lang="cs-CZ" sz="2800" dirty="0" smtClean="0"/>
              <a:t>c) </a:t>
            </a:r>
            <a:r>
              <a:rPr lang="cs-CZ" sz="2800" dirty="0" err="1" smtClean="0"/>
              <a:t>unipolarita</a:t>
            </a:r>
            <a:r>
              <a:rPr lang="cs-CZ" sz="2800" dirty="0" smtClean="0"/>
              <a:t> (</a:t>
            </a:r>
            <a:r>
              <a:rPr lang="cs-CZ" sz="2800" dirty="0" err="1" smtClean="0"/>
              <a:t>Krauthammer</a:t>
            </a:r>
            <a:r>
              <a:rPr lang="cs-CZ" sz="2800" dirty="0" smtClean="0"/>
              <a:t>, </a:t>
            </a:r>
            <a:r>
              <a:rPr lang="cs-CZ" sz="2800" dirty="0" err="1" smtClean="0"/>
              <a:t>Layne</a:t>
            </a:r>
            <a:r>
              <a:rPr lang="cs-CZ" sz="2800" dirty="0" smtClean="0"/>
              <a:t>);</a:t>
            </a:r>
          </a:p>
          <a:p>
            <a:pPr algn="just"/>
            <a:r>
              <a:rPr lang="cs-CZ" sz="2800" dirty="0" smtClean="0"/>
              <a:t>d) „střet civilizací“ (</a:t>
            </a:r>
            <a:r>
              <a:rPr lang="cs-CZ" sz="2800" dirty="0" err="1" smtClean="0"/>
              <a:t>Huntington</a:t>
            </a:r>
            <a:r>
              <a:rPr lang="cs-CZ" sz="2800" dirty="0" smtClean="0"/>
              <a:t>)</a:t>
            </a:r>
          </a:p>
          <a:p>
            <a:pPr algn="just"/>
            <a:r>
              <a:rPr lang="cs-CZ" sz="2800" dirty="0" smtClean="0"/>
              <a:t>e) </a:t>
            </a:r>
            <a:r>
              <a:rPr lang="cs-CZ" sz="2800" dirty="0" err="1" smtClean="0"/>
              <a:t>uni-multipolarita</a:t>
            </a:r>
            <a:r>
              <a:rPr lang="cs-CZ" sz="2800" dirty="0" smtClean="0"/>
              <a:t> (</a:t>
            </a:r>
            <a:r>
              <a:rPr lang="cs-CZ" sz="2800" dirty="0" err="1" smtClean="0"/>
              <a:t>Huntington</a:t>
            </a:r>
            <a:r>
              <a:rPr lang="cs-CZ" sz="2800" dirty="0" smtClean="0"/>
              <a:t>, </a:t>
            </a:r>
            <a:r>
              <a:rPr lang="cs-CZ" sz="2800" dirty="0" err="1" smtClean="0"/>
              <a:t>Nye</a:t>
            </a:r>
            <a:r>
              <a:rPr lang="cs-CZ" sz="2800" dirty="0" smtClean="0"/>
              <a:t>, </a:t>
            </a:r>
            <a:r>
              <a:rPr lang="cs-CZ" sz="2800" dirty="0" err="1" smtClean="0"/>
              <a:t>Bremmer</a:t>
            </a:r>
            <a:r>
              <a:rPr lang="cs-CZ" sz="2800" dirty="0" smtClean="0"/>
              <a:t> a </a:t>
            </a:r>
            <a:r>
              <a:rPr lang="cs-CZ" sz="2800" dirty="0" err="1" smtClean="0"/>
              <a:t>Roubini</a:t>
            </a:r>
            <a:r>
              <a:rPr lang="cs-CZ" sz="2800" dirty="0" smtClean="0"/>
              <a:t>);</a:t>
            </a:r>
          </a:p>
          <a:p>
            <a:pPr algn="just"/>
            <a:r>
              <a:rPr lang="cs-CZ" sz="2800" dirty="0" smtClean="0"/>
              <a:t>f) absence polarity v mezinárodním systému (</a:t>
            </a:r>
            <a:r>
              <a:rPr lang="cs-CZ" sz="2800" dirty="0" err="1" smtClean="0"/>
              <a:t>Ferguson</a:t>
            </a:r>
            <a:r>
              <a:rPr lang="cs-CZ" sz="2800" dirty="0" smtClean="0"/>
              <a:t>, Haas);</a:t>
            </a:r>
            <a:endParaRPr lang="cs-CZ" sz="2800" dirty="0"/>
          </a:p>
        </p:txBody>
      </p:sp>
    </p:spTree>
    <p:extLst>
      <p:ext uri="{BB962C8B-B14F-4D97-AF65-F5344CB8AC3E}">
        <p14:creationId xmlns:p14="http://schemas.microsoft.com/office/powerpoint/2010/main" val="3773699348"/>
      </p:ext>
    </p:extLst>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4000" dirty="0"/>
              <a:t>Dva hlavní pohledy na </a:t>
            </a:r>
            <a:r>
              <a:rPr lang="cs-CZ" altLang="cs-CZ" sz="4000" dirty="0" smtClean="0"/>
              <a:t>fenomén války po roce 1989</a:t>
            </a:r>
            <a:endParaRPr lang="cs-CZ" altLang="cs-CZ" sz="4000" dirty="0"/>
          </a:p>
        </p:txBody>
      </p:sp>
      <p:sp>
        <p:nvSpPr>
          <p:cNvPr id="29699" name="Rectangle 3"/>
          <p:cNvSpPr>
            <a:spLocks noGrp="1" noChangeArrowheads="1"/>
          </p:cNvSpPr>
          <p:nvPr>
            <p:ph type="body" idx="1"/>
          </p:nvPr>
        </p:nvSpPr>
        <p:spPr/>
        <p:txBody>
          <a:bodyPr/>
          <a:lstStyle/>
          <a:p>
            <a:pPr algn="just">
              <a:lnSpc>
                <a:spcPct val="80000"/>
              </a:lnSpc>
            </a:pPr>
            <a:r>
              <a:rPr lang="cs-CZ" altLang="cs-CZ" sz="1600" dirty="0"/>
              <a:t>Řada odborníků považuje konec studené války za ukončení éry válek mezi státy. V důsledku proměny mezinárodního prostředí považují tradiční paradigma války za zastaralé - mělo by být nahrazeno paradigmatem války „mezi lidmi“.</a:t>
            </a:r>
          </a:p>
          <a:p>
            <a:pPr algn="just">
              <a:lnSpc>
                <a:spcPct val="80000"/>
              </a:lnSpc>
            </a:pPr>
            <a:r>
              <a:rPr lang="cs-CZ" altLang="cs-CZ" sz="1600" dirty="0"/>
              <a:t>Hlavními příčinami tohoto vývoje jsou:</a:t>
            </a:r>
          </a:p>
          <a:p>
            <a:pPr algn="just">
              <a:lnSpc>
                <a:spcPct val="80000"/>
              </a:lnSpc>
            </a:pPr>
            <a:r>
              <a:rPr lang="cs-CZ" altLang="cs-CZ" sz="1600" dirty="0"/>
              <a:t>a) jaderné zbraně a jejich vlastnictví;</a:t>
            </a:r>
          </a:p>
          <a:p>
            <a:pPr algn="just">
              <a:lnSpc>
                <a:spcPct val="80000"/>
              </a:lnSpc>
            </a:pPr>
            <a:r>
              <a:rPr lang="cs-CZ" altLang="cs-CZ" sz="1600" dirty="0"/>
              <a:t>b) ekonomická globalizace;</a:t>
            </a:r>
          </a:p>
          <a:p>
            <a:pPr algn="just">
              <a:lnSpc>
                <a:spcPct val="80000"/>
              </a:lnSpc>
            </a:pPr>
            <a:r>
              <a:rPr lang="cs-CZ" altLang="cs-CZ" sz="1600" dirty="0"/>
              <a:t>c) růst počtu demokratických států (tzv. „demokratický mír);</a:t>
            </a:r>
          </a:p>
          <a:p>
            <a:pPr algn="just">
              <a:lnSpc>
                <a:spcPct val="80000"/>
              </a:lnSpc>
            </a:pPr>
            <a:r>
              <a:rPr lang="cs-CZ" altLang="cs-CZ" sz="1600" dirty="0"/>
              <a:t>d) pokles autority a autonomie státu;</a:t>
            </a:r>
          </a:p>
          <a:p>
            <a:pPr algn="just">
              <a:lnSpc>
                <a:spcPct val="80000"/>
              </a:lnSpc>
            </a:pPr>
            <a:r>
              <a:rPr lang="cs-CZ" altLang="cs-CZ" sz="1600" dirty="0"/>
              <a:t>Názor, že bezpečnostní hrozby po konci studené války mají převážně asymetrickou povahu. Konflikty mají často povahu občanských válek či etnických konfliktů a ozbrojené síly jsou nasazovány ke stabilizaci situace a zajištění </a:t>
            </a:r>
            <a:r>
              <a:rPr lang="cs-CZ" altLang="cs-CZ" sz="1600" dirty="0" err="1"/>
              <a:t>postkonfliktní</a:t>
            </a:r>
            <a:r>
              <a:rPr lang="cs-CZ" altLang="cs-CZ" sz="1600" dirty="0"/>
              <a:t> rekonstrukce. </a:t>
            </a:r>
          </a:p>
          <a:p>
            <a:pPr algn="just">
              <a:lnSpc>
                <a:spcPct val="80000"/>
              </a:lnSpc>
            </a:pPr>
            <a:r>
              <a:rPr lang="cs-CZ" altLang="cs-CZ" sz="1600" dirty="0"/>
              <a:t>V těchto případech pak nelze hovořit o vítězství v konfliktech vojenskou silou, ale vojenské síly slouží k vytvoření podmínek, které zúčastněným aktérům umožní svých cílů dosáhnout jinými prostředky.</a:t>
            </a:r>
          </a:p>
          <a:p>
            <a:pPr algn="just">
              <a:lnSpc>
                <a:spcPct val="80000"/>
              </a:lnSpc>
            </a:pPr>
            <a:r>
              <a:rPr lang="cs-CZ" altLang="cs-CZ" sz="1600" dirty="0"/>
              <a:t>Větší důraz na „soft </a:t>
            </a:r>
            <a:r>
              <a:rPr lang="cs-CZ" altLang="cs-CZ" sz="1600" dirty="0" err="1"/>
              <a:t>power</a:t>
            </a:r>
            <a:r>
              <a:rPr lang="cs-CZ" altLang="cs-CZ" sz="1600" dirty="0"/>
              <a:t>“ a na „netradiční“ hrozby mezinárodní bezpečnosti (terorismus, zbraně hromadného ničení, boj proti drogám, etnické konflikty, environmentální bezpečnost, aj.).</a:t>
            </a:r>
          </a:p>
        </p:txBody>
      </p:sp>
    </p:spTree>
  </p:cSld>
  <p:clrMapOvr>
    <a:masterClrMapping/>
  </p:clrMapOvr>
  <p:transition spd="med">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z="4000"/>
              <a:t>Cyklický charakter velmocenského soupeření</a:t>
            </a:r>
          </a:p>
        </p:txBody>
      </p:sp>
      <p:sp>
        <p:nvSpPr>
          <p:cNvPr id="30723" name="Rectangle 3"/>
          <p:cNvSpPr>
            <a:spLocks noGrp="1" noChangeArrowheads="1"/>
          </p:cNvSpPr>
          <p:nvPr>
            <p:ph type="body" idx="1"/>
          </p:nvPr>
        </p:nvSpPr>
        <p:spPr/>
        <p:txBody>
          <a:bodyPr/>
          <a:lstStyle/>
          <a:p>
            <a:pPr algn="just">
              <a:lnSpc>
                <a:spcPct val="80000"/>
              </a:lnSpc>
            </a:pPr>
            <a:r>
              <a:rPr lang="cs-CZ" altLang="cs-CZ" sz="2000" dirty="0"/>
              <a:t>Druhý pohled vychází z předpokladu, že velmocenské soupeření a konflikty představují cyklický fenomén a období po konci studené války (zejména 90. léta) jako přechodné období, které dříve či později skončí novým velmocenským konfliktem.</a:t>
            </a:r>
          </a:p>
          <a:p>
            <a:pPr algn="just">
              <a:lnSpc>
                <a:spcPct val="80000"/>
              </a:lnSpc>
            </a:pPr>
            <a:r>
              <a:rPr lang="cs-CZ" altLang="cs-CZ" sz="2000" dirty="0"/>
              <a:t>Dle tohoto pohledu bude zejména východní Asie představovat novou arénu velmocenského soupeření a nejpravděpodobnější variantou budoucího mezistátního velmocenského konfliktu je možný konflikt mezi USA a Čínou jako dvěma hlavními soupeřícími póly.</a:t>
            </a:r>
          </a:p>
          <a:p>
            <a:pPr algn="just">
              <a:lnSpc>
                <a:spcPct val="80000"/>
              </a:lnSpc>
            </a:pPr>
            <a:r>
              <a:rPr lang="cs-CZ" altLang="cs-CZ" sz="2000" dirty="0"/>
              <a:t>V souvislosti s teroristickými útoky 11. září se objevuje nová variace tohoto pohledu, která považuje 11. září za přelom, jímž skončilo období nízké intenzity konfliktů po studené válce, když USA jako globální supervelmoc zahájily válku proti islámským fundamentalistům a některým režimům považovaným za jejich (potenciální) spojence. </a:t>
            </a:r>
            <a:endParaRPr lang="cs-CZ" altLang="cs-CZ" sz="2000" dirty="0" smtClean="0"/>
          </a:p>
          <a:p>
            <a:pPr algn="just">
              <a:lnSpc>
                <a:spcPct val="80000"/>
              </a:lnSpc>
            </a:pPr>
            <a:r>
              <a:rPr lang="cs-CZ" altLang="cs-CZ" sz="2000" dirty="0" smtClean="0"/>
              <a:t>Dle </a:t>
            </a:r>
            <a:r>
              <a:rPr lang="cs-CZ" altLang="cs-CZ" sz="2000" dirty="0"/>
              <a:t>tohoto pohledu se radikálně asymetrické hrozby, „nový“ nábožensky motivovaný terorismus a partyzánská válka stávají hybateli světového konfliktu.</a:t>
            </a:r>
          </a:p>
          <a:p>
            <a:pPr algn="just">
              <a:lnSpc>
                <a:spcPct val="80000"/>
              </a:lnSpc>
            </a:pPr>
            <a:endParaRPr lang="cs-CZ" altLang="cs-CZ" sz="2000" dirty="0"/>
          </a:p>
        </p:txBody>
      </p:sp>
    </p:spTree>
  </p:cSld>
  <p:clrMapOvr>
    <a:masterClrMapping/>
  </p:clrMapOvr>
  <p:transition spd="med">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Fenomén terorismu</a:t>
            </a:r>
            <a:endParaRPr lang="cs-CZ" dirty="0"/>
          </a:p>
        </p:txBody>
      </p:sp>
      <p:sp>
        <p:nvSpPr>
          <p:cNvPr id="3" name="Zástupný symbol pro obsah 2"/>
          <p:cNvSpPr>
            <a:spLocks noGrp="1"/>
          </p:cNvSpPr>
          <p:nvPr>
            <p:ph idx="1"/>
          </p:nvPr>
        </p:nvSpPr>
        <p:spPr/>
        <p:txBody>
          <a:bodyPr/>
          <a:lstStyle/>
          <a:p>
            <a:pPr algn="just"/>
            <a:r>
              <a:rPr lang="cs-CZ" sz="1600" dirty="0" smtClean="0"/>
              <a:t>Pojem teror ve smyslu extrémní politické akce za použití násilí či hrozby násilím se poprvé objevuje během Francouzské revoluce v souvislosti  s jakobínskou represí.</a:t>
            </a:r>
          </a:p>
          <a:p>
            <a:pPr algn="just"/>
            <a:r>
              <a:rPr lang="cs-CZ" sz="1600" dirty="0" smtClean="0"/>
              <a:t>Možnosti teroristů, jejich cíle, nástroje a dopad jejich útoků se v průběhu staletí mění.</a:t>
            </a:r>
          </a:p>
          <a:p>
            <a:pPr algn="just"/>
            <a:r>
              <a:rPr lang="cs-CZ" sz="1600" dirty="0" smtClean="0"/>
              <a:t>Fáze terorismu:</a:t>
            </a:r>
          </a:p>
          <a:p>
            <a:pPr algn="just"/>
            <a:r>
              <a:rPr lang="cs-CZ" sz="1600" dirty="0" smtClean="0"/>
              <a:t>1) Státní terorismus = jakobínský teror (násilné jednání s politickou opozicí);</a:t>
            </a:r>
          </a:p>
          <a:p>
            <a:pPr algn="just"/>
            <a:r>
              <a:rPr lang="cs-CZ" sz="1600" dirty="0" smtClean="0"/>
              <a:t>2) V průběhu 18. a 19. století se terorismus dostává do druhé etapy = nabývá individuální formy. Terorismus souvisí se vzestupem různých anarchistických, nacionalistických a nihilistických hnutí.</a:t>
            </a:r>
          </a:p>
          <a:p>
            <a:pPr algn="just"/>
            <a:r>
              <a:rPr lang="cs-CZ" sz="1600" dirty="0" smtClean="0"/>
              <a:t>3) za třetí etapu historického vývoje terorismu můžeme považovat období od konce 2. světové války do počátku 70. let. Determinantou terorismu se stává bipolární konfrontace, dekolonizace a národně-osvobozenecký boj. Teroristické skupiny jsou obvykle ideologicky orientované.</a:t>
            </a:r>
          </a:p>
          <a:p>
            <a:pPr algn="just"/>
            <a:r>
              <a:rPr lang="cs-CZ" sz="1600" dirty="0" smtClean="0"/>
              <a:t>4) Do čtvrté fáze vstupuje terorismus v 70. letech = transformace z vnitrostátní formy na mezinárodní terorismus. Moderní terorismus si stále častěji vybírá symbolické cíle, čímž si snaží získat pozornost médií a veřejnosti.</a:t>
            </a:r>
          </a:p>
          <a:p>
            <a:pPr algn="just"/>
            <a:r>
              <a:rPr lang="cs-CZ" sz="1600" dirty="0" smtClean="0"/>
              <a:t>5) Postmoderní terorismus = do zatím poslední fáze vstoupil terorismus po skončení bipolární konfrontace. Vzestup nových nacionalistických hnutí uchylujících se k teroristickým metodám boje a vzestup náboženského terorismu.</a:t>
            </a:r>
            <a:endParaRPr lang="cs-CZ" sz="1600" dirty="0"/>
          </a:p>
        </p:txBody>
      </p:sp>
    </p:spTree>
    <p:extLst>
      <p:ext uri="{BB962C8B-B14F-4D97-AF65-F5344CB8AC3E}">
        <p14:creationId xmlns:p14="http://schemas.microsoft.com/office/powerpoint/2010/main" val="4238336721"/>
      </p:ext>
    </p:extLst>
  </p:cSld>
  <p:clrMapOvr>
    <a:masterClrMapping/>
  </p:clrMapOvr>
  <p:transition spd="med">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Nový (postmoderní) mezinárodní terorismus</a:t>
            </a:r>
            <a:endParaRPr lang="cs-CZ" dirty="0"/>
          </a:p>
        </p:txBody>
      </p:sp>
      <p:sp>
        <p:nvSpPr>
          <p:cNvPr id="3" name="Zástupný symbol pro obsah 2"/>
          <p:cNvSpPr>
            <a:spLocks noGrp="1"/>
          </p:cNvSpPr>
          <p:nvPr>
            <p:ph idx="1"/>
          </p:nvPr>
        </p:nvSpPr>
        <p:spPr/>
        <p:txBody>
          <a:bodyPr/>
          <a:lstStyle/>
          <a:p>
            <a:r>
              <a:rPr lang="cs-CZ" sz="1600" dirty="0" smtClean="0"/>
              <a:t>Strukturální předpoklady nového (postmoderního) mezinárodního terorismu:</a:t>
            </a:r>
          </a:p>
          <a:p>
            <a:r>
              <a:rPr lang="cs-CZ" sz="1600" b="1" dirty="0" smtClean="0"/>
              <a:t>A) Konec bipolární konfrontace;</a:t>
            </a:r>
          </a:p>
          <a:p>
            <a:r>
              <a:rPr lang="cs-CZ" sz="1600" b="1" dirty="0" smtClean="0"/>
              <a:t>B) Změna vztahů </a:t>
            </a:r>
            <a:r>
              <a:rPr lang="cs-CZ" sz="1600" b="1" dirty="0" err="1" smtClean="0"/>
              <a:t>přátelství-nepřátelství</a:t>
            </a:r>
            <a:r>
              <a:rPr lang="cs-CZ" sz="1600" b="1" dirty="0" smtClean="0"/>
              <a:t>;</a:t>
            </a:r>
          </a:p>
          <a:p>
            <a:r>
              <a:rPr lang="cs-CZ" sz="1600" b="1" dirty="0" smtClean="0"/>
              <a:t>C) Rozpad státních struktur a dezintegrace řady mnohonárodních států vytvořených v průběhu 20. století;</a:t>
            </a:r>
          </a:p>
          <a:p>
            <a:r>
              <a:rPr lang="cs-CZ" sz="1600" b="1" dirty="0" smtClean="0"/>
              <a:t>D) Globalizace;</a:t>
            </a:r>
          </a:p>
          <a:p>
            <a:r>
              <a:rPr lang="cs-CZ" sz="1600" b="1" dirty="0" smtClean="0"/>
              <a:t>E) Americká hegemonie;</a:t>
            </a:r>
          </a:p>
          <a:p>
            <a:r>
              <a:rPr lang="cs-CZ" sz="1600" dirty="0" smtClean="0"/>
              <a:t>Nový (postmoderní) terorismus = vyznačuje se transcendentními cíli a ochotou k sebeobětování, snahou dosáhnout hromadného ničivého účinku a specifickou organizací činnosti a struktur. </a:t>
            </a:r>
            <a:endParaRPr lang="cs-CZ" sz="1600" dirty="0"/>
          </a:p>
          <a:p>
            <a:r>
              <a:rPr lang="cs-CZ" sz="1600" dirty="0" smtClean="0"/>
              <a:t>Časté využívání sebevražedných útoků;</a:t>
            </a:r>
          </a:p>
          <a:p>
            <a:r>
              <a:rPr lang="cs-CZ" sz="1600" dirty="0" smtClean="0"/>
              <a:t>Cílem je „oslovit“ a zasáhnout široké vrstvy společnosti na všech úrovních a ve všech částech světa;</a:t>
            </a:r>
          </a:p>
          <a:p>
            <a:r>
              <a:rPr lang="cs-CZ" sz="1600" dirty="0" smtClean="0"/>
              <a:t>Charakteristickým rysem činů nového terorismu je jeho „účinnost“, co se týká způsobení škod;</a:t>
            </a:r>
          </a:p>
          <a:p>
            <a:r>
              <a:rPr lang="cs-CZ" sz="1600" dirty="0" smtClean="0"/>
              <a:t>Na rozdíl od tradičního terorismu nemá nový terorismus jasně a konkrétně formulovanou agendu a v čase dosažitelní dílčí cíle. Společným rysem jeho představitelů je extrémní výklad určité náboženské víry, černobílé vidění světa a přesvědčení o vlastní vyvolenosti. </a:t>
            </a:r>
            <a:endParaRPr lang="cs-CZ" sz="1600" dirty="0"/>
          </a:p>
        </p:txBody>
      </p:sp>
    </p:spTree>
    <p:extLst>
      <p:ext uri="{BB962C8B-B14F-4D97-AF65-F5344CB8AC3E}">
        <p14:creationId xmlns:p14="http://schemas.microsoft.com/office/powerpoint/2010/main" val="2883766007"/>
      </p:ext>
    </p:extLst>
  </p:cSld>
  <p:clrMapOvr>
    <a:masterClrMapping/>
  </p:clrMapOvr>
  <p:transition spd="med">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Rozpad SSSR</a:t>
            </a:r>
            <a:endParaRPr lang="cs-CZ" dirty="0"/>
          </a:p>
        </p:txBody>
      </p:sp>
      <p:sp>
        <p:nvSpPr>
          <p:cNvPr id="3" name="Zástupný symbol pro obsah 2"/>
          <p:cNvSpPr>
            <a:spLocks noGrp="1"/>
          </p:cNvSpPr>
          <p:nvPr>
            <p:ph idx="1"/>
          </p:nvPr>
        </p:nvSpPr>
        <p:spPr/>
        <p:txBody>
          <a:bodyPr/>
          <a:lstStyle/>
          <a:p>
            <a:pPr algn="just"/>
            <a:r>
              <a:rPr lang="cs-CZ" sz="1600" dirty="0" smtClean="0"/>
              <a:t>SSSR čelí dezintegračním tendencím v podobě emancipačních hnutí a front už v průběhu 80. let (zejména </a:t>
            </a:r>
            <a:r>
              <a:rPr lang="cs-CZ" sz="1600" dirty="0"/>
              <a:t>P</a:t>
            </a:r>
            <a:r>
              <a:rPr lang="cs-CZ" sz="1600" dirty="0" smtClean="0"/>
              <a:t>obaltí, Kavkaz, ale také Uzbekistán či Moldavsko). V některých oblastech národnostní třenice získávají násilný charakter (např. spor o Náhorní Karabach v roce 1988, násilné útoky v Abcházii v roce 1989).</a:t>
            </a:r>
          </a:p>
          <a:p>
            <a:pPr algn="just"/>
            <a:r>
              <a:rPr lang="cs-CZ" sz="1600" dirty="0" smtClean="0"/>
              <a:t>Už v březnu 1990 vyhlásila Litva nezávislost. Snahy vedení SSSR situaci mocensky řešit, které vyvrcholily zásahem jednotek sovětského ministerstva vnitra na území Litvy a Lotyšska v lednu 1991 selhala a tamní referenda z počátku roku 1991 rozhodla o nezávislosti tří pobaltských republik.</a:t>
            </a:r>
          </a:p>
          <a:p>
            <a:pPr algn="just"/>
            <a:r>
              <a:rPr lang="cs-CZ" sz="1600" dirty="0" smtClean="0"/>
              <a:t>Neúspěšný pokus o převrat ze strany části sovětského komunistického vedení proti Michailu Gorbačovovi situaci v SSSR dále destabilizoval. Odpor proti puči dále posílil pozici ruského prezidenta Borise Jelcina, naopak  Michail Gorbačov ani po jeho potlačení nedokázal obnovit svoji autoritu. Na vlivu dále ztratily jednotlivé svazové instituce. Další svazové republiky vyhlašují nezávislost a v některých současně dochází k zákazu tamních komunistických stran.</a:t>
            </a:r>
          </a:p>
          <a:p>
            <a:pPr algn="just"/>
            <a:r>
              <a:rPr lang="cs-CZ" sz="1600" dirty="0" smtClean="0"/>
              <a:t>Samotný Michail Gorbačov následně rezignuje na funkci generálního tajemníka Komunistické strany Sovětského svazu a zastavuje její činnost.</a:t>
            </a:r>
          </a:p>
          <a:p>
            <a:pPr algn="just"/>
            <a:r>
              <a:rPr lang="cs-CZ" sz="1600" dirty="0" smtClean="0"/>
              <a:t>V prosinci 1991 došlo k dohodě o zániku SSSR (k 31. prosinci 1991), místo něj vniká Společenství nezávislých států.</a:t>
            </a:r>
          </a:p>
          <a:p>
            <a:pPr algn="just"/>
            <a:r>
              <a:rPr lang="cs-CZ" sz="1600" dirty="0" smtClean="0"/>
              <a:t>Rozpadem SSSR definitivně zaniká také bipolární uspořádání mezinárodního systému.</a:t>
            </a:r>
          </a:p>
        </p:txBody>
      </p:sp>
    </p:spTree>
    <p:extLst>
      <p:ext uri="{BB962C8B-B14F-4D97-AF65-F5344CB8AC3E}">
        <p14:creationId xmlns:p14="http://schemas.microsoft.com/office/powerpoint/2010/main" val="2124639818"/>
      </p:ext>
    </p:extLst>
  </p:cSld>
  <p:clrMapOvr>
    <a:masterClrMapping/>
  </p:clrMapOvr>
  <p:transition spd="med">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t>Důsledky konce studené války a pádu komunistických režimů ve střední a východní Evropě</a:t>
            </a:r>
            <a:endParaRPr lang="cs-CZ" sz="2400" dirty="0"/>
          </a:p>
        </p:txBody>
      </p:sp>
      <p:sp>
        <p:nvSpPr>
          <p:cNvPr id="3" name="Zástupný symbol pro obsah 2"/>
          <p:cNvSpPr>
            <a:spLocks noGrp="1"/>
          </p:cNvSpPr>
          <p:nvPr>
            <p:ph idx="1"/>
          </p:nvPr>
        </p:nvSpPr>
        <p:spPr/>
        <p:txBody>
          <a:bodyPr/>
          <a:lstStyle/>
          <a:p>
            <a:pPr algn="just"/>
            <a:r>
              <a:rPr lang="cs-CZ" sz="1400" dirty="0" smtClean="0"/>
              <a:t>Posílení dezintegračních tendencí v někdejším východním bloku (SSSR, Jugoslávie, Československo), které vedly k vzniku řady nových států či k obnovení nezávislosti řady v minulosti existujících zemí.</a:t>
            </a:r>
          </a:p>
          <a:p>
            <a:pPr algn="just"/>
            <a:r>
              <a:rPr lang="cs-CZ" sz="1400" dirty="0" smtClean="0"/>
              <a:t>Propuknutí řady národnostních a etnických konfliktů v prostoru bývalého SSSR (válka mezi Armény a Ázerbájdžánem o Náhorní Karabach, války na území Gruzie, Moldavska či Tádžikistánu, později válka v Čečensku, válka mezi Ruskem a Gruzií kvůli Jižní </a:t>
            </a:r>
            <a:r>
              <a:rPr lang="cs-CZ" sz="1400" dirty="0" err="1" smtClean="0"/>
              <a:t>Osetii</a:t>
            </a:r>
            <a:r>
              <a:rPr lang="cs-CZ" sz="1400" dirty="0" smtClean="0"/>
              <a:t> z roku 2008 a nejnovější válka na území Ukrajiny) a Jugoslávie (vyhlášení nezávislosti Slovinska a Chorvatska, následný konflikt mezi Srby a Chorvaty na území Chorvatska, občanská válka v Bosně a Hercegovině, Kosovo).</a:t>
            </a:r>
          </a:p>
          <a:p>
            <a:pPr algn="just"/>
            <a:r>
              <a:rPr lang="cs-CZ" sz="1400" dirty="0" smtClean="0"/>
              <a:t>Sjednocení Německa (završeno v říjnu 1990). Společně s rozpadem SSSR představuje nejvýznamnější geopolitickou změnu v Evropě po konci studené války.</a:t>
            </a:r>
          </a:p>
          <a:p>
            <a:pPr algn="just"/>
            <a:r>
              <a:rPr lang="cs-CZ" sz="1400" dirty="0" smtClean="0"/>
              <a:t>Dochází ke stažení sovětských jednotek ze střední Evropy, zániku Varšavské smlouvy (červenec 1991) a Rady vzájemné hospodářské pomoci (červen 1991).</a:t>
            </a:r>
          </a:p>
          <a:p>
            <a:pPr algn="just"/>
            <a:r>
              <a:rPr lang="cs-CZ" sz="1400" dirty="0" smtClean="0"/>
              <a:t>Místo toho dochází k rozvoji nové institucionální spolupráce (Visegrádská deklarace, vznik CEFTA), od roku 1994 je zahájen program Partnerství pro mír. Ve druhé polovině 90. let dochází k rozšíření NATO o první tři země střední Evropy (CR, Polsko a Maďarsko), další státy střední a východní Evropy se připojují na počátku 21. století. V roce 2004 se uskutečnilo první „východní“ rozšíření EU, proces pokračování pokračuje v dalších letech.</a:t>
            </a:r>
          </a:p>
          <a:p>
            <a:pPr algn="just"/>
            <a:r>
              <a:rPr lang="cs-CZ" sz="1400" dirty="0" smtClean="0"/>
              <a:t>Nový impulz dostávají jednání o kontrole zbrojení.</a:t>
            </a:r>
          </a:p>
          <a:p>
            <a:pPr algn="just"/>
            <a:r>
              <a:rPr lang="cs-CZ" sz="1400" dirty="0" smtClean="0"/>
              <a:t>Komunismus přestává být významným faktorem mezinárodních vztahů. Ve světě dochází k pádu řady režimu, které závisely na podpoře SSSR, některé ze zbývajících komunistických států procházejí významnými procesy ekonomické transformace (zejména Čína a Vietnam).</a:t>
            </a:r>
            <a:endParaRPr lang="cs-CZ" sz="1400" dirty="0"/>
          </a:p>
        </p:txBody>
      </p:sp>
    </p:spTree>
    <p:extLst>
      <p:ext uri="{BB962C8B-B14F-4D97-AF65-F5344CB8AC3E}">
        <p14:creationId xmlns:p14="http://schemas.microsoft.com/office/powerpoint/2010/main" val="2768552760"/>
      </p:ext>
    </p:extLst>
  </p:cSld>
  <p:clrMapOvr>
    <a:masterClrMapping/>
  </p:clrMapOvr>
  <p:transition spd="med">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sz="2800"/>
              <a:t>Specifické charakteristiky období po konci studené války ve srovnání s předcházejícími érami po konci velmocenských konfliktů</a:t>
            </a:r>
          </a:p>
        </p:txBody>
      </p:sp>
      <p:sp>
        <p:nvSpPr>
          <p:cNvPr id="31747" name="Rectangle 3"/>
          <p:cNvSpPr>
            <a:spLocks noGrp="1" noChangeArrowheads="1"/>
          </p:cNvSpPr>
          <p:nvPr>
            <p:ph type="body" idx="1"/>
          </p:nvPr>
        </p:nvSpPr>
        <p:spPr/>
        <p:txBody>
          <a:bodyPr/>
          <a:lstStyle/>
          <a:p>
            <a:pPr algn="just">
              <a:lnSpc>
                <a:spcPct val="80000"/>
              </a:lnSpc>
            </a:pPr>
            <a:r>
              <a:rPr lang="cs-CZ" altLang="cs-CZ" sz="2400"/>
              <a:t>Unipolarita mezinárodního systému po vítězství USA ve studené válce.</a:t>
            </a:r>
          </a:p>
          <a:p>
            <a:pPr algn="just">
              <a:lnSpc>
                <a:spcPct val="80000"/>
              </a:lnSpc>
            </a:pPr>
            <a:r>
              <a:rPr lang="cs-CZ" altLang="cs-CZ" sz="2400"/>
              <a:t>V uplynulých dvou stoletích není známý příklad, kdy by se dominance vítěze předcházejícího velmocenského konfliktu alespoň blížila (minimálně ve vojensko-politické dimenzi) postavení USA po konci studené války.</a:t>
            </a:r>
          </a:p>
          <a:p>
            <a:pPr algn="just">
              <a:lnSpc>
                <a:spcPct val="80000"/>
              </a:lnSpc>
            </a:pPr>
            <a:r>
              <a:rPr lang="cs-CZ" altLang="cs-CZ" sz="2400"/>
              <a:t>Na rozdíl od minulosti, kdy byla období po ukončení velmocenských konfliktů charakterizována snahou o institucionalizaci nových přístupů k bezpečnosti (koncert velmocí a Svatá aliance po roce 1815 či Společnost národů a systém kolektivní bezpečnosti po roce 1918) jsou snahy institucionalizovat nový přístup k mezinárodní bezpečnosti po konci studené války jen velmi omezené (dle některých autorů dokonce téměř neexistující).</a:t>
            </a:r>
          </a:p>
        </p:txBody>
      </p:sp>
    </p:spTree>
  </p:cSld>
  <p:clrMapOvr>
    <a:masterClrMapping/>
  </p:clrMapOvr>
  <p:transition spd="med">
    <p:checker/>
  </p:transition>
</p:sld>
</file>

<file path=ppt/theme/theme1.xml><?xml version="1.0" encoding="utf-8"?>
<a:theme xmlns:a="http://schemas.openxmlformats.org/drawingml/2006/main" name="Kruhy na vodě">
  <a:themeElements>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ruhy na vodě">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uhy na vodě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ruhy na vodě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ruhy na vodě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ruhy na vodě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ruhy na vodě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ruhy na vodě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ruhy na vodě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ruhy na vodě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1651</TotalTime>
  <Words>2368</Words>
  <Application>Microsoft Office PowerPoint</Application>
  <PresentationFormat>Předvádění na obrazovce (4:3)</PresentationFormat>
  <Paragraphs>110</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Wingdings</vt:lpstr>
      <vt:lpstr>Kruhy na vodě</vt:lpstr>
      <vt:lpstr>Dějiny mezinárodních vztahů</vt:lpstr>
      <vt:lpstr>Rozdílné pohledy a debata o struktuře mezinárodního systému po konci studené války</vt:lpstr>
      <vt:lpstr>Dva hlavní pohledy na fenomén války po roce 1989</vt:lpstr>
      <vt:lpstr>Cyklický charakter velmocenského soupeření</vt:lpstr>
      <vt:lpstr>Fenomén terorismu</vt:lpstr>
      <vt:lpstr>Nový (postmoderní) mezinárodní terorismus</vt:lpstr>
      <vt:lpstr>Rozpad SSSR</vt:lpstr>
      <vt:lpstr>Důsledky konce studené války a pádu komunistických režimů ve střední a východní Evropě</vt:lpstr>
      <vt:lpstr>Specifické charakteristiky období po konci studené války ve srovnání s předcházejícími érami po konci velmocenských konfliktů</vt:lpstr>
      <vt:lpstr>USA a mezinárodní vztahy v 90. letech 20. století</vt:lpstr>
      <vt:lpstr>USA a střední a východní Evropa od konce studené války </vt:lpstr>
      <vt:lpstr>USA a Evropa od konce studené války</vt:lpstr>
      <vt:lpstr>USA a východní Asie</vt:lpstr>
      <vt:lpstr>USA a Blízký východ</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Zahraniční politika administrativy G. Bushe st.</dc:title>
  <dc:creator>Petr Suchý</dc:creator>
  <cp:lastModifiedBy>Petr Vilímek</cp:lastModifiedBy>
  <cp:revision>105</cp:revision>
  <dcterms:created xsi:type="dcterms:W3CDTF">2005-04-25T12:17:40Z</dcterms:created>
  <dcterms:modified xsi:type="dcterms:W3CDTF">2018-05-19T14:57:53Z</dcterms:modified>
</cp:coreProperties>
</file>