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22"/>
  </p:notesMasterIdLst>
  <p:sldIdLst>
    <p:sldId id="256" r:id="rId2"/>
    <p:sldId id="257" r:id="rId3"/>
    <p:sldId id="258" r:id="rId4"/>
    <p:sldId id="273" r:id="rId5"/>
    <p:sldId id="259" r:id="rId6"/>
    <p:sldId id="276" r:id="rId7"/>
    <p:sldId id="265" r:id="rId8"/>
    <p:sldId id="270" r:id="rId9"/>
    <p:sldId id="268" r:id="rId10"/>
    <p:sldId id="263" r:id="rId11"/>
    <p:sldId id="275" r:id="rId12"/>
    <p:sldId id="269" r:id="rId13"/>
    <p:sldId id="267" r:id="rId14"/>
    <p:sldId id="271" r:id="rId15"/>
    <p:sldId id="264" r:id="rId16"/>
    <p:sldId id="274" r:id="rId17"/>
    <p:sldId id="260" r:id="rId18"/>
    <p:sldId id="261" r:id="rId19"/>
    <p:sldId id="262" r:id="rId20"/>
    <p:sldId id="272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3" autoAdjust="0"/>
  </p:normalViewPr>
  <p:slideViewPr>
    <p:cSldViewPr>
      <p:cViewPr varScale="1">
        <p:scale>
          <a:sx n="96" d="100"/>
          <a:sy n="96" d="100"/>
        </p:scale>
        <p:origin x="14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8C41E4D-7225-409E-B833-0A3CD6A216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796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816EAF-184B-4013-A428-74CF361AB520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E5AC75-1A81-477B-B32E-D3A803A69657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657A1-4886-4660-AACB-9AC9C49E8811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3C536A-BC0C-4585-A998-F7028220CF3F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CAE3DA-00C6-46FF-B32E-C27005E02824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6CAC7-0853-4279-92A6-FBC1F1107C31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5DE34D-1458-4A2F-9101-FFB520643C7D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27E703-06D8-41A2-B9F2-526D11D6B15D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C41E4D-7225-409E-B833-0A3CD6A2162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CE3DF6-3ADB-4035-8D1A-FE01C609A6CC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9E4AA-BE32-47BE-8D93-E46F87811A80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C41E4D-7225-409E-B833-0A3CD6A2162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0FDCDB-C4C6-4657-B7B1-29631917BEC2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8C3A6C-E740-459E-9B95-9EC2724D6B74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2E925-8F9D-44DA-B9C6-5993D6A8646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1B77A-7C4D-4AC1-A54E-8801A1FC6B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8922CF-7618-40B8-8ED1-D447B93C8B3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6A0E8-A72C-4562-BA7D-1549FC020C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3799C-20F1-4BFF-A27B-7258C0C3253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E3F64-BDFA-4EC7-83FA-3CCB5CA48ED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5CF93-A60B-4AC7-8F28-BC83966DB3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E0134-C2B2-496C-BB81-2657602CEFF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01111-0722-4829-B08C-A11C186E68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745136-8CD7-4DC3-8D49-7B390C07B8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9D53C6E-C64B-493A-A707-E52B80DBB6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38F4D77-4136-4A40-ACB5-543EDD9877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2ahUKEwi8n-f69vrZAhWJCuwKHYqbCNkQjRx6BAgAEAU&amp;url=https%3A%2F%2Fnypost.com%2F2016%2F07%2F02%2Fis-lady-liberty-actually-a-dude%2F&amp;psig=AOvVaw2_QyYHzVugJeVN5bUQVkd-&amp;ust=152163625545742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Liberalismus – úvod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7584" y="4869160"/>
            <a:ext cx="7854696" cy="1752600"/>
          </a:xfrm>
        </p:spPr>
        <p:txBody>
          <a:bodyPr/>
          <a:lstStyle/>
          <a:p>
            <a:r>
              <a:rPr lang="cs-CZ" b="1" dirty="0" smtClean="0"/>
              <a:t>Jakub Fučík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9005" y="18864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Liberalismus a kapitalismus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331640"/>
            <a:ext cx="8640960" cy="540972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400" b="1" dirty="0" smtClean="0"/>
              <a:t>Trh</a:t>
            </a:r>
            <a:r>
              <a:rPr lang="cs-CZ" sz="2400" dirty="0" smtClean="0"/>
              <a:t> = prostor, kde jednotlivci svobodně sledují své 	zájmy</a:t>
            </a:r>
          </a:p>
          <a:p>
            <a:pPr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dirty="0" smtClean="0"/>
              <a:t>Tržní systému uvnitř státu a volný trh navenek</a:t>
            </a:r>
          </a:p>
          <a:p>
            <a:pPr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dirty="0" smtClean="0"/>
              <a:t>Díky systému volného obchodu získávají všichni 	</a:t>
            </a:r>
          </a:p>
          <a:p>
            <a:pPr marL="0" indent="0" eaLnBrk="1" hangingPunct="1"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(komparativní výhoda)</a:t>
            </a:r>
          </a:p>
          <a:p>
            <a:pPr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dirty="0" smtClean="0"/>
              <a:t>Téma vzniku a růstu vzájemné závislosti</a:t>
            </a:r>
          </a:p>
          <a:p>
            <a:pPr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b="1" dirty="0" smtClean="0"/>
              <a:t>Vazba volný trh – liberalismus </a:t>
            </a:r>
            <a:r>
              <a:rPr lang="cs-CZ" sz="2400" dirty="0" smtClean="0"/>
              <a:t>obzvláště posílila od 80. let 	20. stol. – téměř ztotožnění</a:t>
            </a:r>
          </a:p>
          <a:p>
            <a:pPr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b="1" dirty="0" smtClean="0"/>
              <a:t>Kritika </a:t>
            </a:r>
            <a:r>
              <a:rPr lang="cs-CZ" sz="2400" dirty="0" smtClean="0"/>
              <a:t>– systém volného trhu nevznikl spontánně, ale jako 	státní projekt dominantní velmoci, problematika vztahu 	volného obchodu a hospodářského rozvoje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Komparativní výhoda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Trička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Auta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Stát X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Stát 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5536" y="4149080"/>
          <a:ext cx="8280921" cy="1203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83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Trička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Auta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8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Stát 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8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Stát 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1/2A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67544" y="350100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+mn-lt"/>
              </a:rPr>
              <a:t>Náklady obětované příležitosti:</a:t>
            </a:r>
            <a:endParaRPr lang="cs-CZ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cs-CZ" b="1" dirty="0" smtClean="0"/>
              <a:t>Demokracie, pluralita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75656"/>
            <a:ext cx="8712968" cy="52657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Liberalismus prosazuje reprezentativní vládu, to ale nutně 	nemusí být vláda demokratická v dnešním smyslu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Problematika střetu vlády lidu (demokracie) a některých 	liberálních hodnot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Role transnacionálních vztahů a sítí, mezinárodní 	organizace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b="1" dirty="0" smtClean="0"/>
              <a:t>Demokratický mír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543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Mír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752"/>
            <a:ext cx="9036496" cy="525643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Mír je cílem, ke kterému má směřovat mezinárodní 	společenství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Mír je přirozený stav, války jsou vyvolávány uměle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Zdrojem války: </a:t>
            </a:r>
            <a:r>
              <a:rPr lang="cs-CZ" sz="2400" dirty="0" smtClean="0"/>
              <a:t>úzké skupiny lidí v autoritářských systémech, 	které z nich těží, případně vznikají	nedorozuměním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Lidé jsou racionální, společnost směřuje k pokroku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Kritika systému rovnováhy moci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Obhajoba systému kolektivní bezpečnosti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quote-the-universal-and-lasting-establishment-of-peace-constitutes-not-merely-a-part-but-the-whole-final-immanuel-kant-24256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68760"/>
            <a:ext cx="9181018" cy="43204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Liberalismus a globalizace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052736"/>
            <a:ext cx="8928992" cy="548173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Globalizace jako nová fáze kapitalismu (veskrze pozitivní)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část liberálů ji zcela obhajuje (především neoliberální ekonomové)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část liberálů ji kritizuje, ale vždy v rámci systému – globalizace je dobrá, jen její současná forma má některé odstranitelné nedostatky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Znaky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úpadek moci národního státu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větší vliv nestátních aktérů (nadnárodní korporace)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rozmach volného trhu a volného pohybu kapitálu (trh dokáže rozhodovat 	lépe než stát)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Kritika</a:t>
            </a:r>
            <a:r>
              <a:rPr lang="cs-CZ" sz="2000" dirty="0" smtClean="0"/>
              <a:t> – „liberální“ politika je ve skutečnosti mocenskou politikou 	konkrétních států (volný pohyb kapitálu, povaha volného trhu, rozpor 	mezi rétorikou a praxí)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Ale </a:t>
            </a:r>
            <a:r>
              <a:rPr lang="cs-CZ" sz="2000" dirty="0" smtClean="0"/>
              <a:t>– pokud se chtějí země rozvíjet není jiná cesta, než se do světové 		ekonomiky zapojit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 současné praxi de facto úplné vítězství liberalismu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tein_Liberalism_Theory_stick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132856"/>
            <a:ext cx="9144000" cy="30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87829" y="26977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Liberální pacifismus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69978"/>
            <a:ext cx="8856984" cy="557139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/>
              <a:t>J. </a:t>
            </a:r>
            <a:r>
              <a:rPr lang="cs-CZ" sz="2200" b="1" dirty="0" err="1" smtClean="0"/>
              <a:t>Schumpeter</a:t>
            </a:r>
            <a:r>
              <a:rPr lang="cs-CZ" sz="2200" b="1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/>
              <a:t>Základ LP </a:t>
            </a:r>
            <a:r>
              <a:rPr lang="cs-CZ" sz="2200" dirty="0" smtClean="0"/>
              <a:t>– interakce kapitalismu a demokracie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dirty="0" smtClean="0"/>
              <a:t>Imperialismus jako příčina válek, zdroje: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200" dirty="0" smtClean="0"/>
              <a:t>válečná mašinérie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200" dirty="0" smtClean="0"/>
              <a:t>válečnický instinkt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200" dirty="0" smtClean="0"/>
              <a:t>exportní monopolismus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/>
              <a:t>Demokracie </a:t>
            </a:r>
            <a:r>
              <a:rPr lang="cs-CZ" sz="2200" dirty="0" smtClean="0"/>
              <a:t>– omezuje válečnou mašinérii, válka prospívá pouze úzké 	menšině, demokracie nebude hlasovat pro zájmy úzké menšiny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/>
              <a:t>Kapitalismus</a:t>
            </a:r>
            <a:r>
              <a:rPr lang="cs-CZ" sz="2200" dirty="0" smtClean="0"/>
              <a:t> – volný obchod likviduje monopoly, válkou je mnohem 	obtížnější získat cizí zboží než obchodem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dirty="0" err="1" smtClean="0"/>
              <a:t>Schumpeter</a:t>
            </a:r>
            <a:r>
              <a:rPr lang="cs-CZ" sz="2200" dirty="0" smtClean="0"/>
              <a:t> později uznal, že buržoazní republiky mohou být, pokud se to 	vyplatí, agresivní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/>
              <a:t>Kritika</a:t>
            </a:r>
            <a:r>
              <a:rPr lang="cs-CZ" sz="2200" dirty="0" smtClean="0"/>
              <a:t> – materialismus, uniformní racionalismus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207" y="1052736"/>
            <a:ext cx="2500222" cy="2750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995" y="1412776"/>
            <a:ext cx="2856359" cy="2856359"/>
          </a:xfrm>
          <a:prstGeom prst="rect">
            <a:avLst/>
          </a:prstGeom>
        </p:spPr>
      </p:pic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45841" y="116632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Liberální imperialismus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59632"/>
            <a:ext cx="8784976" cy="5598368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 smtClean="0"/>
              <a:t>N. Machiavelli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4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4000" dirty="0" smtClean="0"/>
              <a:t>Republiky nejsou pacifistické, naopak, </a:t>
            </a:r>
            <a:endParaRPr lang="cs-CZ" sz="4000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4000" dirty="0"/>
              <a:t>	</a:t>
            </a:r>
            <a:r>
              <a:rPr lang="cs-CZ" sz="4000" dirty="0" smtClean="0"/>
              <a:t>je </a:t>
            </a:r>
            <a:r>
              <a:rPr lang="cs-CZ" sz="4000" dirty="0" smtClean="0"/>
              <a:t>to nejlepší </a:t>
            </a:r>
            <a:r>
              <a:rPr lang="cs-CZ" sz="4000" dirty="0" smtClean="0"/>
              <a:t>státní </a:t>
            </a:r>
            <a:r>
              <a:rPr lang="cs-CZ" sz="4000" dirty="0" smtClean="0"/>
              <a:t>forma </a:t>
            </a:r>
            <a:endParaRPr lang="cs-CZ" sz="4000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4000" dirty="0"/>
              <a:t>	</a:t>
            </a:r>
            <a:r>
              <a:rPr lang="cs-CZ" sz="4000" dirty="0" smtClean="0"/>
              <a:t>pro </a:t>
            </a:r>
            <a:r>
              <a:rPr lang="cs-CZ" sz="4000" dirty="0" smtClean="0"/>
              <a:t>imperiální expanzi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4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4000" dirty="0" smtClean="0"/>
              <a:t>Machiavelliho </a:t>
            </a:r>
            <a:r>
              <a:rPr lang="cs-CZ" sz="4000" dirty="0" smtClean="0"/>
              <a:t>pojetí republiky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4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4000" dirty="0" smtClean="0"/>
              <a:t>Lidová × aristokratická republika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4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 smtClean="0"/>
              <a:t>Síla republiky </a:t>
            </a:r>
            <a:r>
              <a:rPr lang="cs-CZ" sz="4000" dirty="0" smtClean="0"/>
              <a:t>– dělba moci, stabilita a osobní svoboda 	vedoucí k jistotě vlastnictví a populační explozi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4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 smtClean="0"/>
              <a:t>Logika liberálního imperialismu </a:t>
            </a:r>
            <a:r>
              <a:rPr lang="cs-CZ" sz="4000" dirty="0" smtClean="0"/>
              <a:t>– lidé usilují o slávu a 	bohatství, pokud nebudeme usilovat o expanzi my, 	udělají to druzí – expanze je politická nutnost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054511"/>
            <a:ext cx="2088232" cy="218011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7" t="18574" r="10228" b="19514"/>
          <a:stretch/>
        </p:blipFill>
        <p:spPr>
          <a:xfrm>
            <a:off x="6012160" y="2054513"/>
            <a:ext cx="2638690" cy="2029762"/>
          </a:xfrm>
          <a:prstGeom prst="rect">
            <a:avLst/>
          </a:prstGeom>
        </p:spPr>
      </p:pic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1250" y="29614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Liberální internacionalismus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5496" y="1172614"/>
            <a:ext cx="8928992" cy="568538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I. Kant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Vysvětluje proč republiky nebudou válčit mezi sebou, ale s ostatními státy ano, a jak 	svět dospěje do stádia trvalého míru – </a:t>
            </a:r>
            <a:r>
              <a:rPr lang="cs-CZ" sz="1800" b="1" dirty="0" smtClean="0"/>
              <a:t>předchůdce </a:t>
            </a:r>
            <a:r>
              <a:rPr lang="cs-CZ" sz="1800" b="1" dirty="0" smtClean="0"/>
              <a:t>demokratického míru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Definitivní články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/>
              <a:t>republikánská ústava státu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/>
              <a:t>pacifistická unie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/>
              <a:t>kosmopolitní právo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Zdroje </a:t>
            </a:r>
            <a:r>
              <a:rPr lang="cs-CZ" sz="1800" b="1" dirty="0" smtClean="0"/>
              <a:t>článků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/>
              <a:t>republika jako nejlepší forma státu pro ochranu občanů, důvod válek s 	neliberálními státy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/>
              <a:t>mezinárodní právo (vnímání ostatních republik jako legitimních, stejné principy – 	odpor k neliberálním státům)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/>
              <a:t>duch obchodu (kosmopolitní právo umožní existenci obchodu, který je výhodný)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Trvalý mír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/>
              <a:t>důsledek mechanického přírodního procesu i proti vůli lidí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/>
              <a:t>avšak i přesto je naplněním morálního poslání člověka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smtClean="0"/>
              <a:t>jako důsledek společenské evoluce vychází z Kantovi osvícenské víry v pokrok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Osnova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5496" y="1196752"/>
            <a:ext cx="9001000" cy="561662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Kořeny liberalismu, vymezení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Liberalismus a MV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Mír v liberalismu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Liberalismus a ekonomické faktory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Liberalismus a globalizace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Tři tradice v liberalismu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56992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Vymezení liberalismu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935480"/>
            <a:ext cx="8507288" cy="48058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Z latinského </a:t>
            </a:r>
            <a:r>
              <a:rPr lang="cs-CZ" sz="2800" i="1" dirty="0" smtClean="0"/>
              <a:t>liber</a:t>
            </a:r>
            <a:r>
              <a:rPr lang="cs-CZ" sz="2800" dirty="0" smtClean="0"/>
              <a:t> – příslušník třídy svobodných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Vznik a vývoj liberalismu:</a:t>
            </a:r>
          </a:p>
          <a:p>
            <a:pPr lvl="1" eaLnBrk="1" hangingPunct="1">
              <a:defRPr/>
            </a:pPr>
            <a:r>
              <a:rPr lang="cs-CZ" sz="2400" dirty="0" smtClean="0"/>
              <a:t>označení politického postoje až od počátku 19. stol.</a:t>
            </a:r>
          </a:p>
          <a:p>
            <a:pPr lvl="1" eaLnBrk="1" hangingPunct="1">
              <a:defRPr/>
            </a:pPr>
            <a:endParaRPr lang="cs-CZ" sz="2400" dirty="0" smtClean="0"/>
          </a:p>
          <a:p>
            <a:pPr lvl="1" eaLnBrk="1" hangingPunct="1">
              <a:defRPr/>
            </a:pPr>
            <a:r>
              <a:rPr lang="cs-CZ" sz="2400" dirty="0" smtClean="0"/>
              <a:t>soubor několika teorií (spol. smlouva, klasická </a:t>
            </a:r>
            <a:r>
              <a:rPr lang="cs-CZ" sz="2400" dirty="0" err="1" smtClean="0"/>
              <a:t>pol</a:t>
            </a:r>
            <a:r>
              <a:rPr lang="cs-CZ" sz="2400" dirty="0" smtClean="0"/>
              <a:t>. </a:t>
            </a:r>
            <a:r>
              <a:rPr lang="cs-CZ" sz="2400" dirty="0" err="1" smtClean="0"/>
              <a:t>ek</a:t>
            </a:r>
            <a:r>
              <a:rPr lang="cs-CZ" sz="2400" dirty="0" smtClean="0"/>
              <a:t>.)</a:t>
            </a:r>
          </a:p>
          <a:p>
            <a:pPr lvl="1" eaLnBrk="1" hangingPunct="1">
              <a:defRPr/>
            </a:pPr>
            <a:endParaRPr lang="cs-CZ" sz="2400" dirty="0" smtClean="0"/>
          </a:p>
          <a:p>
            <a:pPr lvl="1" eaLnBrk="1" hangingPunct="1">
              <a:defRPr/>
            </a:pPr>
            <a:r>
              <a:rPr lang="cs-CZ" sz="2400" dirty="0" smtClean="0"/>
              <a:t>během let obrovský vzrůst vlivu – dnes považujeme řadu 	liberálních hodnot za samozřejmé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Hlavní znaky liberalismu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endParaRPr lang="cs-CZ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Primát jednotlivce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Svoboda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Rozum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Spravedlnost (vláda práva)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Tolerance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Omezená vláda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Soukromé vlastnictví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cs-CZ" dirty="0" smtClean="0"/>
              <a:t>Harmonie zájmů</a:t>
            </a:r>
          </a:p>
          <a:p>
            <a:endParaRPr lang="cs-CZ" dirty="0"/>
          </a:p>
        </p:txBody>
      </p:sp>
      <p:pic>
        <p:nvPicPr>
          <p:cNvPr id="1026" name="Picture 2" descr="Výsledek obrázku pro statue of liberty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86868"/>
            <a:ext cx="3168352" cy="474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Liberalismus a MV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568952" cy="51125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Politický liberalismus lze rozdělit na: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klasický (negativní svoboda, minimalistický stát)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moderní (pozitivní svoboda, stát jako „tvůrce rovných 			příležitostí“)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Liberalismus lze dělit více způsoby: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liberální internacionalismus, imperialismus, pacifismus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idealismus, liberální internacionalismus, 	</a:t>
            </a:r>
            <a:r>
              <a:rPr lang="cs-CZ" sz="2400" dirty="0" err="1" smtClean="0"/>
              <a:t>institucionalismus</a:t>
            </a:r>
            <a:r>
              <a:rPr lang="cs-CZ" sz="2400" dirty="0" smtClean="0"/>
              <a:t> a jejich </a:t>
            </a:r>
            <a:r>
              <a:rPr lang="cs-CZ" sz="2400" dirty="0" err="1" smtClean="0"/>
              <a:t>neovarianty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Liberalismus v MV: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stál ve formě idealismu u vzniku MV jako vědy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nejvýraznější opozice v MV vůči realismu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značná roztříštěnost jednotlivých proudů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2" y="836712"/>
            <a:ext cx="9115732" cy="5132387"/>
          </a:xfrm>
        </p:spPr>
      </p:pic>
    </p:spTree>
    <p:extLst>
      <p:ext uri="{BB962C8B-B14F-4D97-AF65-F5344CB8AC3E}">
        <p14:creationId xmlns:p14="http://schemas.microsoft.com/office/powerpoint/2010/main" val="29039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Liberalismus a MV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556792"/>
            <a:ext cx="8435280" cy="476780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Hlavní znaky v MV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 smtClean="0"/>
              <a:t>normativita</a:t>
            </a:r>
            <a:endParaRPr lang="cs-CZ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 smtClean="0"/>
              <a:t>inside</a:t>
            </a:r>
            <a:r>
              <a:rPr lang="cs-CZ" sz="2400" dirty="0" smtClean="0"/>
              <a:t>-</a:t>
            </a:r>
            <a:r>
              <a:rPr lang="cs-CZ" sz="2400" dirty="0" err="1" smtClean="0"/>
              <a:t>out</a:t>
            </a:r>
            <a:r>
              <a:rPr lang="cs-CZ" sz="2400" dirty="0" smtClean="0"/>
              <a:t> </a:t>
            </a:r>
            <a:r>
              <a:rPr lang="cs-CZ" sz="2400" dirty="0" err="1" smtClean="0"/>
              <a:t>approach</a:t>
            </a:r>
            <a:endParaRPr lang="cs-CZ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víra v pokrok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stát není jediný aktér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bezpečnostní vztahy nejsou vždy primární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Hlavní témata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mír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lidská práva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demokracie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spolupráce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volný obchod a vzájemná závislost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cs-CZ" b="1" dirty="0" smtClean="0"/>
              <a:t>Spolupráce × konflikt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84312"/>
            <a:ext cx="8590409" cy="5185047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2800" dirty="0" smtClean="0"/>
              <a:t>Specifický pohled na povahu člověka, harmonie zájmů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b="1" dirty="0" smtClean="0"/>
              <a:t>Konflikt je výsledkem:</a:t>
            </a:r>
          </a:p>
          <a:p>
            <a:pPr lvl="1">
              <a:defRPr/>
            </a:pPr>
            <a:r>
              <a:rPr lang="cs-CZ" sz="2400" dirty="0" smtClean="0"/>
              <a:t>nedorozumění (nedostatek informací)</a:t>
            </a:r>
          </a:p>
          <a:p>
            <a:pPr lvl="1">
              <a:defRPr/>
            </a:pPr>
            <a:r>
              <a:rPr lang="cs-CZ" sz="2400" dirty="0" smtClean="0"/>
              <a:t>zlého úmyslu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b="1" dirty="0" smtClean="0"/>
              <a:t>Přirozeného stavu spolupráce lze dosáhnout:</a:t>
            </a:r>
          </a:p>
          <a:p>
            <a:pPr lvl="1">
              <a:defRPr/>
            </a:pPr>
            <a:r>
              <a:rPr lang="cs-CZ" sz="2400" dirty="0" smtClean="0"/>
              <a:t>Poučením se z chyb pomocí rozumu, morální pokrok lidstva</a:t>
            </a:r>
          </a:p>
          <a:p>
            <a:pPr lvl="1">
              <a:defRPr/>
            </a:pPr>
            <a:r>
              <a:rPr lang="cs-CZ" sz="2400" dirty="0" smtClean="0"/>
              <a:t>Umožnění působení přirozených mechanismů (volná ruka trhu)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b="1" dirty="0" smtClean="0"/>
              <a:t>Pnutí v liberalismu </a:t>
            </a:r>
            <a:r>
              <a:rPr lang="cs-CZ" sz="2800" dirty="0" smtClean="0"/>
              <a:t>– člověk jako </a:t>
            </a:r>
            <a:r>
              <a:rPr lang="cs-CZ" sz="2800" dirty="0" err="1" smtClean="0"/>
              <a:t>maximalizátor</a:t>
            </a:r>
            <a:r>
              <a:rPr lang="cs-CZ" sz="2800" dirty="0" smtClean="0"/>
              <a:t> slasti 	(efektivita) × člověk usilující o rozvinutí svého 	lidského potenciálu (morálka)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31640"/>
            <a:ext cx="8507288" cy="540972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Vláda </a:t>
            </a:r>
            <a:r>
              <a:rPr lang="cs-CZ" sz="2400" dirty="0" smtClean="0"/>
              <a:t>práva je hlavním principem společenského 	uspořádání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Univerzální</a:t>
            </a:r>
            <a:r>
              <a:rPr lang="cs-CZ" sz="2400" dirty="0" smtClean="0"/>
              <a:t> </a:t>
            </a:r>
            <a:r>
              <a:rPr lang="cs-CZ" sz="2400" dirty="0" smtClean="0"/>
              <a:t>(k jejich aplikaci dojde nakonec všude)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Snaha </a:t>
            </a:r>
            <a:r>
              <a:rPr lang="cs-CZ" sz="2400" dirty="0" smtClean="0"/>
              <a:t>prosadit smluvní zakotvení lidských práv 	(Všeobecná deklarace lidských práv OSN 1948)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Kritika</a:t>
            </a:r>
            <a:r>
              <a:rPr lang="cs-CZ" sz="2400" b="1" dirty="0" smtClean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snaha o prosazení lidských práv celosvětově není příliš úspěšná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spor mezi suverenitou státu a prosazováním lidských práv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lidská práva jak je chápe Západ nemusí být univerzální – alternativní 	především asijské koncepce (ekonomická, kulturní, sociální práva)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" y="-675456"/>
            <a:ext cx="9144000" cy="235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1236</TotalTime>
  <Words>428</Words>
  <Application>Microsoft Office PowerPoint</Application>
  <PresentationFormat>Předvádění na obrazovce (4:3)</PresentationFormat>
  <Paragraphs>218</Paragraphs>
  <Slides>20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Constantia</vt:lpstr>
      <vt:lpstr>Garamond</vt:lpstr>
      <vt:lpstr>Wingdings 2</vt:lpstr>
      <vt:lpstr>Tok</vt:lpstr>
      <vt:lpstr>Liberalismus – úvod</vt:lpstr>
      <vt:lpstr>Osnova</vt:lpstr>
      <vt:lpstr>Vymezení liberalismu</vt:lpstr>
      <vt:lpstr>Hlavní znaky liberalismu</vt:lpstr>
      <vt:lpstr>Liberalismus a MV</vt:lpstr>
      <vt:lpstr>Prezentace aplikace PowerPoint</vt:lpstr>
      <vt:lpstr>Liberalismus a MV</vt:lpstr>
      <vt:lpstr>Spolupráce × konflikt</vt:lpstr>
      <vt:lpstr>Prezentace aplikace PowerPoint</vt:lpstr>
      <vt:lpstr>Liberalismus a kapitalismus</vt:lpstr>
      <vt:lpstr>Komparativní výhoda</vt:lpstr>
      <vt:lpstr>Demokracie, pluralita</vt:lpstr>
      <vt:lpstr>Mír</vt:lpstr>
      <vt:lpstr>Prezentace aplikace PowerPoint</vt:lpstr>
      <vt:lpstr>Liberalismus a globalizace</vt:lpstr>
      <vt:lpstr>Prezentace aplikace PowerPoint</vt:lpstr>
      <vt:lpstr>Liberální pacifismus</vt:lpstr>
      <vt:lpstr>Liberální imperialismus</vt:lpstr>
      <vt:lpstr>Liberální internacionalismus</vt:lpstr>
      <vt:lpstr>Děkuji za pozornost</vt:lpstr>
    </vt:vector>
  </TitlesOfParts>
  <Company>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Klasický liberalismus</dc:title>
  <dc:creator>Vladan</dc:creator>
  <cp:lastModifiedBy>Fučík Jakub</cp:lastModifiedBy>
  <cp:revision>140</cp:revision>
  <dcterms:created xsi:type="dcterms:W3CDTF">2008-03-31T23:15:34Z</dcterms:created>
  <dcterms:modified xsi:type="dcterms:W3CDTF">2018-03-20T13:11:27Z</dcterms:modified>
</cp:coreProperties>
</file>