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1" Type="http://schemas.openxmlformats.org/officeDocument/2006/relationships/hyperlink" Target="https://en.wikipedia.org/wiki/Suez_crisis#cite_note-18" TargetMode="External"/><Relationship Id="rId10" Type="http://schemas.openxmlformats.org/officeDocument/2006/relationships/hyperlink" Target="https://en.wikipedia.org/wiki/United_Nations" TargetMode="External"/><Relationship Id="rId1" Type="http://schemas.openxmlformats.org/officeDocument/2006/relationships/notesMaster" Target="../notesMasters/notesMaster1.xml"/><Relationship Id="rId2" Type="http://schemas.openxmlformats.org/officeDocument/2006/relationships/hyperlink" Target="https://en.wikipedia.org/wiki/Israel" TargetMode="External"/><Relationship Id="rId3" Type="http://schemas.openxmlformats.org/officeDocument/2006/relationships/hyperlink" Target="https://en.wikipedia.org/wiki/United_Kingdom" TargetMode="External"/><Relationship Id="rId4" Type="http://schemas.openxmlformats.org/officeDocument/2006/relationships/hyperlink" Target="https://en.wikipedia.org/wiki/France" TargetMode="External"/><Relationship Id="rId9" Type="http://schemas.openxmlformats.org/officeDocument/2006/relationships/hyperlink" Target="https://en.wikipedia.org/wiki/Soviet_Union" TargetMode="External"/><Relationship Id="rId5" Type="http://schemas.openxmlformats.org/officeDocument/2006/relationships/hyperlink" Target="https://en.wikipedia.org/wiki/Suez_Canal" TargetMode="External"/><Relationship Id="rId6" Type="http://schemas.openxmlformats.org/officeDocument/2006/relationships/hyperlink" Target="https://en.wikipedia.org/wiki/Gamal_Abdel_Nasser" TargetMode="External"/><Relationship Id="rId7" Type="http://schemas.openxmlformats.org/officeDocument/2006/relationships/hyperlink" Target="https://en.wikipedia.org/wiki/Suez_crisis#cite_note-17" TargetMode="External"/><Relationship Id="rId8" Type="http://schemas.openxmlformats.org/officeDocument/2006/relationships/hyperlink" Target="https://en.wikipedia.org/wiki/United_States" TargetMode="External"/></Relationships>
</file>

<file path=ppt/notesSlides/_rels/notesSlide12.xml.rels><?xml version="1.0" encoding="UTF-8" standalone="yes"?><Relationships xmlns="http://schemas.openxmlformats.org/package/2006/relationships"><Relationship Id="rId11" Type="http://schemas.openxmlformats.org/officeDocument/2006/relationships/hyperlink" Target="https://en.wikipedia.org/wiki/Suez_crisis#cite_note-Kandil2012p47-137" TargetMode="External"/><Relationship Id="rId10" Type="http://schemas.openxmlformats.org/officeDocument/2006/relationships/hyperlink" Target="https://en.wikipedia.org/wiki/Suez_crisis#cite_note-136" TargetMode="External"/><Relationship Id="rId13" Type="http://schemas.openxmlformats.org/officeDocument/2006/relationships/hyperlink" Target="https://en.wikipedia.org/wiki/Suez_crisis#cite_note-138" TargetMode="External"/><Relationship Id="rId12" Type="http://schemas.openxmlformats.org/officeDocument/2006/relationships/hyperlink" Target="https://en.wikipedia.org/wiki/Suez_crisis#cite_note-138" TargetMode="External"/><Relationship Id="rId1" Type="http://schemas.openxmlformats.org/officeDocument/2006/relationships/notesMaster" Target="../notesMasters/notesMaster1.xml"/><Relationship Id="rId2" Type="http://schemas.openxmlformats.org/officeDocument/2006/relationships/hyperlink" Target="https://en.wikipedia.org/wiki/Suez_crisis#cite_note-134" TargetMode="External"/><Relationship Id="rId3" Type="http://schemas.openxmlformats.org/officeDocument/2006/relationships/hyperlink" Target="https://en.wikipedia.org/wiki/Straits_of_Tiran" TargetMode="External"/><Relationship Id="rId4" Type="http://schemas.openxmlformats.org/officeDocument/2006/relationships/hyperlink" Target="https://en.wikipedia.org/wiki/Gulf_of_Aqaba" TargetMode="External"/><Relationship Id="rId9" Type="http://schemas.openxmlformats.org/officeDocument/2006/relationships/hyperlink" Target="https://en.wikipedia.org/wiki/Ilyushin_Il-28" TargetMode="External"/><Relationship Id="rId5" Type="http://schemas.openxmlformats.org/officeDocument/2006/relationships/hyperlink" Target="https://en.wikipedia.org/wiki/Gaza_Strip" TargetMode="External"/><Relationship Id="rId6" Type="http://schemas.openxmlformats.org/officeDocument/2006/relationships/hyperlink" Target="https://en.wikipedia.org/wiki/Suez_crisis#cite_note-135" TargetMode="External"/><Relationship Id="rId7" Type="http://schemas.openxmlformats.org/officeDocument/2006/relationships/hyperlink" Target="https://en.wikipedia.org/wiki/Suez_crisis#cite_note-135" TargetMode="External"/><Relationship Id="rId8" Type="http://schemas.openxmlformats.org/officeDocument/2006/relationships/hyperlink" Target="https://en.wikipedia.org/wiki/MiG_15"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books.google.com/books?id=nQXtz41f-kcC&amp;pg=PT105" TargetMode="External"/><Relationship Id="rId3" Type="http://schemas.openxmlformats.org/officeDocument/2006/relationships/hyperlink" Target="https://books.google.com/books?id=hHQe4qn-EmUC&amp;pg=PA70" TargetMode="External"/><Relationship Id="rId4" Type="http://schemas.openxmlformats.org/officeDocument/2006/relationships/hyperlink" Target="https://treaties.un.org/doc/Publication/UNTS/Volume%20162/v162.pdf#page=215" TargetMode="External"/><Relationship Id="rId5" Type="http://schemas.openxmlformats.org/officeDocument/2006/relationships/hyperlink" Target="https://treaties.un.org/doc/Publication/UNTS/Volume%20345/v345.pdf#page=105"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Menachem_Begin" TargetMode="External"/><Relationship Id="rId3" Type="http://schemas.openxmlformats.org/officeDocument/2006/relationships/hyperlink" Target="https://en.wikipedia.org/wiki/Altalena_Affair" TargetMode="External"/><Relationship Id="rId4" Type="http://schemas.openxmlformats.org/officeDocument/2006/relationships/hyperlink" Target="https://en.wikipedia.org/wiki/Tear_gas" TargetMode="External"/><Relationship Id="rId5" Type="http://schemas.openxmlformats.org/officeDocument/2006/relationships/hyperlink" Target="https://en.wikipedia.org/wiki/Reparations_Agreement_between_Israel_and_West_Germany#cite_note-sikur-6" TargetMode="External"/><Relationship Id="rId6" Type="http://schemas.openxmlformats.org/officeDocument/2006/relationships/hyperlink" Target="http://www.haaretz.com/hasen/pages/ShArt.jhtml?itemNo=904448"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en.wikipedia.org/wiki/Ashkelon" TargetMode="External"/><Relationship Id="rId10" Type="http://schemas.openxmlformats.org/officeDocument/2006/relationships/hyperlink" Target="https://en.wikipedia.org/wiki/Lachish" TargetMode="External"/><Relationship Id="rId13" Type="http://schemas.openxmlformats.org/officeDocument/2006/relationships/hyperlink" Target="https://en.wikipedia.org/wiki/Galilee" TargetMode="External"/><Relationship Id="rId12" Type="http://schemas.openxmlformats.org/officeDocument/2006/relationships/hyperlink" Target="https://en.wikipedia.org/wiki/Negev" TargetMode="External"/><Relationship Id="rId1" Type="http://schemas.openxmlformats.org/officeDocument/2006/relationships/notesMaster" Target="../notesMasters/notesMaster1.xml"/><Relationship Id="rId2" Type="http://schemas.openxmlformats.org/officeDocument/2006/relationships/hyperlink" Target="https://en.wikipedia.org/wiki/Hadera" TargetMode="External"/><Relationship Id="rId3" Type="http://schemas.openxmlformats.org/officeDocument/2006/relationships/hyperlink" Target="https://en.wikipedia.org/wiki/Dead_Sea_Works" TargetMode="External"/><Relationship Id="rId4" Type="http://schemas.openxmlformats.org/officeDocument/2006/relationships/hyperlink" Target="https://en.wikipedia.org/wiki/National_Water_Carrier" TargetMode="External"/><Relationship Id="rId9" Type="http://schemas.openxmlformats.org/officeDocument/2006/relationships/hyperlink" Target="https://en.wikipedia.org/wiki/Desalination" TargetMode="External"/><Relationship Id="rId5" Type="http://schemas.openxmlformats.org/officeDocument/2006/relationships/hyperlink" Target="https://en.wikipedia.org/wiki/Port" TargetMode="External"/><Relationship Id="rId6" Type="http://schemas.openxmlformats.org/officeDocument/2006/relationships/hyperlink" Target="https://en.wikipedia.org/wiki/Haifa" TargetMode="External"/><Relationship Id="rId7" Type="http://schemas.openxmlformats.org/officeDocument/2006/relationships/hyperlink" Target="https://en.wikipedia.org/wiki/Ashdod" TargetMode="External"/><Relationship Id="rId8" Type="http://schemas.openxmlformats.org/officeDocument/2006/relationships/hyperlink" Target="https://en.wikipedia.org/wiki/Eila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invasion of Egypt in late 1956 by </a:t>
            </a:r>
            <a:r>
              <a:rPr lang="en" sz="1050">
                <a:solidFill>
                  <a:srgbClr val="0B0080"/>
                </a:solidFill>
                <a:uFill>
                  <a:noFill/>
                </a:uFill>
                <a:hlinkClick r:id="rId2"/>
              </a:rPr>
              <a:t>Israel</a:t>
            </a:r>
            <a:r>
              <a:rPr lang="en" sz="1050">
                <a:solidFill>
                  <a:srgbClr val="252525"/>
                </a:solidFill>
                <a:highlight>
                  <a:srgbClr val="FFFFFF"/>
                </a:highlight>
              </a:rPr>
              <a:t>, followed by the </a:t>
            </a:r>
            <a:r>
              <a:rPr lang="en" sz="1050">
                <a:solidFill>
                  <a:srgbClr val="0B0080"/>
                </a:solidFill>
                <a:uFill>
                  <a:noFill/>
                </a:uFill>
                <a:hlinkClick r:id="rId3"/>
              </a:rPr>
              <a:t>United Kingdom</a:t>
            </a:r>
            <a:r>
              <a:rPr lang="en" sz="1050">
                <a:solidFill>
                  <a:srgbClr val="252525"/>
                </a:solidFill>
                <a:highlight>
                  <a:srgbClr val="FFFFFF"/>
                </a:highlight>
              </a:rPr>
              <a:t> and </a:t>
            </a:r>
            <a:r>
              <a:rPr lang="en" sz="1050">
                <a:solidFill>
                  <a:srgbClr val="0B0080"/>
                </a:solidFill>
                <a:uFill>
                  <a:noFill/>
                </a:uFill>
                <a:hlinkClick r:id="rId4"/>
              </a:rPr>
              <a:t>France</a:t>
            </a:r>
            <a:r>
              <a:rPr lang="en" sz="1050">
                <a:solidFill>
                  <a:srgbClr val="252525"/>
                </a:solidFill>
                <a:highlight>
                  <a:srgbClr val="FFFFFF"/>
                </a:highlight>
              </a:rPr>
              <a:t>. The aims were to regain Western control of the </a:t>
            </a:r>
            <a:r>
              <a:rPr lang="en" sz="1050">
                <a:solidFill>
                  <a:srgbClr val="0B0080"/>
                </a:solidFill>
                <a:uFill>
                  <a:noFill/>
                </a:uFill>
                <a:hlinkClick r:id="rId5"/>
              </a:rPr>
              <a:t>Suez Canal</a:t>
            </a:r>
            <a:r>
              <a:rPr lang="en" sz="1050">
                <a:solidFill>
                  <a:srgbClr val="252525"/>
                </a:solidFill>
                <a:highlight>
                  <a:srgbClr val="FFFFFF"/>
                </a:highlight>
              </a:rPr>
              <a:t> and to remove Egyptian President </a:t>
            </a:r>
            <a:r>
              <a:rPr lang="en" sz="1050">
                <a:solidFill>
                  <a:srgbClr val="0B0080"/>
                </a:solidFill>
                <a:uFill>
                  <a:noFill/>
                </a:uFill>
                <a:hlinkClick r:id="rId6"/>
              </a:rPr>
              <a:t>Gamal Abdel Nasser</a:t>
            </a:r>
            <a:r>
              <a:rPr lang="en" sz="1050">
                <a:solidFill>
                  <a:srgbClr val="252525"/>
                </a:solidFill>
                <a:highlight>
                  <a:srgbClr val="FFFFFF"/>
                </a:highlight>
              </a:rPr>
              <a:t>from power.</a:t>
            </a:r>
            <a:r>
              <a:rPr baseline="30000" lang="en" sz="1400">
                <a:solidFill>
                  <a:srgbClr val="0B0080"/>
                </a:solidFill>
                <a:uFill>
                  <a:noFill/>
                </a:uFill>
                <a:hlinkClick r:id="rId7"/>
              </a:rPr>
              <a:t>[17]</a:t>
            </a:r>
            <a:r>
              <a:rPr lang="en" sz="1050">
                <a:solidFill>
                  <a:srgbClr val="252525"/>
                </a:solidFill>
                <a:highlight>
                  <a:srgbClr val="FFFFFF"/>
                </a:highlight>
              </a:rPr>
              <a:t> After the fighting had started, political pressure from the </a:t>
            </a:r>
            <a:r>
              <a:rPr lang="en" sz="1050">
                <a:solidFill>
                  <a:srgbClr val="0B0080"/>
                </a:solidFill>
                <a:uFill>
                  <a:noFill/>
                </a:uFill>
                <a:hlinkClick r:id="rId8"/>
              </a:rPr>
              <a:t>United States</a:t>
            </a:r>
            <a:r>
              <a:rPr lang="en" sz="1050">
                <a:solidFill>
                  <a:srgbClr val="252525"/>
                </a:solidFill>
                <a:highlight>
                  <a:srgbClr val="FFFFFF"/>
                </a:highlight>
              </a:rPr>
              <a:t>, the </a:t>
            </a:r>
            <a:r>
              <a:rPr lang="en" sz="1050">
                <a:solidFill>
                  <a:srgbClr val="0B0080"/>
                </a:solidFill>
                <a:uFill>
                  <a:noFill/>
                </a:uFill>
                <a:hlinkClick r:id="rId9"/>
              </a:rPr>
              <a:t>Soviet Union</a:t>
            </a:r>
            <a:r>
              <a:rPr lang="en" sz="1050">
                <a:solidFill>
                  <a:srgbClr val="252525"/>
                </a:solidFill>
                <a:highlight>
                  <a:srgbClr val="FFFFFF"/>
                </a:highlight>
              </a:rPr>
              <a:t>, and the </a:t>
            </a:r>
            <a:r>
              <a:rPr lang="en" sz="1050">
                <a:solidFill>
                  <a:srgbClr val="0B0080"/>
                </a:solidFill>
                <a:uFill>
                  <a:noFill/>
                </a:uFill>
                <a:hlinkClick r:id="rId10"/>
              </a:rPr>
              <a:t>United Nations</a:t>
            </a:r>
            <a:r>
              <a:rPr lang="en" sz="1050">
                <a:solidFill>
                  <a:srgbClr val="252525"/>
                </a:solidFill>
                <a:highlight>
                  <a:srgbClr val="FFFFFF"/>
                </a:highlight>
              </a:rPr>
              <a:t> led to a withdrawal by the three invaders. The episode humiliated Great Britain and France</a:t>
            </a:r>
            <a:r>
              <a:rPr baseline="30000" lang="en" sz="1400">
                <a:solidFill>
                  <a:srgbClr val="0B0080"/>
                </a:solidFill>
                <a:uFill>
                  <a:noFill/>
                </a:uFill>
                <a:hlinkClick r:id="rId11"/>
              </a:rPr>
              <a:t>[18]</a:t>
            </a:r>
            <a:r>
              <a:rPr lang="en" sz="1050">
                <a:solidFill>
                  <a:srgbClr val="252525"/>
                </a:solidFill>
                <a:highlight>
                  <a:srgbClr val="FFFFFF"/>
                </a:highlight>
              </a:rPr>
              <a:t> and strengthened Nasser</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Britain was anxious lest it lose efficient access to the remains of its empire. Both Britain and France were eager that the canal should remain open as an important conduit of oil.</a:t>
            </a:r>
            <a:endParaRPr sz="1050">
              <a:solidFill>
                <a:srgbClr val="252525"/>
              </a:solidFill>
            </a:endParaRPr>
          </a:p>
          <a:p>
            <a:pPr indent="0" lvl="0" marL="0" rtl="0">
              <a:lnSpc>
                <a:spcPct val="115000"/>
              </a:lnSpc>
              <a:spcBef>
                <a:spcPts val="600"/>
              </a:spcBef>
              <a:spcAft>
                <a:spcPts val="0"/>
              </a:spcAft>
              <a:buNone/>
            </a:pPr>
            <a:r>
              <a:rPr lang="en" sz="1050">
                <a:solidFill>
                  <a:srgbClr val="252525"/>
                </a:solidFill>
              </a:rPr>
              <a:t>Both the French and the British felt that Nasser should be removed from power. The French "held the Egyptian president responsible for assisting the anti-colonial rebellion in Algeria".</a:t>
            </a:r>
            <a:r>
              <a:rPr baseline="30000" lang="en" sz="1400">
                <a:solidFill>
                  <a:srgbClr val="0B0080"/>
                </a:solidFill>
                <a:uFill>
                  <a:noFill/>
                </a:uFill>
                <a:hlinkClick r:id="rId2"/>
              </a:rPr>
              <a:t>[134]</a:t>
            </a:r>
            <a:r>
              <a:rPr lang="en" sz="1050">
                <a:solidFill>
                  <a:srgbClr val="252525"/>
                </a:solidFill>
              </a:rPr>
              <a:t> France was nervous about the growing influence that Nasser exerted on its North African colonies and protectorates.</a:t>
            </a:r>
            <a:endParaRPr sz="1050">
              <a:solidFill>
                <a:srgbClr val="252525"/>
              </a:solidFill>
            </a:endParaRPr>
          </a:p>
          <a:p>
            <a:pPr indent="0" lvl="0" marL="0" rtl="0">
              <a:lnSpc>
                <a:spcPct val="115000"/>
              </a:lnSpc>
              <a:spcBef>
                <a:spcPts val="600"/>
              </a:spcBef>
              <a:spcAft>
                <a:spcPts val="0"/>
              </a:spcAft>
              <a:buNone/>
            </a:pPr>
            <a:r>
              <a:rPr lang="en" sz="1050">
                <a:solidFill>
                  <a:srgbClr val="252525"/>
                </a:solidFill>
              </a:rPr>
              <a:t>Israel wanted to reopen the </a:t>
            </a:r>
            <a:r>
              <a:rPr lang="en" sz="1050">
                <a:solidFill>
                  <a:srgbClr val="0B0080"/>
                </a:solidFill>
                <a:uFill>
                  <a:noFill/>
                </a:uFill>
                <a:hlinkClick r:id="rId3"/>
              </a:rPr>
              <a:t>Straits of Tiran</a:t>
            </a:r>
            <a:r>
              <a:rPr lang="en" sz="1050">
                <a:solidFill>
                  <a:srgbClr val="252525"/>
                </a:solidFill>
              </a:rPr>
              <a:t> leading to the </a:t>
            </a:r>
            <a:r>
              <a:rPr lang="en" sz="1050">
                <a:solidFill>
                  <a:srgbClr val="0B0080"/>
                </a:solidFill>
                <a:uFill>
                  <a:noFill/>
                </a:uFill>
                <a:hlinkClick r:id="rId4"/>
              </a:rPr>
              <a:t>Gulf of Aqaba</a:t>
            </a:r>
            <a:r>
              <a:rPr lang="en" sz="1050">
                <a:solidFill>
                  <a:srgbClr val="252525"/>
                </a:solidFill>
              </a:rPr>
              <a:t> to Israeli shipping, and saw the opportunity to strengthen its southern border and to weaken what it saw as a dangerous and hostile state. This was particularly felt in the form of attacks injuring approximately 1,300 civilians emanating from the Egyptian-held </a:t>
            </a:r>
            <a:r>
              <a:rPr lang="en" sz="1050">
                <a:solidFill>
                  <a:srgbClr val="0B0080"/>
                </a:solidFill>
                <a:uFill>
                  <a:noFill/>
                </a:uFill>
                <a:hlinkClick r:id="rId5"/>
              </a:rPr>
              <a:t>Gaza Strip</a:t>
            </a:r>
            <a:r>
              <a:rPr lang="en" sz="1050">
                <a:solidFill>
                  <a:srgbClr val="252525"/>
                </a:solidFill>
              </a:rPr>
              <a:t>.</a:t>
            </a:r>
            <a:r>
              <a:rPr baseline="30000" lang="en" sz="1400">
                <a:solidFill>
                  <a:srgbClr val="0B0080"/>
                </a:solidFill>
                <a:uFill>
                  <a:noFill/>
                </a:uFill>
                <a:hlinkClick r:id="rId6"/>
              </a:rPr>
              <a:t>[135]</a:t>
            </a:r>
            <a:endParaRPr baseline="30000" sz="1400">
              <a:solidFill>
                <a:srgbClr val="0B0080"/>
              </a:solidFill>
              <a:uFill>
                <a:noFill/>
              </a:uFill>
              <a:hlinkClick r:id="rId7"/>
            </a:endParaRPr>
          </a:p>
          <a:p>
            <a:pPr indent="0" lvl="0" marL="0" rtl="0">
              <a:lnSpc>
                <a:spcPct val="115000"/>
              </a:lnSpc>
              <a:spcBef>
                <a:spcPts val="600"/>
              </a:spcBef>
              <a:spcAft>
                <a:spcPts val="0"/>
              </a:spcAft>
              <a:buNone/>
            </a:pPr>
            <a:r>
              <a:rPr lang="en" sz="1050">
                <a:solidFill>
                  <a:srgbClr val="252525"/>
                </a:solidFill>
              </a:rPr>
              <a:t>The Israelis were also deeply troubled by Egypt's procurement of large amounts of Soviet weaponry that included 530 armored vehicles, of which 230 were tanks; 500 guns; 150 </a:t>
            </a:r>
            <a:r>
              <a:rPr lang="en" sz="1050">
                <a:solidFill>
                  <a:srgbClr val="0B0080"/>
                </a:solidFill>
                <a:uFill>
                  <a:noFill/>
                </a:uFill>
                <a:hlinkClick r:id="rId8"/>
              </a:rPr>
              <a:t>MiG 15</a:t>
            </a:r>
            <a:r>
              <a:rPr lang="en" sz="1050">
                <a:solidFill>
                  <a:srgbClr val="252525"/>
                </a:solidFill>
              </a:rPr>
              <a:t> jet fighters; 50 </a:t>
            </a:r>
            <a:r>
              <a:rPr lang="en" sz="1050">
                <a:solidFill>
                  <a:srgbClr val="0B0080"/>
                </a:solidFill>
                <a:uFill>
                  <a:noFill/>
                </a:uFill>
                <a:hlinkClick r:id="rId9"/>
              </a:rPr>
              <a:t>Ilyushin Il-28</a:t>
            </a:r>
            <a:r>
              <a:rPr lang="en" sz="1050">
                <a:solidFill>
                  <a:srgbClr val="252525"/>
                </a:solidFill>
              </a:rPr>
              <a:t> bombers; submarines and other naval craft. The influx of this advanced weaponry altered an already shaky balance of power.</a:t>
            </a:r>
            <a:r>
              <a:rPr baseline="30000" lang="en" sz="1400">
                <a:solidFill>
                  <a:srgbClr val="0B0080"/>
                </a:solidFill>
                <a:uFill>
                  <a:noFill/>
                </a:uFill>
                <a:hlinkClick r:id="rId10"/>
              </a:rPr>
              <a:t>[136]</a:t>
            </a:r>
            <a:r>
              <a:rPr lang="en" sz="1050">
                <a:solidFill>
                  <a:srgbClr val="252525"/>
                </a:solidFill>
              </a:rPr>
              <a:t> Israel was alarmed by the Czech arms deal, and believed it had only a narrow window of opportunity to hit Egypt's army.</a:t>
            </a:r>
            <a:r>
              <a:rPr baseline="30000" lang="en" sz="1400">
                <a:solidFill>
                  <a:srgbClr val="0B0080"/>
                </a:solidFill>
                <a:uFill>
                  <a:noFill/>
                </a:uFill>
                <a:hlinkClick r:id="rId11"/>
              </a:rPr>
              <a:t>[137]</a:t>
            </a:r>
            <a:r>
              <a:rPr lang="en" sz="1050">
                <a:solidFill>
                  <a:srgbClr val="252525"/>
                </a:solidFill>
              </a:rPr>
              <a:t> Additionally, Israel believed Egypt had formed a secret alliance with Jordan and Syria.</a:t>
            </a:r>
            <a:r>
              <a:rPr baseline="30000" lang="en" sz="1400">
                <a:solidFill>
                  <a:srgbClr val="0B0080"/>
                </a:solidFill>
                <a:uFill>
                  <a:noFill/>
                </a:uFill>
                <a:hlinkClick r:id="rId12"/>
              </a:rPr>
              <a:t>[138]</a:t>
            </a:r>
            <a:endParaRPr baseline="30000"/>
          </a:p>
          <a:p>
            <a:pPr indent="0" lvl="0" marL="0" rtl="0">
              <a:lnSpc>
                <a:spcPct val="115000"/>
              </a:lnSpc>
              <a:spcBef>
                <a:spcPts val="600"/>
              </a:spcBef>
              <a:spcAft>
                <a:spcPts val="0"/>
              </a:spcAft>
              <a:buNone/>
            </a:pPr>
            <a:r>
              <a:rPr lang="en" sz="950">
                <a:solidFill>
                  <a:srgbClr val="252525"/>
                </a:solidFill>
              </a:rPr>
              <a:t>Chaim Herzog and Shlomo Gazit, </a:t>
            </a:r>
            <a:r>
              <a:rPr i="1" lang="en" sz="950">
                <a:solidFill>
                  <a:srgbClr val="252525"/>
                </a:solidFill>
              </a:rPr>
              <a:t>The Arab-Israeli wars: War and peace in the Middle East from the 1948 War of Independence to the present</a:t>
            </a:r>
            <a:r>
              <a:rPr lang="en" sz="950">
                <a:solidFill>
                  <a:srgbClr val="252525"/>
                </a:solidFill>
              </a:rPr>
              <a:t> (3rd ed. 2008) pp. 113–117</a:t>
            </a:r>
            <a:endParaRPr baseline="30000" sz="1400">
              <a:solidFill>
                <a:srgbClr val="0B0080"/>
              </a:solidFill>
              <a:uFill>
                <a:noFill/>
              </a:uFill>
              <a:hlinkClick r:id="rId13"/>
            </a:endParaRPr>
          </a:p>
          <a:p>
            <a:pPr indent="0" lvl="0" marL="0">
              <a:spcBef>
                <a:spcPts val="60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sz="950">
                <a:solidFill>
                  <a:srgbClr val="252525"/>
                </a:solidFill>
                <a:highlight>
                  <a:srgbClr val="FFFFFF"/>
                </a:highlight>
              </a:rPr>
              <a:t>Patrick Tyler (2012). </a:t>
            </a:r>
            <a:r>
              <a:rPr b="1" lang="en" sz="950">
                <a:solidFill>
                  <a:srgbClr val="663366"/>
                </a:solidFill>
                <a:uFill>
                  <a:noFill/>
                </a:uFill>
                <a:hlinkClick r:id="rId2"/>
              </a:rPr>
              <a:t>"Fortress Israel: The Inside Story of the Military Elite Who Run the Country"</a:t>
            </a:r>
            <a:r>
              <a:rPr b="1" lang="en" sz="950">
                <a:solidFill>
                  <a:srgbClr val="252525"/>
                </a:solidFill>
                <a:highlight>
                  <a:srgbClr val="FFFFFF"/>
                </a:highlight>
              </a:rPr>
              <a:t>(Hardcover ed.). Farrar, Straus and Giroux</a:t>
            </a:r>
            <a:endParaRPr b="1" sz="950">
              <a:solidFill>
                <a:srgbClr val="252525"/>
              </a:solidFill>
              <a:highlight>
                <a:srgbClr val="FFFFFF"/>
              </a:highlight>
            </a:endParaRPr>
          </a:p>
          <a:p>
            <a:pPr indent="0" lvl="0" marL="0">
              <a:spcBef>
                <a:spcPts val="0"/>
              </a:spcBef>
              <a:spcAft>
                <a:spcPts val="0"/>
              </a:spcAft>
              <a:buNone/>
            </a:pPr>
            <a:r>
              <a:rPr lang="en" sz="950">
                <a:solidFill>
                  <a:srgbClr val="252525"/>
                </a:solidFill>
                <a:highlight>
                  <a:srgbClr val="FFFFFF"/>
                </a:highlight>
              </a:rPr>
              <a:t> </a:t>
            </a:r>
            <a:r>
              <a:rPr lang="en" sz="950">
                <a:solidFill>
                  <a:srgbClr val="252525"/>
                </a:solidFill>
              </a:rPr>
              <a:t>Zeev Maoz (2008). </a:t>
            </a:r>
            <a:r>
              <a:rPr lang="en" sz="950">
                <a:solidFill>
                  <a:srgbClr val="663366"/>
                </a:solidFill>
                <a:uFill>
                  <a:noFill/>
                </a:uFill>
                <a:hlinkClick r:id="rId3"/>
              </a:rPr>
              <a:t>"Defending the Holy Land"</a:t>
            </a:r>
            <a:r>
              <a:rPr lang="en" sz="950">
                <a:solidFill>
                  <a:srgbClr val="252525"/>
                </a:solidFill>
              </a:rPr>
              <a:t>(Paperback ed.). The University of Michigan Press. </a:t>
            </a:r>
            <a:endParaRPr sz="950">
              <a:solidFill>
                <a:srgbClr val="252525"/>
              </a:solidFill>
            </a:endParaRPr>
          </a:p>
          <a:p>
            <a:pPr indent="0" lvl="0" marL="0">
              <a:spcBef>
                <a:spcPts val="0"/>
              </a:spcBef>
              <a:spcAft>
                <a:spcPts val="0"/>
              </a:spcAft>
              <a:buNone/>
            </a:pPr>
            <a:r>
              <a:rPr lang="en" sz="950">
                <a:solidFill>
                  <a:srgbClr val="252525"/>
                </a:solidFill>
                <a:highlight>
                  <a:srgbClr val="FFFFFF"/>
                </a:highlight>
              </a:rPr>
              <a:t>Turner, Barry (2006). </a:t>
            </a:r>
            <a:r>
              <a:rPr i="1" lang="en" sz="950">
                <a:solidFill>
                  <a:srgbClr val="252525"/>
                </a:solidFill>
              </a:rPr>
              <a:t>Suez 1956 The World's First War for Oil</a:t>
            </a:r>
            <a:r>
              <a:rPr lang="en" sz="950">
                <a:solidFill>
                  <a:srgbClr val="252525"/>
                </a:solidFill>
                <a:highlight>
                  <a:srgbClr val="FFFFFF"/>
                </a:highlight>
              </a:rPr>
              <a:t>. London: Hodder &amp; Stoughton</a:t>
            </a:r>
            <a:endParaRPr sz="950">
              <a:solidFill>
                <a:srgbClr val="252525"/>
              </a:solidFill>
              <a:highlight>
                <a:srgbClr val="FFFFFF"/>
              </a:highlight>
            </a:endParaRPr>
          </a:p>
          <a:p>
            <a:pPr indent="0" lvl="0" marL="0" rtl="0">
              <a:lnSpc>
                <a:spcPct val="115000"/>
              </a:lnSpc>
              <a:spcBef>
                <a:spcPts val="300"/>
              </a:spcBef>
              <a:spcAft>
                <a:spcPts val="0"/>
              </a:spcAft>
              <a:buNone/>
            </a:pPr>
            <a:r>
              <a:rPr lang="en" sz="1050">
                <a:solidFill>
                  <a:srgbClr val="252525"/>
                </a:solidFill>
              </a:rPr>
              <a:t>Sagi, Nana. 1986. German Reparations: A History of the Negotiations. Palgrave Macmillan.</a:t>
            </a:r>
            <a:endParaRPr sz="1050">
              <a:solidFill>
                <a:srgbClr val="252525"/>
              </a:solidFill>
            </a:endParaRPr>
          </a:p>
          <a:p>
            <a:pPr indent="0" lvl="0" marL="0" rtl="0">
              <a:lnSpc>
                <a:spcPct val="115000"/>
              </a:lnSpc>
              <a:spcBef>
                <a:spcPts val="300"/>
              </a:spcBef>
              <a:spcAft>
                <a:spcPts val="0"/>
              </a:spcAft>
              <a:buNone/>
            </a:pPr>
            <a:r>
              <a:rPr lang="en" sz="1050">
                <a:solidFill>
                  <a:srgbClr val="663366"/>
                </a:solidFill>
                <a:uFill>
                  <a:noFill/>
                </a:uFill>
                <a:hlinkClick r:id="rId4"/>
              </a:rPr>
              <a:t>"No. 2137: ISRAEL and FEDERAL REPUBLIC OF GERMANY Agreement (with schedule, annexes, exchanges of letters and protocols). Signed at Luxembourg, on 10 September 1952"</a:t>
            </a:r>
            <a:r>
              <a:rPr lang="en" sz="1050">
                <a:solidFill>
                  <a:srgbClr val="252525"/>
                </a:solidFill>
              </a:rPr>
              <a:t> </a:t>
            </a:r>
            <a:r>
              <a:rPr lang="en" sz="900">
                <a:solidFill>
                  <a:srgbClr val="252525"/>
                </a:solidFill>
              </a:rPr>
              <a:t>(PDF)</a:t>
            </a:r>
            <a:r>
              <a:rPr lang="en" sz="1050">
                <a:solidFill>
                  <a:srgbClr val="252525"/>
                </a:solidFill>
              </a:rPr>
              <a:t>. </a:t>
            </a:r>
            <a:r>
              <a:rPr i="1" lang="en" sz="1050">
                <a:solidFill>
                  <a:srgbClr val="252525"/>
                </a:solidFill>
              </a:rPr>
              <a:t>Treaties and international agreements filed and recorded from 20 March 1953 to 31 March 1953</a:t>
            </a:r>
            <a:r>
              <a:rPr lang="en" sz="1050">
                <a:solidFill>
                  <a:srgbClr val="252525"/>
                </a:solidFill>
              </a:rPr>
              <a:t> </a:t>
            </a:r>
            <a:r>
              <a:rPr lang="en" sz="900">
                <a:solidFill>
                  <a:srgbClr val="252525"/>
                </a:solidFill>
              </a:rPr>
              <a:t>(PDF)</a:t>
            </a:r>
            <a:r>
              <a:rPr lang="en" sz="1050">
                <a:solidFill>
                  <a:srgbClr val="252525"/>
                </a:solidFill>
              </a:rPr>
              <a:t>. United Nations Treaty Series (in English and French). </a:t>
            </a:r>
            <a:r>
              <a:rPr b="1" lang="en" sz="1050">
                <a:solidFill>
                  <a:srgbClr val="252525"/>
                </a:solidFill>
              </a:rPr>
              <a:t>162</a:t>
            </a:r>
            <a:r>
              <a:rPr lang="en" sz="1050">
                <a:solidFill>
                  <a:srgbClr val="252525"/>
                </a:solidFill>
              </a:rPr>
              <a:t>. pp. 205–311.</a:t>
            </a:r>
            <a:endParaRPr sz="1050">
              <a:solidFill>
                <a:srgbClr val="252525"/>
              </a:solidFill>
            </a:endParaRPr>
          </a:p>
          <a:p>
            <a:pPr indent="0" lvl="0" marL="0" rtl="0">
              <a:lnSpc>
                <a:spcPct val="115000"/>
              </a:lnSpc>
              <a:spcBef>
                <a:spcPts val="300"/>
              </a:spcBef>
              <a:spcAft>
                <a:spcPts val="0"/>
              </a:spcAft>
              <a:buNone/>
            </a:pPr>
            <a:r>
              <a:rPr lang="en" sz="1050">
                <a:solidFill>
                  <a:srgbClr val="663366"/>
                </a:solidFill>
                <a:uFill>
                  <a:noFill/>
                </a:uFill>
                <a:hlinkClick r:id="rId5"/>
              </a:rPr>
              <a:t>"No. 4961: ISRAEL and FEDERAL REPUBLIC OF GERMANY Agreement. Signed at Luxembourg, on 10 September 1952."</a:t>
            </a:r>
            <a:r>
              <a:rPr lang="en" sz="1050">
                <a:solidFill>
                  <a:srgbClr val="252525"/>
                </a:solidFill>
              </a:rPr>
              <a:t> </a:t>
            </a:r>
            <a:r>
              <a:rPr lang="en" sz="900">
                <a:solidFill>
                  <a:srgbClr val="252525"/>
                </a:solidFill>
              </a:rPr>
              <a:t>(PDF)</a:t>
            </a:r>
            <a:r>
              <a:rPr lang="en" sz="1050">
                <a:solidFill>
                  <a:srgbClr val="252525"/>
                </a:solidFill>
              </a:rPr>
              <a:t>. </a:t>
            </a:r>
            <a:r>
              <a:rPr i="1" lang="en" sz="1050">
                <a:solidFill>
                  <a:srgbClr val="252525"/>
                </a:solidFill>
              </a:rPr>
              <a:t>Treaties and international agreements registered from 7 November 1959 to 9 December 1959</a:t>
            </a:r>
            <a:r>
              <a:rPr lang="en" sz="1050">
                <a:solidFill>
                  <a:srgbClr val="252525"/>
                </a:solidFill>
              </a:rPr>
              <a:t> </a:t>
            </a:r>
            <a:r>
              <a:rPr lang="en" sz="900">
                <a:solidFill>
                  <a:srgbClr val="252525"/>
                </a:solidFill>
              </a:rPr>
              <a:t>(PDF)</a:t>
            </a:r>
            <a:r>
              <a:rPr lang="en" sz="1050">
                <a:solidFill>
                  <a:srgbClr val="252525"/>
                </a:solidFill>
              </a:rPr>
              <a:t>. United Nations Treaty Series (in English and French). </a:t>
            </a:r>
            <a:r>
              <a:rPr b="1" lang="en" sz="1050">
                <a:solidFill>
                  <a:srgbClr val="252525"/>
                </a:solidFill>
              </a:rPr>
              <a:t>345</a:t>
            </a:r>
            <a:r>
              <a:rPr lang="en" sz="1050">
                <a:solidFill>
                  <a:srgbClr val="252525"/>
                </a:solidFill>
              </a:rPr>
              <a:t>. pp. 91–97.</a:t>
            </a:r>
            <a:endParaRPr sz="1050">
              <a:solidFill>
                <a:srgbClr val="252525"/>
              </a:solidFill>
            </a:endParaRPr>
          </a:p>
          <a:p>
            <a:pPr indent="0" lvl="0" marL="0" rtl="0">
              <a:lnSpc>
                <a:spcPct val="115000"/>
              </a:lnSpc>
              <a:spcBef>
                <a:spcPts val="300"/>
              </a:spcBef>
              <a:spcAft>
                <a:spcPts val="0"/>
              </a:spcAft>
              <a:buNone/>
            </a:pPr>
            <a:r>
              <a:t/>
            </a:r>
            <a:endParaRPr sz="1050">
              <a:solidFill>
                <a:srgbClr val="252525"/>
              </a:solidFill>
            </a:endParaRPr>
          </a:p>
          <a:p>
            <a:pPr indent="0" lvl="0" marL="0">
              <a:spcBef>
                <a:spcPts val="100"/>
              </a:spcBef>
              <a:spcAft>
                <a:spcPts val="0"/>
              </a:spcAft>
              <a:buNone/>
            </a:pPr>
            <a:r>
              <a:t/>
            </a:r>
            <a:endParaRPr sz="950">
              <a:solidFill>
                <a:srgbClr val="252525"/>
              </a:solidFill>
              <a:highlight>
                <a:srgbClr val="FFFFFF"/>
              </a:highligh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passionate and dramatic speech, </a:t>
            </a:r>
            <a:r>
              <a:rPr lang="en" sz="1050">
                <a:solidFill>
                  <a:srgbClr val="0B0080"/>
                </a:solidFill>
                <a:uFill>
                  <a:noFill/>
                </a:uFill>
                <a:hlinkClick r:id="rId2"/>
              </a:rPr>
              <a:t>Menachem Begin</a:t>
            </a:r>
            <a:r>
              <a:rPr lang="en" sz="1050">
                <a:solidFill>
                  <a:srgbClr val="252525"/>
                </a:solidFill>
                <a:highlight>
                  <a:srgbClr val="FFFFFF"/>
                </a:highlight>
              </a:rPr>
              <a:t> led the protesters towards the Knesset. Begin referred to the </a:t>
            </a:r>
            <a:r>
              <a:rPr lang="en" sz="1050">
                <a:solidFill>
                  <a:srgbClr val="0B0080"/>
                </a:solidFill>
                <a:uFill>
                  <a:noFill/>
                </a:uFill>
                <a:hlinkClick r:id="rId3"/>
              </a:rPr>
              <a:t>Altalena Affair</a:t>
            </a:r>
            <a:r>
              <a:rPr lang="en" sz="1050">
                <a:solidFill>
                  <a:srgbClr val="252525"/>
                </a:solidFill>
                <a:highlight>
                  <a:srgbClr val="FFFFFF"/>
                </a:highlight>
              </a:rPr>
              <a:t> in 1948, when the IDF shelled a ship carrying arms for the Irgun by order of Ben Gurion, saying, "When you fired at me with cannon, I gave the order: 'Don't [return fire]!' Today I will give the order, 'Do!'" The demonstration turned violent as protesters began throwing stones at the building's windows while the police used force to disperse them. After five hours of rioting, the police took control of the situation using hoses and </a:t>
            </a:r>
            <a:r>
              <a:rPr lang="en" sz="1050">
                <a:solidFill>
                  <a:srgbClr val="0B0080"/>
                </a:solidFill>
                <a:uFill>
                  <a:noFill/>
                </a:uFill>
                <a:hlinkClick r:id="rId4"/>
              </a:rPr>
              <a:t>tear gas</a:t>
            </a:r>
            <a:r>
              <a:rPr lang="en" sz="1050">
                <a:solidFill>
                  <a:srgbClr val="252525"/>
                </a:solidFill>
                <a:highlight>
                  <a:srgbClr val="FFFFFF"/>
                </a:highlight>
              </a:rPr>
              <a:t>. Hundreds were arrested; about 200 protesters and 140 policemen were injured.</a:t>
            </a:r>
            <a:r>
              <a:rPr baseline="30000" lang="en" sz="1400">
                <a:solidFill>
                  <a:srgbClr val="0B0080"/>
                </a:solidFill>
                <a:uFill>
                  <a:noFill/>
                </a:uFill>
                <a:hlinkClick r:id="rId5"/>
              </a:rPr>
              <a:t>[6]</a:t>
            </a:r>
            <a:endParaRPr/>
          </a:p>
          <a:p>
            <a:pPr indent="0" lvl="0" marL="0">
              <a:spcBef>
                <a:spcPts val="0"/>
              </a:spcBef>
              <a:spcAft>
                <a:spcPts val="0"/>
              </a:spcAft>
              <a:buNone/>
            </a:pPr>
            <a:r>
              <a:t/>
            </a:r>
            <a:endParaRPr/>
          </a:p>
          <a:p>
            <a:pPr indent="0" lvl="0" marL="0">
              <a:spcBef>
                <a:spcPts val="0"/>
              </a:spcBef>
              <a:spcAft>
                <a:spcPts val="0"/>
              </a:spcAft>
              <a:buNone/>
            </a:pPr>
            <a:r>
              <a:rPr lang="en" sz="950">
                <a:solidFill>
                  <a:srgbClr val="252525"/>
                </a:solidFill>
              </a:rPr>
              <a:t>Sarid, Yossi. </a:t>
            </a:r>
            <a:r>
              <a:rPr lang="en" sz="950">
                <a:solidFill>
                  <a:srgbClr val="663366"/>
                </a:solidFill>
                <a:uFill>
                  <a:noFill/>
                </a:uFill>
                <a:hlinkClick r:id="rId6"/>
              </a:rPr>
              <a:t>"Israel's great debate"</a:t>
            </a:r>
            <a:r>
              <a:rPr lang="en" sz="950">
                <a:solidFill>
                  <a:srgbClr val="252525"/>
                </a:solidFill>
              </a:rPr>
              <a:t>. </a:t>
            </a:r>
            <a:r>
              <a:rPr i="1" lang="en" sz="950">
                <a:solidFill>
                  <a:srgbClr val="252525"/>
                </a:solidFill>
              </a:rPr>
              <a:t>Haaretz</a:t>
            </a:r>
            <a:r>
              <a:rPr lang="en" sz="950">
                <a:solidFill>
                  <a:srgbClr val="252525"/>
                </a:solidFill>
              </a:rPr>
              <a: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200">
                <a:solidFill>
                  <a:srgbClr val="333333"/>
                </a:solidFill>
                <a:highlight>
                  <a:srgbClr val="FFFFFF"/>
                </a:highlight>
              </a:rPr>
              <a:t>March 1952. The sign reads: "Our honor shall not be sold for money; Our blood shall not be atoned by goods. We shall wipe out the disgrace!"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Old railway station in Jerusalem. Train constructed from German company, 1956</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The proceeds from these sources was invested in industrial and agricultural development projects, which allowed Israel to become economically self-sufficient. Among the projects made possible by the aid was the </a:t>
            </a:r>
            <a:r>
              <a:rPr lang="en" sz="1050">
                <a:solidFill>
                  <a:srgbClr val="0B0080"/>
                </a:solidFill>
                <a:uFill>
                  <a:noFill/>
                </a:uFill>
                <a:hlinkClick r:id="rId2"/>
              </a:rPr>
              <a:t>Hadera</a:t>
            </a:r>
            <a:r>
              <a:rPr lang="en" sz="1050">
                <a:solidFill>
                  <a:srgbClr val="252525"/>
                </a:solidFill>
              </a:rPr>
              <a:t> power plant, the </a:t>
            </a:r>
            <a:r>
              <a:rPr lang="en" sz="1050">
                <a:solidFill>
                  <a:srgbClr val="0B0080"/>
                </a:solidFill>
                <a:uFill>
                  <a:noFill/>
                </a:uFill>
                <a:hlinkClick r:id="rId3"/>
              </a:rPr>
              <a:t>Dead Sea Works</a:t>
            </a:r>
            <a:r>
              <a:rPr lang="en" sz="1050">
                <a:solidFill>
                  <a:srgbClr val="252525"/>
                </a:solidFill>
              </a:rPr>
              <a:t>, the </a:t>
            </a:r>
            <a:r>
              <a:rPr lang="en" sz="1050">
                <a:solidFill>
                  <a:srgbClr val="0B0080"/>
                </a:solidFill>
                <a:uFill>
                  <a:noFill/>
                </a:uFill>
                <a:hlinkClick r:id="rId4"/>
              </a:rPr>
              <a:t>National Water Carrier</a:t>
            </a:r>
            <a:r>
              <a:rPr lang="en" sz="1050">
                <a:solidFill>
                  <a:srgbClr val="252525"/>
                </a:solidFill>
              </a:rPr>
              <a:t>, </a:t>
            </a:r>
            <a:r>
              <a:rPr lang="en" sz="1050">
                <a:solidFill>
                  <a:srgbClr val="0B0080"/>
                </a:solidFill>
                <a:uFill>
                  <a:noFill/>
                </a:uFill>
                <a:hlinkClick r:id="rId5"/>
              </a:rPr>
              <a:t>port</a:t>
            </a:r>
            <a:r>
              <a:rPr lang="en" sz="1050">
                <a:solidFill>
                  <a:srgbClr val="252525"/>
                </a:solidFill>
              </a:rPr>
              <a:t> development in </a:t>
            </a:r>
            <a:r>
              <a:rPr lang="en" sz="1050">
                <a:solidFill>
                  <a:srgbClr val="0B0080"/>
                </a:solidFill>
                <a:uFill>
                  <a:noFill/>
                </a:uFill>
                <a:hlinkClick r:id="rId6"/>
              </a:rPr>
              <a:t>Haifa</a:t>
            </a:r>
            <a:r>
              <a:rPr lang="en" sz="1050">
                <a:solidFill>
                  <a:srgbClr val="252525"/>
                </a:solidFill>
              </a:rPr>
              <a:t>, </a:t>
            </a:r>
            <a:r>
              <a:rPr lang="en" sz="1050">
                <a:solidFill>
                  <a:srgbClr val="0B0080"/>
                </a:solidFill>
                <a:uFill>
                  <a:noFill/>
                </a:uFill>
                <a:hlinkClick r:id="rId7"/>
              </a:rPr>
              <a:t>Ashdod</a:t>
            </a:r>
            <a:r>
              <a:rPr lang="en" sz="1050">
                <a:solidFill>
                  <a:srgbClr val="252525"/>
                </a:solidFill>
              </a:rPr>
              <a:t>, and </a:t>
            </a:r>
            <a:r>
              <a:rPr lang="en" sz="1050">
                <a:solidFill>
                  <a:srgbClr val="0B0080"/>
                </a:solidFill>
                <a:uFill>
                  <a:noFill/>
                </a:uFill>
                <a:hlinkClick r:id="rId8"/>
              </a:rPr>
              <a:t>Eilat</a:t>
            </a:r>
            <a:r>
              <a:rPr lang="en" sz="1050">
                <a:solidFill>
                  <a:srgbClr val="252525"/>
                </a:solidFill>
              </a:rPr>
              <a:t>, </a:t>
            </a:r>
            <a:r>
              <a:rPr lang="en" sz="1050">
                <a:solidFill>
                  <a:srgbClr val="0B0080"/>
                </a:solidFill>
                <a:uFill>
                  <a:noFill/>
                </a:uFill>
                <a:hlinkClick r:id="rId9"/>
              </a:rPr>
              <a:t>desalination</a:t>
            </a:r>
            <a:r>
              <a:rPr lang="en" sz="1050">
                <a:solidFill>
                  <a:srgbClr val="252525"/>
                </a:solidFill>
              </a:rPr>
              <a:t> plants, and national infrastructure projects.</a:t>
            </a:r>
            <a:endParaRPr sz="1050">
              <a:solidFill>
                <a:srgbClr val="252525"/>
              </a:solidFill>
            </a:endParaRPr>
          </a:p>
          <a:p>
            <a:pPr indent="0" lvl="0" marL="0" rtl="0">
              <a:lnSpc>
                <a:spcPct val="115000"/>
              </a:lnSpc>
              <a:spcBef>
                <a:spcPts val="600"/>
              </a:spcBef>
              <a:spcAft>
                <a:spcPts val="0"/>
              </a:spcAft>
              <a:buNone/>
            </a:pPr>
            <a:r>
              <a:rPr lang="en" sz="1050">
                <a:solidFill>
                  <a:srgbClr val="252525"/>
                </a:solidFill>
              </a:rPr>
              <a:t>After statehood, priority was given to establishing industries in areas slated for development, among them </a:t>
            </a:r>
            <a:r>
              <a:rPr lang="en" sz="1050">
                <a:solidFill>
                  <a:srgbClr val="0B0080"/>
                </a:solidFill>
                <a:uFill>
                  <a:noFill/>
                </a:uFill>
                <a:hlinkClick r:id="rId10"/>
              </a:rPr>
              <a:t>Lachish</a:t>
            </a:r>
            <a:r>
              <a:rPr lang="en" sz="1050">
                <a:solidFill>
                  <a:srgbClr val="252525"/>
                </a:solidFill>
              </a:rPr>
              <a:t>, </a:t>
            </a:r>
            <a:r>
              <a:rPr lang="en" sz="1050">
                <a:solidFill>
                  <a:srgbClr val="0B0080"/>
                </a:solidFill>
                <a:uFill>
                  <a:noFill/>
                </a:uFill>
                <a:hlinkClick r:id="rId11"/>
              </a:rPr>
              <a:t>Ashkelon</a:t>
            </a:r>
            <a:r>
              <a:rPr lang="en" sz="1050">
                <a:solidFill>
                  <a:srgbClr val="252525"/>
                </a:solidFill>
              </a:rPr>
              <a:t>, the </a:t>
            </a:r>
            <a:r>
              <a:rPr lang="en" sz="1050">
                <a:solidFill>
                  <a:srgbClr val="0B0080"/>
                </a:solidFill>
                <a:uFill>
                  <a:noFill/>
                </a:uFill>
                <a:hlinkClick r:id="rId12"/>
              </a:rPr>
              <a:t>Negev</a:t>
            </a:r>
            <a:r>
              <a:rPr lang="en" sz="1050">
                <a:solidFill>
                  <a:srgbClr val="252525"/>
                </a:solidFill>
              </a:rPr>
              <a:t> and </a:t>
            </a:r>
            <a:r>
              <a:rPr lang="en" sz="1050">
                <a:solidFill>
                  <a:srgbClr val="0B0080"/>
                </a:solidFill>
                <a:uFill>
                  <a:noFill/>
                </a:uFill>
                <a:hlinkClick r:id="rId13"/>
              </a:rPr>
              <a:t>Galilee</a:t>
            </a:r>
            <a:r>
              <a:rPr lang="en" sz="1050">
                <a:solidFill>
                  <a:srgbClr val="252525"/>
                </a:solidFill>
              </a:rPr>
              <a:t>. The expansion of Israel's textile industry was a consequence of the development of cotton growing as a profitable agricultural branch. By the late 1960s, textiles were one of the largest industrial branches in Israel, second only to the foodstuff industry.</a:t>
            </a:r>
            <a:endParaRPr sz="1050">
              <a:solidFill>
                <a:srgbClr val="252525"/>
              </a:solidFill>
            </a:endParaRPr>
          </a:p>
          <a:p>
            <a:pPr indent="0" lvl="0" marL="0">
              <a:spcBef>
                <a:spcPts val="6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spcBef>
                <a:spcPts val="0"/>
              </a:spcBef>
              <a:buNone/>
              <a:defRPr sz="1000">
                <a:solidFill>
                  <a:schemeClr val="lt2"/>
                </a:solidFill>
              </a:defRPr>
            </a:lvl1pPr>
            <a:lvl2pPr lvl="1" algn="r">
              <a:spcBef>
                <a:spcPts val="0"/>
              </a:spcBef>
              <a:buNone/>
              <a:defRPr sz="1000">
                <a:solidFill>
                  <a:schemeClr val="lt2"/>
                </a:solidFill>
              </a:defRPr>
            </a:lvl2pPr>
            <a:lvl3pPr lvl="2" algn="r">
              <a:spcBef>
                <a:spcPts val="0"/>
              </a:spcBef>
              <a:buNone/>
              <a:defRPr sz="1000">
                <a:solidFill>
                  <a:schemeClr val="lt2"/>
                </a:solidFill>
              </a:defRPr>
            </a:lvl3pPr>
            <a:lvl4pPr lvl="3" algn="r">
              <a:spcBef>
                <a:spcPts val="0"/>
              </a:spcBef>
              <a:buNone/>
              <a:defRPr sz="1000">
                <a:solidFill>
                  <a:schemeClr val="lt2"/>
                </a:solidFill>
              </a:defRPr>
            </a:lvl4pPr>
            <a:lvl5pPr lvl="4" algn="r">
              <a:spcBef>
                <a:spcPts val="0"/>
              </a:spcBef>
              <a:buNone/>
              <a:defRPr sz="1000">
                <a:solidFill>
                  <a:schemeClr val="lt2"/>
                </a:solidFill>
              </a:defRPr>
            </a:lvl5pPr>
            <a:lvl6pPr lvl="5" algn="r">
              <a:spcBef>
                <a:spcPts val="0"/>
              </a:spcBef>
              <a:buNone/>
              <a:defRPr sz="1000">
                <a:solidFill>
                  <a:schemeClr val="lt2"/>
                </a:solidFill>
              </a:defRPr>
            </a:lvl6pPr>
            <a:lvl7pPr lvl="6" algn="r">
              <a:spcBef>
                <a:spcPts val="0"/>
              </a:spcBef>
              <a:buNone/>
              <a:defRPr sz="1000">
                <a:solidFill>
                  <a:schemeClr val="lt2"/>
                </a:solidFill>
              </a:defRPr>
            </a:lvl7pPr>
            <a:lvl8pPr lvl="7" algn="r">
              <a:spcBef>
                <a:spcPts val="0"/>
              </a:spcBef>
              <a:buNone/>
              <a:defRPr sz="1000">
                <a:solidFill>
                  <a:schemeClr val="lt2"/>
                </a:solidFill>
              </a:defRPr>
            </a:lvl8pPr>
            <a:lvl9pPr lvl="8" algn="r">
              <a:spcBef>
                <a:spcPts val="0"/>
              </a:spcBef>
              <a:buNone/>
              <a:defRPr sz="1000">
                <a:solidFill>
                  <a:schemeClr val="lt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Lean Years</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MVZ248 Week 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1950s and 1960s</a:t>
            </a:r>
            <a:endParaRPr/>
          </a:p>
        </p:txBody>
      </p:sp>
      <p:sp>
        <p:nvSpPr>
          <p:cNvPr id="107" name="Shape 10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Economic growth (10% annually)</a:t>
            </a:r>
            <a:endParaRPr/>
          </a:p>
          <a:p>
            <a:pPr indent="0" lvl="0" marL="0">
              <a:spcBef>
                <a:spcPts val="1600"/>
              </a:spcBef>
              <a:spcAft>
                <a:spcPts val="0"/>
              </a:spcAft>
              <a:buNone/>
            </a:pPr>
            <a:r>
              <a:rPr lang="en"/>
              <a:t>	International loans, also bonds</a:t>
            </a:r>
            <a:endParaRPr/>
          </a:p>
          <a:p>
            <a:pPr indent="0" lvl="0" marL="0">
              <a:spcBef>
                <a:spcPts val="1600"/>
              </a:spcBef>
              <a:spcAft>
                <a:spcPts val="0"/>
              </a:spcAft>
              <a:buNone/>
            </a:pPr>
            <a:r>
              <a:rPr lang="en"/>
              <a:t>	Reparations ( example 87% of Israeli income in 1956)</a:t>
            </a:r>
            <a:endParaRPr/>
          </a:p>
          <a:p>
            <a:pPr indent="0" lvl="0" marL="0">
              <a:spcBef>
                <a:spcPts val="1600"/>
              </a:spcBef>
              <a:spcAft>
                <a:spcPts val="0"/>
              </a:spcAft>
              <a:buNone/>
            </a:pPr>
            <a:r>
              <a:rPr lang="en"/>
              <a:t>	‘</a:t>
            </a:r>
            <a:r>
              <a:rPr lang="en"/>
              <a:t>Pioneer ideal’ </a:t>
            </a:r>
            <a:r>
              <a:rPr lang="en"/>
              <a:t> </a:t>
            </a:r>
            <a:endParaRPr/>
          </a:p>
          <a:p>
            <a:pPr indent="0" lvl="0" marL="0">
              <a:spcBef>
                <a:spcPts val="1600"/>
              </a:spcBef>
              <a:spcAft>
                <a:spcPts val="0"/>
              </a:spcAft>
              <a:buNone/>
            </a:pPr>
            <a:r>
              <a:rPr lang="en"/>
              <a:t>Political monopoly </a:t>
            </a:r>
            <a:endParaRPr/>
          </a:p>
          <a:p>
            <a:pPr indent="0" lvl="0" marL="0">
              <a:spcBef>
                <a:spcPts val="1600"/>
              </a:spcBef>
              <a:spcAft>
                <a:spcPts val="0"/>
              </a:spcAft>
              <a:buNone/>
            </a:pPr>
            <a:r>
              <a:rPr lang="en"/>
              <a:t>	Mapai (Labour)</a:t>
            </a:r>
            <a:endParaRPr/>
          </a:p>
          <a:p>
            <a:pPr indent="0" lvl="0" marL="0">
              <a:spcBef>
                <a:spcPts val="1600"/>
              </a:spcBef>
              <a:spcAft>
                <a:spcPts val="1600"/>
              </a:spcAft>
              <a:buNone/>
            </a:pPr>
            <a:r>
              <a:rPr lang="en"/>
              <a:t>Sinai and Suez campaigns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Foreign relations test: Suez</a:t>
            </a:r>
            <a:endParaRPr/>
          </a:p>
        </p:txBody>
      </p:sp>
      <p:sp>
        <p:nvSpPr>
          <p:cNvPr id="113" name="Shape 1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British and French</a:t>
            </a:r>
            <a:endParaRPr/>
          </a:p>
          <a:p>
            <a:pPr indent="0" lvl="0" marL="0">
              <a:spcBef>
                <a:spcPts val="1600"/>
              </a:spcBef>
              <a:spcAft>
                <a:spcPts val="0"/>
              </a:spcAft>
              <a:buNone/>
            </a:pPr>
            <a:r>
              <a:rPr lang="en"/>
              <a:t>	Economic and diplomatic positions</a:t>
            </a:r>
            <a:endParaRPr/>
          </a:p>
          <a:p>
            <a:pPr indent="0" lvl="0" marL="0">
              <a:spcBef>
                <a:spcPts val="1600"/>
              </a:spcBef>
              <a:spcAft>
                <a:spcPts val="0"/>
              </a:spcAft>
              <a:buNone/>
            </a:pPr>
            <a:r>
              <a:rPr lang="en"/>
              <a:t>Strategic position</a:t>
            </a:r>
            <a:endParaRPr/>
          </a:p>
          <a:p>
            <a:pPr indent="0" lvl="0" marL="0">
              <a:spcBef>
                <a:spcPts val="1600"/>
              </a:spcBef>
              <a:spcAft>
                <a:spcPts val="0"/>
              </a:spcAft>
              <a:buNone/>
            </a:pPr>
            <a:r>
              <a:rPr lang="en"/>
              <a:t>	</a:t>
            </a:r>
            <a:r>
              <a:rPr lang="en"/>
              <a:t>Canal</a:t>
            </a:r>
            <a:r>
              <a:rPr lang="en"/>
              <a:t> (shipping, influence)</a:t>
            </a:r>
            <a:endParaRPr/>
          </a:p>
          <a:p>
            <a:pPr indent="0" lvl="0" marL="0">
              <a:spcBef>
                <a:spcPts val="1600"/>
              </a:spcBef>
              <a:spcAft>
                <a:spcPts val="0"/>
              </a:spcAft>
              <a:buNone/>
            </a:pPr>
            <a:r>
              <a:rPr lang="en"/>
              <a:t>Military success</a:t>
            </a:r>
            <a:endParaRPr/>
          </a:p>
          <a:p>
            <a:pPr indent="0" lvl="0" marL="0">
              <a:spcBef>
                <a:spcPts val="1600"/>
              </a:spcBef>
              <a:spcAft>
                <a:spcPts val="0"/>
              </a:spcAft>
              <a:buNone/>
            </a:pPr>
            <a:r>
              <a:rPr lang="en"/>
              <a:t>International humiliation</a:t>
            </a:r>
            <a:endParaRPr/>
          </a:p>
          <a:p>
            <a:pPr indent="0" lvl="0" marL="0">
              <a:spcBef>
                <a:spcPts val="1600"/>
              </a:spcBef>
              <a:spcAft>
                <a:spcPts val="0"/>
              </a:spcAft>
              <a:buNone/>
            </a:pPr>
            <a:r>
              <a:rPr lang="en"/>
              <a:t>	End of Empires</a:t>
            </a:r>
            <a:endParaRPr/>
          </a:p>
          <a:p>
            <a:pPr indent="0" lvl="0" marL="0">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Foreign Relations: objectives</a:t>
            </a:r>
            <a:endParaRPr/>
          </a:p>
        </p:txBody>
      </p:sp>
      <p:sp>
        <p:nvSpPr>
          <p:cNvPr id="119" name="Shape 1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Canal was conduit of oil (UK and France). Additionally, stop anti-colonial Egypt.</a:t>
            </a:r>
            <a:endParaRPr/>
          </a:p>
          <a:p>
            <a:pPr indent="0" lvl="0" marL="0">
              <a:spcBef>
                <a:spcPts val="1600"/>
              </a:spcBef>
              <a:spcAft>
                <a:spcPts val="0"/>
              </a:spcAft>
              <a:buNone/>
            </a:pPr>
            <a:r>
              <a:rPr lang="en"/>
              <a:t>Israel wanted re-open to Israeli shipping and strengthen its southern border and weaken a dangerous, hostile state, attacks from Egyptian Gaza against Israeli citizens (1,3000). </a:t>
            </a:r>
            <a:endParaRPr/>
          </a:p>
          <a:p>
            <a:pPr indent="0" lvl="0" marL="0">
              <a:spcBef>
                <a:spcPts val="1600"/>
              </a:spcBef>
              <a:spcAft>
                <a:spcPts val="0"/>
              </a:spcAft>
              <a:buNone/>
            </a:pPr>
            <a:r>
              <a:rPr lang="en"/>
              <a:t>Narrow window of opportunity for all three nations to achieve its goals.</a:t>
            </a:r>
            <a:endParaRPr/>
          </a:p>
          <a:p>
            <a:pPr indent="0" lvl="0" marL="0">
              <a:spcBef>
                <a:spcPts val="1600"/>
              </a:spcBef>
              <a:spcAft>
                <a:spcPts val="0"/>
              </a:spcAft>
              <a:buNone/>
            </a:pPr>
            <a:r>
              <a:rPr lang="en"/>
              <a:t>Realism theory</a:t>
            </a:r>
            <a:endParaRPr/>
          </a:p>
          <a:p>
            <a:pPr indent="0" lvl="0" marL="0">
              <a:spcBef>
                <a:spcPts val="1600"/>
              </a:spcBef>
              <a:spcAft>
                <a:spcPts val="0"/>
              </a:spcAft>
              <a:buNone/>
            </a:pPr>
            <a:r>
              <a:rPr lang="en"/>
              <a:t>	National self-interests</a:t>
            </a:r>
            <a:endParaRPr/>
          </a:p>
          <a:p>
            <a:pPr indent="0" lvl="0" marL="0">
              <a:spcBef>
                <a:spcPts val="1600"/>
              </a:spcBef>
              <a:spcAft>
                <a:spcPts val="1600"/>
              </a:spcAft>
              <a:buNone/>
            </a:pPr>
            <a:r>
              <a:rPr lang="en" sz="1200"/>
              <a:t>Chaim Herzog and Shlomo Gazit, The Arab-Israeli wars: War and peace in the Middle East from 1948 to the present (2008)</a:t>
            </a:r>
            <a:endParaRPr sz="1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Shape 1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Enter America</a:t>
            </a:r>
            <a:endParaRPr/>
          </a:p>
        </p:txBody>
      </p:sp>
      <p:sp>
        <p:nvSpPr>
          <p:cNvPr id="125" name="Shape 1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Kennedy and Meir</a:t>
            </a:r>
            <a:endParaRPr/>
          </a:p>
          <a:p>
            <a:pPr indent="0" lvl="0" marL="0">
              <a:spcBef>
                <a:spcPts val="1600"/>
              </a:spcBef>
              <a:spcAft>
                <a:spcPts val="0"/>
              </a:spcAft>
              <a:buNone/>
            </a:pPr>
            <a:r>
              <a:rPr lang="en"/>
              <a:t>	‘Special relationship’</a:t>
            </a:r>
            <a:endParaRPr/>
          </a:p>
          <a:p>
            <a:pPr indent="0" lvl="0" marL="0">
              <a:spcBef>
                <a:spcPts val="1600"/>
              </a:spcBef>
              <a:spcAft>
                <a:spcPts val="0"/>
              </a:spcAft>
              <a:buNone/>
            </a:pPr>
            <a:r>
              <a:rPr lang="en"/>
              <a:t>The 1967 Six-Day War</a:t>
            </a:r>
            <a:endParaRPr/>
          </a:p>
          <a:p>
            <a:pPr indent="0" lvl="0" marL="0">
              <a:spcBef>
                <a:spcPts val="1600"/>
              </a:spcBef>
              <a:spcAft>
                <a:spcPts val="0"/>
              </a:spcAft>
              <a:buNone/>
            </a:pPr>
            <a:r>
              <a:rPr lang="en"/>
              <a:t>Neutrality ended</a:t>
            </a:r>
            <a:endParaRPr/>
          </a:p>
          <a:p>
            <a:pPr indent="0" lvl="0" marL="0">
              <a:spcBef>
                <a:spcPts val="1600"/>
              </a:spcBef>
              <a:spcAft>
                <a:spcPts val="1600"/>
              </a:spcAft>
              <a:buNone/>
            </a:pPr>
            <a:r>
              <a:rPr lang="en"/>
              <a:t>Hawk missile sale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Further reading</a:t>
            </a:r>
            <a:endParaRPr/>
          </a:p>
        </p:txBody>
      </p:sp>
      <p:sp>
        <p:nvSpPr>
          <p:cNvPr id="131" name="Shape 1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Nana Sagi (1986). German Reparations: A History of the Negotiations. Palgrave Macmillan.</a:t>
            </a:r>
            <a:endParaRPr/>
          </a:p>
          <a:p>
            <a:pPr indent="0" lvl="0" marL="0">
              <a:spcBef>
                <a:spcPts val="1600"/>
              </a:spcBef>
              <a:spcAft>
                <a:spcPts val="0"/>
              </a:spcAft>
              <a:buNone/>
            </a:pPr>
            <a:r>
              <a:rPr lang="en"/>
              <a:t>No. 2137 and No. 4961 (PDF) Treaties and international agreements. United Nations Treaty Series.</a:t>
            </a:r>
            <a:endParaRPr/>
          </a:p>
          <a:p>
            <a:pPr indent="0" lvl="0" marL="0">
              <a:spcBef>
                <a:spcPts val="1600"/>
              </a:spcBef>
              <a:spcAft>
                <a:spcPts val="0"/>
              </a:spcAft>
              <a:buNone/>
            </a:pPr>
            <a:r>
              <a:rPr lang="en"/>
              <a:t>Patrick Tyler (2012). Fortress Israel: The Inside Story of the Military Elite Who Run the Country. Farrar, Straus and Giroux</a:t>
            </a:r>
            <a:endParaRPr/>
          </a:p>
          <a:p>
            <a:pPr indent="0" lvl="0" marL="0">
              <a:spcBef>
                <a:spcPts val="1600"/>
              </a:spcBef>
              <a:spcAft>
                <a:spcPts val="0"/>
              </a:spcAft>
              <a:buNone/>
            </a:pPr>
            <a:r>
              <a:rPr lang="en"/>
              <a:t>Zeev Maoz (2008). Defending the Holy Land. The University of Michigan Press.</a:t>
            </a:r>
            <a:endParaRPr/>
          </a:p>
          <a:p>
            <a:pPr indent="0" lvl="0" marL="0">
              <a:spcBef>
                <a:spcPts val="1600"/>
              </a:spcBef>
              <a:spcAft>
                <a:spcPts val="0"/>
              </a:spcAft>
              <a:buNone/>
            </a:pPr>
            <a:r>
              <a:rPr lang="en"/>
              <a:t>Barry Turner (2006). Suez 1956 The World’s First War for Oil. Hodder &amp; Stoughton.</a:t>
            </a:r>
            <a:endParaRPr/>
          </a:p>
          <a:p>
            <a:pPr indent="0" lvl="0" marL="0">
              <a:spcBef>
                <a:spcPts val="1600"/>
              </a:spcBef>
              <a:spcAft>
                <a:spcPts val="1600"/>
              </a:spcAft>
              <a:buNone/>
            </a:pP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Building an Economy</a:t>
            </a:r>
            <a:endParaRPr/>
          </a:p>
        </p:txBody>
      </p:sp>
      <p:sp>
        <p:nvSpPr>
          <p:cNvPr id="61" name="Shape 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Lacked foreign currency reserves</a:t>
            </a:r>
            <a:endParaRPr/>
          </a:p>
          <a:p>
            <a:pPr indent="0" lvl="0" marL="0">
              <a:spcBef>
                <a:spcPts val="1600"/>
              </a:spcBef>
              <a:spcAft>
                <a:spcPts val="0"/>
              </a:spcAft>
              <a:buNone/>
            </a:pPr>
            <a:r>
              <a:rPr lang="en"/>
              <a:t>	Export revenues was less than a third of costs of Imports</a:t>
            </a:r>
            <a:endParaRPr/>
          </a:p>
          <a:p>
            <a:pPr indent="0" lvl="0" marL="0">
              <a:spcBef>
                <a:spcPts val="1600"/>
              </a:spcBef>
              <a:spcAft>
                <a:spcPts val="0"/>
              </a:spcAft>
              <a:buNone/>
            </a:pPr>
            <a:r>
              <a:rPr lang="en"/>
              <a:t>	Deficit covered by Jewish loan system “Collections” </a:t>
            </a:r>
            <a:endParaRPr/>
          </a:p>
          <a:p>
            <a:pPr indent="0" lvl="0" marL="0">
              <a:spcBef>
                <a:spcPts val="1600"/>
              </a:spcBef>
              <a:spcAft>
                <a:spcPts val="0"/>
              </a:spcAft>
              <a:buNone/>
            </a:pPr>
            <a:r>
              <a:rPr lang="en"/>
              <a:t>Financing obtained by foreign banks and gas companies who refused by 1952 to expand available credit.</a:t>
            </a:r>
            <a:endParaRPr/>
          </a:p>
          <a:p>
            <a:pPr indent="0" lvl="0" marL="0">
              <a:spcBef>
                <a:spcPts val="1600"/>
              </a:spcBef>
              <a:spcAft>
                <a:spcPts val="0"/>
              </a:spcAft>
              <a:buNone/>
            </a:pPr>
            <a:r>
              <a:rPr lang="en"/>
              <a:t>	Austerity implemented (1949-59)</a:t>
            </a:r>
            <a:endParaRPr/>
          </a:p>
          <a:p>
            <a:pPr indent="0" lvl="0" marL="0">
              <a:spcBef>
                <a:spcPts val="1600"/>
              </a:spcBef>
              <a:spcAft>
                <a:spcPts val="1600"/>
              </a:spcAft>
              <a:buNone/>
            </a:pPr>
            <a:r>
              <a:rPr lang="en"/>
              <a:t>		Failure but with advantages of integration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Economic test</a:t>
            </a:r>
            <a:endParaRPr/>
          </a:p>
        </p:txBody>
      </p:sp>
      <p:sp>
        <p:nvSpPr>
          <p:cNvPr id="67" name="Shape 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1950 immigration brought total 700,000 (doubled size)</a:t>
            </a:r>
            <a:endParaRPr/>
          </a:p>
          <a:p>
            <a:pPr indent="0" lvl="0" marL="0">
              <a:spcBef>
                <a:spcPts val="1600"/>
              </a:spcBef>
              <a:spcAft>
                <a:spcPts val="0"/>
              </a:spcAft>
              <a:buNone/>
            </a:pPr>
            <a:r>
              <a:rPr lang="en"/>
              <a:t>Israeli government controlled and distributed necessary resources </a:t>
            </a:r>
            <a:endParaRPr sz="1050">
              <a:solidFill>
                <a:srgbClr val="252525"/>
              </a:solidFill>
              <a:highlight>
                <a:srgbClr val="FFFFFF"/>
              </a:highlight>
            </a:endParaRPr>
          </a:p>
          <a:p>
            <a:pPr indent="0" lvl="0" marL="0">
              <a:spcBef>
                <a:spcPts val="1600"/>
              </a:spcBef>
              <a:spcAft>
                <a:spcPts val="0"/>
              </a:spcAft>
              <a:buNone/>
            </a:pPr>
            <a:r>
              <a:rPr lang="en"/>
              <a:t>	Rationing (1,6000 calories a day)</a:t>
            </a:r>
            <a:endParaRPr/>
          </a:p>
          <a:p>
            <a:pPr indent="0" lvl="0" marL="0">
              <a:spcBef>
                <a:spcPts val="1600"/>
              </a:spcBef>
              <a:spcAft>
                <a:spcPts val="0"/>
              </a:spcAft>
              <a:buNone/>
            </a:pPr>
            <a:r>
              <a:rPr lang="en"/>
              <a:t>	Black market (success dispite Govt. Office and Courts)</a:t>
            </a:r>
            <a:endParaRPr/>
          </a:p>
          <a:p>
            <a:pPr indent="0" lvl="0" marL="0">
              <a:spcBef>
                <a:spcPts val="1600"/>
              </a:spcBef>
              <a:spcAft>
                <a:spcPts val="0"/>
              </a:spcAft>
              <a:buNone/>
            </a:pPr>
            <a:r>
              <a:rPr lang="en"/>
              <a:t>War reparations </a:t>
            </a:r>
            <a:endParaRPr/>
          </a:p>
          <a:p>
            <a:pPr indent="0" lvl="0" marL="0">
              <a:spcBef>
                <a:spcPts val="1600"/>
              </a:spcBef>
              <a:spcAft>
                <a:spcPts val="0"/>
              </a:spcAft>
              <a:buNone/>
            </a:pPr>
            <a:r>
              <a:rPr lang="en"/>
              <a:t>	Germany </a:t>
            </a:r>
            <a:endParaRPr/>
          </a:p>
          <a:p>
            <a:pPr indent="0" lvl="0" marL="0">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Reparations Test</a:t>
            </a:r>
            <a:endParaRPr/>
          </a:p>
        </p:txBody>
      </p:sp>
      <p:sp>
        <p:nvSpPr>
          <p:cNvPr id="73" name="Shape 7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Practical and Logical </a:t>
            </a:r>
            <a:endParaRPr/>
          </a:p>
          <a:p>
            <a:pPr indent="0" lvl="0" marL="0">
              <a:spcBef>
                <a:spcPts val="1600"/>
              </a:spcBef>
              <a:spcAft>
                <a:spcPts val="0"/>
              </a:spcAft>
              <a:buNone/>
            </a:pPr>
            <a:r>
              <a:rPr lang="en"/>
              <a:t>	Needed money + Foreign relations (enemy) </a:t>
            </a:r>
            <a:endParaRPr/>
          </a:p>
          <a:p>
            <a:pPr indent="0" lvl="0" marL="0">
              <a:spcBef>
                <a:spcPts val="1600"/>
              </a:spcBef>
              <a:spcAft>
                <a:spcPts val="0"/>
              </a:spcAft>
              <a:buNone/>
            </a:pPr>
            <a:r>
              <a:rPr lang="en"/>
              <a:t>“Two approaches...one is the ghetto Jew’s approach and the other is of an independent people. I don’t want to run after a German and spit in his face. I don’t want to run after anybody. I want to sit here and build here. I’m not going to go to America and take part in a vigil against Adenauer” </a:t>
            </a:r>
            <a:endParaRPr/>
          </a:p>
          <a:p>
            <a:pPr indent="0" lvl="0" marL="0">
              <a:spcBef>
                <a:spcPts val="1600"/>
              </a:spcBef>
              <a:spcAft>
                <a:spcPts val="0"/>
              </a:spcAft>
              <a:buNone/>
            </a:pPr>
            <a:r>
              <a:rPr lang="en"/>
              <a:t>	David Ben Gurion (Mapai central committee, 1952)</a:t>
            </a:r>
            <a:endParaRPr/>
          </a:p>
          <a:p>
            <a:pPr indent="0" lvl="0" marL="0">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Agreement</a:t>
            </a:r>
            <a:endParaRPr/>
          </a:p>
        </p:txBody>
      </p:sp>
      <p:sp>
        <p:nvSpPr>
          <p:cNvPr id="79" name="Shape 7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Resettled 500,000 Holocaust survivors, absorbing costs</a:t>
            </a:r>
            <a:endParaRPr/>
          </a:p>
          <a:p>
            <a:pPr indent="0" lvl="0" marL="0">
              <a:spcBef>
                <a:spcPts val="1600"/>
              </a:spcBef>
              <a:spcAft>
                <a:spcPts val="0"/>
              </a:spcAft>
              <a:buNone/>
            </a:pPr>
            <a:r>
              <a:rPr lang="en"/>
              <a:t>	$3,000 per person (approx. $27,700 today)</a:t>
            </a:r>
            <a:endParaRPr/>
          </a:p>
          <a:p>
            <a:pPr indent="0" lvl="0" marL="0">
              <a:spcBef>
                <a:spcPts val="1600"/>
              </a:spcBef>
              <a:spcAft>
                <a:spcPts val="0"/>
              </a:spcAft>
              <a:buNone/>
            </a:pPr>
            <a:r>
              <a:rPr lang="en"/>
              <a:t>Israel owed $1.5 billion dollars by Germany. Additionally, 6 billion dollars worth of Jewish property had been pillaged by the Nazis</a:t>
            </a:r>
            <a:endParaRPr/>
          </a:p>
          <a:p>
            <a:pPr indent="0" lvl="0" marL="0">
              <a:spcBef>
                <a:spcPts val="1600"/>
              </a:spcBef>
              <a:spcAft>
                <a:spcPts val="0"/>
              </a:spcAft>
              <a:buNone/>
            </a:pPr>
            <a:r>
              <a:rPr lang="en"/>
              <a:t>West Germany, Government of Israel, representatives of World Jewish Congress</a:t>
            </a:r>
            <a:endParaRPr/>
          </a:p>
          <a:p>
            <a:pPr indent="0" lvl="0" marL="0">
              <a:spcBef>
                <a:spcPts val="1600"/>
              </a:spcBef>
              <a:spcAft>
                <a:spcPts val="1600"/>
              </a:spcAft>
              <a:buNone/>
            </a:pPr>
            <a:r>
              <a:rPr lang="en"/>
              <a:t>Over 12 years, West Germany paid 3 billion marks ($111.5bn today)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Reparations Test: Protests and Riots</a:t>
            </a:r>
            <a:endParaRPr/>
          </a:p>
        </p:txBody>
      </p:sp>
      <p:sp>
        <p:nvSpPr>
          <p:cNvPr id="85" name="Shape 8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Public debate was fierce. “Did it forgive Germany and Nazis of crime?”</a:t>
            </a:r>
            <a:endParaRPr/>
          </a:p>
          <a:p>
            <a:pPr indent="0" lvl="0" marL="0">
              <a:spcBef>
                <a:spcPts val="1600"/>
              </a:spcBef>
              <a:spcAft>
                <a:spcPts val="0"/>
              </a:spcAft>
              <a:buNone/>
            </a:pPr>
            <a:r>
              <a:rPr lang="en"/>
              <a:t>Against reparations were Herut and Mapam notably. </a:t>
            </a:r>
            <a:endParaRPr/>
          </a:p>
          <a:p>
            <a:pPr indent="0" lvl="0" marL="0">
              <a:spcBef>
                <a:spcPts val="1600"/>
              </a:spcBef>
              <a:spcAft>
                <a:spcPts val="0"/>
              </a:spcAft>
              <a:buNone/>
            </a:pPr>
            <a:r>
              <a:rPr lang="en"/>
              <a:t>	M. Begin led protesters after passionate speech.</a:t>
            </a:r>
            <a:endParaRPr/>
          </a:p>
          <a:p>
            <a:pPr indent="0" lvl="0" marL="0">
              <a:spcBef>
                <a:spcPts val="1600"/>
              </a:spcBef>
              <a:spcAft>
                <a:spcPts val="0"/>
              </a:spcAft>
              <a:buNone/>
            </a:pPr>
            <a:r>
              <a:rPr lang="en"/>
              <a:t>	Turned violent with arrests following stone throwing and police using gas</a:t>
            </a:r>
            <a:endParaRPr/>
          </a:p>
          <a:p>
            <a:pPr indent="0" lvl="0" marL="0">
              <a:spcBef>
                <a:spcPts val="1600"/>
              </a:spcBef>
              <a:spcAft>
                <a:spcPts val="0"/>
              </a:spcAft>
              <a:buNone/>
            </a:pPr>
            <a:r>
              <a:rPr lang="en"/>
              <a:t>Riots resulted in 200 protesters and 140 police injured</a:t>
            </a:r>
            <a:endParaRPr/>
          </a:p>
          <a:p>
            <a:pPr indent="0" lvl="0" marL="0">
              <a:spcBef>
                <a:spcPts val="1600"/>
              </a:spcBef>
              <a:spcAft>
                <a:spcPts val="1600"/>
              </a:spcAft>
              <a:buNone/>
            </a:pPr>
            <a:r>
              <a:rPr lang="en" sz="1400"/>
              <a:t>Source: Yossi Sarid, “Israel’s great debate” Haaretz</a:t>
            </a: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pic>
        <p:nvPicPr>
          <p:cNvPr descr="Begin_at_Mass.jpg" id="90" name="Shape 90"/>
          <p:cNvPicPr preferRelativeResize="0"/>
          <p:nvPr/>
        </p:nvPicPr>
        <p:blipFill>
          <a:blip r:embed="rId3">
            <a:alphaModFix/>
          </a:blip>
          <a:stretch>
            <a:fillRect/>
          </a:stretch>
        </p:blipFill>
        <p:spPr>
          <a:xfrm>
            <a:off x="1218326" y="215050"/>
            <a:ext cx="6899674" cy="459979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pic>
        <p:nvPicPr>
          <p:cNvPr descr="Israel_Railways_Esslingen_LHB_1956.jpg" id="95" name="Shape 95"/>
          <p:cNvPicPr preferRelativeResize="0"/>
          <p:nvPr/>
        </p:nvPicPr>
        <p:blipFill>
          <a:blip r:embed="rId3">
            <a:alphaModFix/>
          </a:blip>
          <a:stretch>
            <a:fillRect/>
          </a:stretch>
        </p:blipFill>
        <p:spPr>
          <a:xfrm>
            <a:off x="942975" y="152400"/>
            <a:ext cx="7258053" cy="483870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Put to Good use</a:t>
            </a:r>
            <a:endParaRPr/>
          </a:p>
        </p:txBody>
      </p:sp>
      <p:sp>
        <p:nvSpPr>
          <p:cNvPr id="101" name="Shape 10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Reparations and loans and bonds paid for industrial and agricultural projects leading to economic self-sufficient.</a:t>
            </a:r>
            <a:endParaRPr/>
          </a:p>
          <a:p>
            <a:pPr indent="0" lvl="0" marL="0">
              <a:spcBef>
                <a:spcPts val="1600"/>
              </a:spcBef>
              <a:spcAft>
                <a:spcPts val="0"/>
              </a:spcAft>
              <a:buNone/>
            </a:pPr>
            <a:r>
              <a:rPr lang="en"/>
              <a:t>Aid paid for Hadera power plant and port development in Haifa, Ashdod and Eliat</a:t>
            </a:r>
            <a:endParaRPr/>
          </a:p>
          <a:p>
            <a:pPr indent="0" lvl="0" marL="0">
              <a:spcBef>
                <a:spcPts val="1600"/>
              </a:spcBef>
              <a:spcAft>
                <a:spcPts val="0"/>
              </a:spcAft>
              <a:buNone/>
            </a:pPr>
            <a:r>
              <a:rPr lang="en"/>
              <a:t>Infrastructure projects</a:t>
            </a:r>
            <a:endParaRPr/>
          </a:p>
          <a:p>
            <a:pPr indent="0" lvl="0" marL="0">
              <a:spcBef>
                <a:spcPts val="1600"/>
              </a:spcBef>
              <a:spcAft>
                <a:spcPts val="0"/>
              </a:spcAft>
              <a:buNone/>
            </a:pPr>
            <a:r>
              <a:rPr lang="en"/>
              <a:t>Industrial areas such as Ashkelon, the Negev and Galilee</a:t>
            </a:r>
            <a:endParaRPr/>
          </a:p>
          <a:p>
            <a:pPr indent="0" lvl="0" marL="0">
              <a:spcBef>
                <a:spcPts val="1600"/>
              </a:spcBef>
              <a:spcAft>
                <a:spcPts val="1600"/>
              </a:spcAft>
              <a:buNone/>
            </a:pPr>
            <a:r>
              <a:rPr lang="en"/>
              <a:t>Textile industry (cotton very profitable) one of the largest industrial branches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