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7" r:id="rId3"/>
    <p:sldId id="268" r:id="rId4"/>
    <p:sldId id="269" r:id="rId5"/>
    <p:sldId id="271" r:id="rId6"/>
    <p:sldId id="258" r:id="rId7"/>
    <p:sldId id="261" r:id="rId8"/>
    <p:sldId id="270" r:id="rId9"/>
    <p:sldId id="277" r:id="rId10"/>
    <p:sldId id="273" r:id="rId11"/>
    <p:sldId id="274" r:id="rId12"/>
    <p:sldId id="275" r:id="rId13"/>
    <p:sldId id="272" r:id="rId14"/>
    <p:sldId id="278" r:id="rId15"/>
    <p:sldId id="276" r:id="rId16"/>
    <p:sldId id="280" r:id="rId17"/>
    <p:sldId id="279" r:id="rId18"/>
    <p:sldId id="282" r:id="rId19"/>
    <p:sldId id="283" r:id="rId20"/>
    <p:sldId id="281" r:id="rId21"/>
  </p:sldIdLst>
  <p:sldSz cx="9144000" cy="6858000" type="screen4x3"/>
  <p:notesSz cx="6623050" cy="98107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Úvodní snímek">
    <p:spTree>
      <p:nvGrpSpPr>
        <p:cNvPr id="1" name=""/>
        <p:cNvGrpSpPr/>
        <p:nvPr/>
      </p:nvGrpSpPr>
      <p:grpSpPr>
        <a:xfrm>
          <a:off x="0" y="0"/>
          <a:ext cx="0" cy="0"/>
          <a:chOff x="0" y="0"/>
          <a:chExt cx="0" cy="0"/>
        </a:xfrm>
      </p:grpSpPr>
      <p:grpSp>
        <p:nvGrpSpPr>
          <p:cNvPr id="11266" name="Group 2"/>
          <p:cNvGrpSpPr>
            <a:grpSpLocks/>
          </p:cNvGrpSpPr>
          <p:nvPr/>
        </p:nvGrpSpPr>
        <p:grpSpPr bwMode="auto">
          <a:xfrm>
            <a:off x="3175" y="4267200"/>
            <a:ext cx="9140825" cy="2590800"/>
            <a:chOff x="2" y="2688"/>
            <a:chExt cx="5758" cy="1632"/>
          </a:xfrm>
        </p:grpSpPr>
        <p:sp>
          <p:nvSpPr>
            <p:cNvPr id="11267"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1268" name="Group 4"/>
            <p:cNvGrpSpPr>
              <a:grpSpLocks/>
            </p:cNvGrpSpPr>
            <p:nvPr userDrawn="1"/>
          </p:nvGrpSpPr>
          <p:grpSpPr bwMode="auto">
            <a:xfrm>
              <a:off x="3528" y="3715"/>
              <a:ext cx="792" cy="521"/>
              <a:chOff x="3527" y="3715"/>
              <a:chExt cx="792" cy="521"/>
            </a:xfrm>
          </p:grpSpPr>
          <p:sp>
            <p:nvSpPr>
              <p:cNvPr id="1126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74"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75"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76"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77"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78"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7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11280" name="Group 16"/>
            <p:cNvGrpSpPr>
              <a:grpSpLocks/>
            </p:cNvGrpSpPr>
            <p:nvPr userDrawn="1"/>
          </p:nvGrpSpPr>
          <p:grpSpPr bwMode="auto">
            <a:xfrm>
              <a:off x="1776" y="3631"/>
              <a:ext cx="1626" cy="683"/>
              <a:chOff x="1776" y="3631"/>
              <a:chExt cx="1626" cy="683"/>
            </a:xfrm>
          </p:grpSpPr>
          <p:sp>
            <p:nvSpPr>
              <p:cNvPr id="1128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289"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0"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1"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2"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5"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6"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7"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9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nvGrpSpPr>
            <p:cNvPr id="11299" name="Group 35"/>
            <p:cNvGrpSpPr>
              <a:grpSpLocks/>
            </p:cNvGrpSpPr>
            <p:nvPr userDrawn="1"/>
          </p:nvGrpSpPr>
          <p:grpSpPr bwMode="auto">
            <a:xfrm>
              <a:off x="4128" y="3360"/>
              <a:ext cx="1351" cy="821"/>
              <a:chOff x="4128" y="3360"/>
              <a:chExt cx="1351" cy="821"/>
            </a:xfrm>
          </p:grpSpPr>
          <p:sp>
            <p:nvSpPr>
              <p:cNvPr id="11300"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1"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2"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3"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4"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5"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6"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7"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8"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09"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10"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1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1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1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1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1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1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11317" name="Group 53"/>
            <p:cNvGrpSpPr>
              <a:grpSpLocks/>
            </p:cNvGrpSpPr>
            <p:nvPr userDrawn="1"/>
          </p:nvGrpSpPr>
          <p:grpSpPr bwMode="auto">
            <a:xfrm>
              <a:off x="5280" y="3024"/>
              <a:ext cx="425" cy="258"/>
              <a:chOff x="5280" y="3024"/>
              <a:chExt cx="425" cy="258"/>
            </a:xfrm>
          </p:grpSpPr>
          <p:sp>
            <p:nvSpPr>
              <p:cNvPr id="11318"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19"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20"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21"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22"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23"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24"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1325" name="Group 61"/>
              <p:cNvGrpSpPr>
                <a:grpSpLocks/>
              </p:cNvGrpSpPr>
              <p:nvPr/>
            </p:nvGrpSpPr>
            <p:grpSpPr bwMode="auto">
              <a:xfrm>
                <a:off x="5381" y="3085"/>
                <a:ext cx="227" cy="132"/>
                <a:chOff x="5381" y="3085"/>
                <a:chExt cx="227" cy="132"/>
              </a:xfrm>
            </p:grpSpPr>
            <p:sp>
              <p:nvSpPr>
                <p:cNvPr id="1132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2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2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32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grpSp>
      <p:sp>
        <p:nvSpPr>
          <p:cNvPr id="11330"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Klepnutím lze upravit styl předlohy nadpisů.</a:t>
            </a:r>
          </a:p>
        </p:txBody>
      </p:sp>
      <p:sp>
        <p:nvSpPr>
          <p:cNvPr id="1133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Klepnutím lze upravit styl předlohy podnadpisů.</a:t>
            </a:r>
          </a:p>
        </p:txBody>
      </p:sp>
      <p:sp>
        <p:nvSpPr>
          <p:cNvPr id="11332"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11333"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1334" name="Rectangle 70"/>
          <p:cNvSpPr>
            <a:spLocks noGrp="1" noChangeArrowheads="1"/>
          </p:cNvSpPr>
          <p:nvPr>
            <p:ph type="sldNum" sz="quarter" idx="4"/>
          </p:nvPr>
        </p:nvSpPr>
        <p:spPr>
          <a:xfrm>
            <a:off x="6553200" y="6248400"/>
            <a:ext cx="2133600" cy="457200"/>
          </a:xfrm>
        </p:spPr>
        <p:txBody>
          <a:bodyPr/>
          <a:lstStyle>
            <a:lvl1pPr>
              <a:defRPr/>
            </a:lvl1pPr>
          </a:lstStyle>
          <a:p>
            <a:fld id="{11A90181-366B-4B3D-A41B-A88BFFB4D006}" type="slidenum">
              <a:rPr lang="en-US"/>
              <a:pPr/>
              <a:t>‹#›</a:t>
            </a:fld>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30"/>
                                        </p:tgtEl>
                                        <p:attrNameLst>
                                          <p:attrName>style.visibility</p:attrName>
                                        </p:attrNameLst>
                                      </p:cBhvr>
                                      <p:to>
                                        <p:strVal val="visible"/>
                                      </p:to>
                                    </p:set>
                                    <p:animEffect transition="in" filter="fade">
                                      <p:cBhvr>
                                        <p:cTn id="7" dur="2000"/>
                                        <p:tgtEl>
                                          <p:spTgt spid="113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31"/>
                                        </p:tgtEl>
                                        <p:attrNameLst>
                                          <p:attrName>style.visibility</p:attrName>
                                        </p:attrNameLst>
                                      </p:cBhvr>
                                      <p:to>
                                        <p:strVal val="visible"/>
                                      </p:to>
                                    </p:set>
                                    <p:animEffect transition="in" filter="fade">
                                      <p:cBhvr>
                                        <p:cTn id="10" dur="2000"/>
                                        <p:tgtEl>
                                          <p:spTgt spid="1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0" grpId="0"/>
      <p:bldP spid="11331" grpId="0">
        <p:tmplLst>
          <p:tmpl>
            <p:tnLst>
              <p:par>
                <p:cTn presetID="10" presetClass="entr" presetSubtype="0" fill="hold" nodeType="withEffect">
                  <p:stCondLst>
                    <p:cond delay="0"/>
                  </p:stCondLst>
                  <p:childTnLst>
                    <p:set>
                      <p:cBhvr>
                        <p:cTn dur="1" fill="hold">
                          <p:stCondLst>
                            <p:cond delay="0"/>
                          </p:stCondLst>
                        </p:cTn>
                        <p:tgtEl>
                          <p:spTgt spid="11331"/>
                        </p:tgtEl>
                        <p:attrNameLst>
                          <p:attrName>style.visibility</p:attrName>
                        </p:attrNameLst>
                      </p:cBhvr>
                      <p:to>
                        <p:strVal val="visible"/>
                      </p:to>
                    </p:set>
                    <p:animEffect transition="in" filter="fade">
                      <p:cBhvr>
                        <p:cTn dur="2000"/>
                        <p:tgtEl>
                          <p:spTgt spid="1133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7670C98A-D510-4D9D-BD1E-E1459AD4895F}" type="slidenum">
              <a:rPr lang="en-US"/>
              <a:pPr/>
              <a:t>‹#›</a:t>
            </a:fld>
            <a:endParaRPr lang="en-US"/>
          </a:p>
        </p:txBody>
      </p:sp>
    </p:spTree>
    <p:extLst>
      <p:ext uri="{BB962C8B-B14F-4D97-AF65-F5344CB8AC3E}">
        <p14:creationId xmlns:p14="http://schemas.microsoft.com/office/powerpoint/2010/main" val="3577541877"/>
      </p:ext>
    </p:extLst>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483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7813"/>
            <a:ext cx="6019800" cy="58483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ADC3BCBC-C10B-4D4C-8AC4-55B6412695D2}" type="slidenum">
              <a:rPr lang="en-US"/>
              <a:pPr/>
              <a:t>‹#›</a:t>
            </a:fld>
            <a:endParaRPr lang="en-US"/>
          </a:p>
        </p:txBody>
      </p:sp>
    </p:spTree>
    <p:extLst>
      <p:ext uri="{BB962C8B-B14F-4D97-AF65-F5344CB8AC3E}">
        <p14:creationId xmlns:p14="http://schemas.microsoft.com/office/powerpoint/2010/main" val="1238098730"/>
      </p:ext>
    </p:extLst>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2DAF7F69-A837-4C45-BAF8-1D91BC6FD8AC}" type="slidenum">
              <a:rPr lang="en-US"/>
              <a:pPr/>
              <a:t>‹#›</a:t>
            </a:fld>
            <a:endParaRPr lang="en-US"/>
          </a:p>
        </p:txBody>
      </p:sp>
    </p:spTree>
    <p:extLst>
      <p:ext uri="{BB962C8B-B14F-4D97-AF65-F5344CB8AC3E}">
        <p14:creationId xmlns:p14="http://schemas.microsoft.com/office/powerpoint/2010/main" val="548651735"/>
      </p:ext>
    </p:extLst>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en-US"/>
          </a:p>
        </p:txBody>
      </p:sp>
      <p:sp>
        <p:nvSpPr>
          <p:cNvPr id="5" name="Zástupný symbol pro zápatí 4"/>
          <p:cNvSpPr>
            <a:spLocks noGrp="1"/>
          </p:cNvSpPr>
          <p:nvPr>
            <p:ph type="ftr" sz="quarter" idx="11"/>
          </p:nvPr>
        </p:nvSpPr>
        <p:spPr/>
        <p:txBody>
          <a:bodyPr/>
          <a:lstStyle>
            <a:lvl1pPr>
              <a:defRPr/>
            </a:lvl1pPr>
          </a:lstStyle>
          <a:p>
            <a:endParaRPr lang="en-US"/>
          </a:p>
        </p:txBody>
      </p:sp>
      <p:sp>
        <p:nvSpPr>
          <p:cNvPr id="6" name="Zástupný symbol pro číslo snímku 5"/>
          <p:cNvSpPr>
            <a:spLocks noGrp="1"/>
          </p:cNvSpPr>
          <p:nvPr>
            <p:ph type="sldNum" sz="quarter" idx="12"/>
          </p:nvPr>
        </p:nvSpPr>
        <p:spPr/>
        <p:txBody>
          <a:bodyPr/>
          <a:lstStyle>
            <a:lvl1pPr>
              <a:defRPr/>
            </a:lvl1pPr>
          </a:lstStyle>
          <a:p>
            <a:fld id="{0195BE9B-1148-41FD-A2C9-56A4F6B9D773}" type="slidenum">
              <a:rPr lang="en-US"/>
              <a:pPr/>
              <a:t>‹#›</a:t>
            </a:fld>
            <a:endParaRPr lang="en-US"/>
          </a:p>
        </p:txBody>
      </p:sp>
    </p:spTree>
    <p:extLst>
      <p:ext uri="{BB962C8B-B14F-4D97-AF65-F5344CB8AC3E}">
        <p14:creationId xmlns:p14="http://schemas.microsoft.com/office/powerpoint/2010/main" val="735092606"/>
      </p:ext>
    </p:extLst>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F9B0A66A-5C15-47D6-B482-19F5597CF813}" type="slidenum">
              <a:rPr lang="en-US"/>
              <a:pPr/>
              <a:t>‹#›</a:t>
            </a:fld>
            <a:endParaRPr lang="en-US"/>
          </a:p>
        </p:txBody>
      </p:sp>
    </p:spTree>
    <p:extLst>
      <p:ext uri="{BB962C8B-B14F-4D97-AF65-F5344CB8AC3E}">
        <p14:creationId xmlns:p14="http://schemas.microsoft.com/office/powerpoint/2010/main" val="2107637794"/>
      </p:ext>
    </p:extLst>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en-US"/>
          </a:p>
        </p:txBody>
      </p:sp>
      <p:sp>
        <p:nvSpPr>
          <p:cNvPr id="8" name="Zástupný symbol pro zápatí 7"/>
          <p:cNvSpPr>
            <a:spLocks noGrp="1"/>
          </p:cNvSpPr>
          <p:nvPr>
            <p:ph type="ftr" sz="quarter" idx="11"/>
          </p:nvPr>
        </p:nvSpPr>
        <p:spPr/>
        <p:txBody>
          <a:bodyPr/>
          <a:lstStyle>
            <a:lvl1pPr>
              <a:defRPr/>
            </a:lvl1pPr>
          </a:lstStyle>
          <a:p>
            <a:endParaRPr lang="en-US"/>
          </a:p>
        </p:txBody>
      </p:sp>
      <p:sp>
        <p:nvSpPr>
          <p:cNvPr id="9" name="Zástupný symbol pro číslo snímku 8"/>
          <p:cNvSpPr>
            <a:spLocks noGrp="1"/>
          </p:cNvSpPr>
          <p:nvPr>
            <p:ph type="sldNum" sz="quarter" idx="12"/>
          </p:nvPr>
        </p:nvSpPr>
        <p:spPr/>
        <p:txBody>
          <a:bodyPr/>
          <a:lstStyle>
            <a:lvl1pPr>
              <a:defRPr/>
            </a:lvl1pPr>
          </a:lstStyle>
          <a:p>
            <a:fld id="{93810250-8BE2-4931-AA1C-42A421F265C9}" type="slidenum">
              <a:rPr lang="en-US"/>
              <a:pPr/>
              <a:t>‹#›</a:t>
            </a:fld>
            <a:endParaRPr lang="en-US"/>
          </a:p>
        </p:txBody>
      </p:sp>
    </p:spTree>
    <p:extLst>
      <p:ext uri="{BB962C8B-B14F-4D97-AF65-F5344CB8AC3E}">
        <p14:creationId xmlns:p14="http://schemas.microsoft.com/office/powerpoint/2010/main" val="2603901184"/>
      </p:ext>
    </p:extLst>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en-US"/>
          </a:p>
        </p:txBody>
      </p:sp>
      <p:sp>
        <p:nvSpPr>
          <p:cNvPr id="4" name="Zástupný symbol pro zápatí 3"/>
          <p:cNvSpPr>
            <a:spLocks noGrp="1"/>
          </p:cNvSpPr>
          <p:nvPr>
            <p:ph type="ftr" sz="quarter" idx="11"/>
          </p:nvPr>
        </p:nvSpPr>
        <p:spPr/>
        <p:txBody>
          <a:bodyPr/>
          <a:lstStyle>
            <a:lvl1pPr>
              <a:defRPr/>
            </a:lvl1pPr>
          </a:lstStyle>
          <a:p>
            <a:endParaRPr lang="en-US"/>
          </a:p>
        </p:txBody>
      </p:sp>
      <p:sp>
        <p:nvSpPr>
          <p:cNvPr id="5" name="Zástupný symbol pro číslo snímku 4"/>
          <p:cNvSpPr>
            <a:spLocks noGrp="1"/>
          </p:cNvSpPr>
          <p:nvPr>
            <p:ph type="sldNum" sz="quarter" idx="12"/>
          </p:nvPr>
        </p:nvSpPr>
        <p:spPr/>
        <p:txBody>
          <a:bodyPr/>
          <a:lstStyle>
            <a:lvl1pPr>
              <a:defRPr/>
            </a:lvl1pPr>
          </a:lstStyle>
          <a:p>
            <a:fld id="{8B1810BF-A5D9-4F81-9BAD-DB8551F5B866}" type="slidenum">
              <a:rPr lang="en-US"/>
              <a:pPr/>
              <a:t>‹#›</a:t>
            </a:fld>
            <a:endParaRPr lang="en-US"/>
          </a:p>
        </p:txBody>
      </p:sp>
    </p:spTree>
    <p:extLst>
      <p:ext uri="{BB962C8B-B14F-4D97-AF65-F5344CB8AC3E}">
        <p14:creationId xmlns:p14="http://schemas.microsoft.com/office/powerpoint/2010/main" val="235505123"/>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en-US"/>
          </a:p>
        </p:txBody>
      </p:sp>
      <p:sp>
        <p:nvSpPr>
          <p:cNvPr id="3" name="Zástupný symbol pro zápatí 2"/>
          <p:cNvSpPr>
            <a:spLocks noGrp="1"/>
          </p:cNvSpPr>
          <p:nvPr>
            <p:ph type="ftr" sz="quarter" idx="11"/>
          </p:nvPr>
        </p:nvSpPr>
        <p:spPr/>
        <p:txBody>
          <a:bodyPr/>
          <a:lstStyle>
            <a:lvl1pPr>
              <a:defRPr/>
            </a:lvl1pPr>
          </a:lstStyle>
          <a:p>
            <a:endParaRPr lang="en-US"/>
          </a:p>
        </p:txBody>
      </p:sp>
      <p:sp>
        <p:nvSpPr>
          <p:cNvPr id="4" name="Zástupný symbol pro číslo snímku 3"/>
          <p:cNvSpPr>
            <a:spLocks noGrp="1"/>
          </p:cNvSpPr>
          <p:nvPr>
            <p:ph type="sldNum" sz="quarter" idx="12"/>
          </p:nvPr>
        </p:nvSpPr>
        <p:spPr/>
        <p:txBody>
          <a:bodyPr/>
          <a:lstStyle>
            <a:lvl1pPr>
              <a:defRPr/>
            </a:lvl1pPr>
          </a:lstStyle>
          <a:p>
            <a:fld id="{0E278B7C-F269-4506-90B4-2586CD69A3D9}" type="slidenum">
              <a:rPr lang="en-US"/>
              <a:pPr/>
              <a:t>‹#›</a:t>
            </a:fld>
            <a:endParaRPr lang="en-US"/>
          </a:p>
        </p:txBody>
      </p:sp>
    </p:spTree>
    <p:extLst>
      <p:ext uri="{BB962C8B-B14F-4D97-AF65-F5344CB8AC3E}">
        <p14:creationId xmlns:p14="http://schemas.microsoft.com/office/powerpoint/2010/main" val="2200337261"/>
      </p:ext>
    </p:extLst>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696D9AE9-4FA7-40E0-90E5-717D207226E2}" type="slidenum">
              <a:rPr lang="en-US"/>
              <a:pPr/>
              <a:t>‹#›</a:t>
            </a:fld>
            <a:endParaRPr lang="en-US"/>
          </a:p>
        </p:txBody>
      </p:sp>
    </p:spTree>
    <p:extLst>
      <p:ext uri="{BB962C8B-B14F-4D97-AF65-F5344CB8AC3E}">
        <p14:creationId xmlns:p14="http://schemas.microsoft.com/office/powerpoint/2010/main" val="187484314"/>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US"/>
          </a:p>
        </p:txBody>
      </p:sp>
      <p:sp>
        <p:nvSpPr>
          <p:cNvPr id="6" name="Zástupný symbol pro zápatí 5"/>
          <p:cNvSpPr>
            <a:spLocks noGrp="1"/>
          </p:cNvSpPr>
          <p:nvPr>
            <p:ph type="ftr" sz="quarter" idx="11"/>
          </p:nvPr>
        </p:nvSpPr>
        <p:spPr/>
        <p:txBody>
          <a:bodyPr/>
          <a:lstStyle>
            <a:lvl1pPr>
              <a:defRPr/>
            </a:lvl1pPr>
          </a:lstStyle>
          <a:p>
            <a:endParaRPr lang="en-US"/>
          </a:p>
        </p:txBody>
      </p:sp>
      <p:sp>
        <p:nvSpPr>
          <p:cNvPr id="7" name="Zástupný symbol pro číslo snímku 6"/>
          <p:cNvSpPr>
            <a:spLocks noGrp="1"/>
          </p:cNvSpPr>
          <p:nvPr>
            <p:ph type="sldNum" sz="quarter" idx="12"/>
          </p:nvPr>
        </p:nvSpPr>
        <p:spPr/>
        <p:txBody>
          <a:bodyPr/>
          <a:lstStyle>
            <a:lvl1pPr>
              <a:defRPr/>
            </a:lvl1pPr>
          </a:lstStyle>
          <a:p>
            <a:fld id="{8F4A9C8E-D68A-480B-AFEA-06FD0ECD6709}" type="slidenum">
              <a:rPr lang="en-US"/>
              <a:pPr/>
              <a:t>‹#›</a:t>
            </a:fld>
            <a:endParaRPr lang="en-US"/>
          </a:p>
        </p:txBody>
      </p:sp>
    </p:spTree>
    <p:extLst>
      <p:ext uri="{BB962C8B-B14F-4D97-AF65-F5344CB8AC3E}">
        <p14:creationId xmlns:p14="http://schemas.microsoft.com/office/powerpoint/2010/main" val="2858555518"/>
      </p:ext>
    </p:extLst>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0243" name="Group 3"/>
          <p:cNvGrpSpPr>
            <a:grpSpLocks/>
          </p:cNvGrpSpPr>
          <p:nvPr/>
        </p:nvGrpSpPr>
        <p:grpSpPr bwMode="auto">
          <a:xfrm>
            <a:off x="3175" y="4267200"/>
            <a:ext cx="9140825" cy="2590800"/>
            <a:chOff x="2" y="2688"/>
            <a:chExt cx="5758" cy="1632"/>
          </a:xfrm>
        </p:grpSpPr>
        <p:sp>
          <p:nvSpPr>
            <p:cNvPr id="10244"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0245" name="Group 5"/>
            <p:cNvGrpSpPr>
              <a:grpSpLocks/>
            </p:cNvGrpSpPr>
            <p:nvPr userDrawn="1"/>
          </p:nvGrpSpPr>
          <p:grpSpPr bwMode="auto">
            <a:xfrm>
              <a:off x="3528" y="3715"/>
              <a:ext cx="792" cy="521"/>
              <a:chOff x="3527" y="3715"/>
              <a:chExt cx="792" cy="521"/>
            </a:xfrm>
          </p:grpSpPr>
          <p:sp>
            <p:nvSpPr>
              <p:cNvPr id="1024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4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4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4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5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51"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2"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3"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4"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5"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10257" name="Group 17"/>
            <p:cNvGrpSpPr>
              <a:grpSpLocks/>
            </p:cNvGrpSpPr>
            <p:nvPr userDrawn="1"/>
          </p:nvGrpSpPr>
          <p:grpSpPr bwMode="auto">
            <a:xfrm>
              <a:off x="1776" y="3631"/>
              <a:ext cx="1626" cy="683"/>
              <a:chOff x="1776" y="3631"/>
              <a:chExt cx="1626" cy="683"/>
            </a:xfrm>
          </p:grpSpPr>
          <p:sp>
            <p:nvSpPr>
              <p:cNvPr id="1025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5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66"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7"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8"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9"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0"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1"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2"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3"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4"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5"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nvGrpSpPr>
            <p:cNvPr id="10276" name="Group 36"/>
            <p:cNvGrpSpPr>
              <a:grpSpLocks/>
            </p:cNvGrpSpPr>
            <p:nvPr userDrawn="1"/>
          </p:nvGrpSpPr>
          <p:grpSpPr bwMode="auto">
            <a:xfrm>
              <a:off x="4128" y="3360"/>
              <a:ext cx="1351" cy="821"/>
              <a:chOff x="4128" y="3360"/>
              <a:chExt cx="1351" cy="821"/>
            </a:xfrm>
          </p:grpSpPr>
          <p:sp>
            <p:nvSpPr>
              <p:cNvPr id="10277"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8"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79"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0"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1"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2"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3"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4"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5"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6"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7"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8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8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9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9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9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9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nvGrpSpPr>
            <p:cNvPr id="10294" name="Group 54"/>
            <p:cNvGrpSpPr>
              <a:grpSpLocks/>
            </p:cNvGrpSpPr>
            <p:nvPr userDrawn="1"/>
          </p:nvGrpSpPr>
          <p:grpSpPr bwMode="auto">
            <a:xfrm>
              <a:off x="5280" y="3024"/>
              <a:ext cx="425" cy="258"/>
              <a:chOff x="5280" y="3024"/>
              <a:chExt cx="425" cy="258"/>
            </a:xfrm>
          </p:grpSpPr>
          <p:sp>
            <p:nvSpPr>
              <p:cNvPr id="10295"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96"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97"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98"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99"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00"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01"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0302" name="Group 62"/>
              <p:cNvGrpSpPr>
                <a:grpSpLocks/>
              </p:cNvGrpSpPr>
              <p:nvPr/>
            </p:nvGrpSpPr>
            <p:grpSpPr bwMode="auto">
              <a:xfrm>
                <a:off x="5381" y="3085"/>
                <a:ext cx="227" cy="132"/>
                <a:chOff x="5381" y="3085"/>
                <a:chExt cx="227" cy="132"/>
              </a:xfrm>
            </p:grpSpPr>
            <p:sp>
              <p:nvSpPr>
                <p:cNvPr id="1030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0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0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0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grpSp>
      <p:sp>
        <p:nvSpPr>
          <p:cNvPr id="10307"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Klepnutím lze upravit styl předlohy nadpisů.</a:t>
            </a:r>
          </a:p>
        </p:txBody>
      </p:sp>
      <p:sp>
        <p:nvSpPr>
          <p:cNvPr id="10308"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Klepnutím lze upravit styly předlohy textu.</a:t>
            </a:r>
          </a:p>
          <a:p>
            <a:pPr lvl="1"/>
            <a:r>
              <a:rPr lang="en-US" smtClean="0"/>
              <a:t>Druhá úroveň</a:t>
            </a:r>
          </a:p>
          <a:p>
            <a:pPr lvl="2"/>
            <a:r>
              <a:rPr lang="en-US" smtClean="0"/>
              <a:t>Třetí úroveň</a:t>
            </a:r>
          </a:p>
          <a:p>
            <a:pPr lvl="3"/>
            <a:r>
              <a:rPr lang="en-US" smtClean="0"/>
              <a:t>Čtvrtá úroveň</a:t>
            </a:r>
          </a:p>
          <a:p>
            <a:pPr lvl="4"/>
            <a:r>
              <a:rPr lang="en-US" smtClean="0"/>
              <a:t>Pátá úroveň</a:t>
            </a:r>
          </a:p>
        </p:txBody>
      </p:sp>
      <p:sp>
        <p:nvSpPr>
          <p:cNvPr id="10309"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0310"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10311"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0CA97E5-0209-4490-B003-5799A616B56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07"/>
                                        </p:tgtEl>
                                        <p:attrNameLst>
                                          <p:attrName>style.visibility</p:attrName>
                                        </p:attrNameLst>
                                      </p:cBhvr>
                                      <p:to>
                                        <p:strVal val="visible"/>
                                      </p:to>
                                    </p:set>
                                    <p:animEffect transition="in" filter="fade">
                                      <p:cBhvr>
                                        <p:cTn id="7" dur="2000"/>
                                        <p:tgtEl>
                                          <p:spTgt spid="103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08"/>
                                        </p:tgtEl>
                                        <p:attrNameLst>
                                          <p:attrName>style.visibility</p:attrName>
                                        </p:attrNameLst>
                                      </p:cBhvr>
                                      <p:to>
                                        <p:strVal val="visible"/>
                                      </p:to>
                                    </p:set>
                                    <p:animEffect transition="in" filter="fade">
                                      <p:cBhvr>
                                        <p:cTn id="10" dur="2000"/>
                                        <p:tgtEl>
                                          <p:spTgt spid="10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7" grpId="0"/>
      <p:bldP spid="10308" grpId="0">
        <p:tmplLst>
          <p:tmpl>
            <p:tnLst>
              <p:par>
                <p:cTn presetID="10" presetClass="entr" presetSubtype="0" fill="hold" nodeType="withEffect">
                  <p:stCondLst>
                    <p:cond delay="0"/>
                  </p:stCondLst>
                  <p:childTnLst>
                    <p:set>
                      <p:cBhvr>
                        <p:cTn dur="1" fill="hold">
                          <p:stCondLst>
                            <p:cond delay="0"/>
                          </p:stCondLst>
                        </p:cTn>
                        <p:tgtEl>
                          <p:spTgt spid="10308"/>
                        </p:tgtEl>
                        <p:attrNameLst>
                          <p:attrName>style.visibility</p:attrName>
                        </p:attrNameLst>
                      </p:cBhvr>
                      <p:to>
                        <p:strVal val="visible"/>
                      </p:to>
                    </p:set>
                    <p:animEffect transition="in" filter="fade">
                      <p:cBhvr>
                        <p:cTn dur="2000"/>
                        <p:tgtEl>
                          <p:spTgt spid="10308"/>
                        </p:tgtEl>
                      </p:cBhvr>
                    </p:animEffect>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a:t>Aliance a regionální bezpečnostní instituce</a:t>
            </a:r>
            <a:endParaRPr lang="en-US"/>
          </a:p>
        </p:txBody>
      </p:sp>
      <p:sp>
        <p:nvSpPr>
          <p:cNvPr id="2051" name="Rectangle 3"/>
          <p:cNvSpPr>
            <a:spLocks noGrp="1" noChangeArrowheads="1"/>
          </p:cNvSpPr>
          <p:nvPr>
            <p:ph type="subTitle" idx="1"/>
          </p:nvPr>
        </p:nvSpPr>
        <p:spPr/>
        <p:txBody>
          <a:bodyPr/>
          <a:lstStyle/>
          <a:p>
            <a:r>
              <a:rPr lang="cs-CZ" dirty="0" smtClean="0"/>
              <a:t>Historický vývoj aliancí</a:t>
            </a:r>
            <a:endParaRPr lang="en-US" dirty="0"/>
          </a:p>
        </p:txBody>
      </p:sp>
    </p:spTree>
  </p:cSld>
  <p:clrMapOvr>
    <a:masterClrMapping/>
  </p:clrMapOvr>
  <p:transition spd="med">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Triumf Karla V. nad jeho nepřáteli</a:t>
            </a:r>
            <a:endParaRPr lang="cs-CZ" sz="36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909" y="1600200"/>
            <a:ext cx="6924182" cy="4525963"/>
          </a:xfrm>
        </p:spPr>
      </p:pic>
    </p:spTree>
    <p:extLst>
      <p:ext uri="{BB962C8B-B14F-4D97-AF65-F5344CB8AC3E}">
        <p14:creationId xmlns:p14="http://schemas.microsoft.com/office/powerpoint/2010/main" val="47401816"/>
      </p:ext>
    </p:extLst>
  </p:cSld>
  <p:clrMapOvr>
    <a:masterClrMapping/>
  </p:clrMapOvr>
  <p:transition spd="med">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Aliance mezi Francií a Osmanskou říší (1536-1799)</a:t>
            </a:r>
            <a:endParaRPr lang="cs-CZ" sz="3200" dirty="0"/>
          </a:p>
        </p:txBody>
      </p:sp>
      <p:sp>
        <p:nvSpPr>
          <p:cNvPr id="3" name="Zástupný symbol pro obsah 2"/>
          <p:cNvSpPr>
            <a:spLocks noGrp="1"/>
          </p:cNvSpPr>
          <p:nvPr>
            <p:ph idx="1"/>
          </p:nvPr>
        </p:nvSpPr>
        <p:spPr/>
        <p:txBody>
          <a:bodyPr/>
          <a:lstStyle/>
          <a:p>
            <a:pPr algn="just"/>
            <a:r>
              <a:rPr lang="cs-CZ" sz="1600" dirty="0" smtClean="0"/>
              <a:t>Je považována za první diplomatickou alianci mezi křesťanskou a nekřesťanskou říší.</a:t>
            </a:r>
          </a:p>
          <a:p>
            <a:pPr algn="just"/>
            <a:r>
              <a:rPr lang="cs-CZ" sz="1600" dirty="0" smtClean="0"/>
              <a:t>První pokusy o navázání spojenectví mezi Francií a Osmanskou říší započal František I v době svého zajetí po bitvě u Pavie v roce 1525 = prosba o útok na Habsburky.</a:t>
            </a:r>
          </a:p>
          <a:p>
            <a:pPr algn="just"/>
            <a:r>
              <a:rPr lang="cs-CZ" sz="1600" dirty="0" smtClean="0"/>
              <a:t>Kontakty s Turky pokračovaly prostřednictvím sedmihradského panovníka Jana </a:t>
            </a:r>
            <a:r>
              <a:rPr lang="cs-CZ" sz="1600" dirty="0" err="1" smtClean="0"/>
              <a:t>Zápolského</a:t>
            </a:r>
            <a:r>
              <a:rPr lang="cs-CZ" sz="1600" dirty="0" smtClean="0"/>
              <a:t> </a:t>
            </a:r>
            <a:r>
              <a:rPr lang="cs-CZ" sz="1600" dirty="0" smtClean="0"/>
              <a:t>na konci 20. let 15. století. V roce 1532 se francouzský velvyslanec setkal se </a:t>
            </a:r>
            <a:r>
              <a:rPr lang="cs-CZ" sz="1600" dirty="0" err="1" smtClean="0"/>
              <a:t>Sulejmanem</a:t>
            </a:r>
            <a:r>
              <a:rPr lang="cs-CZ" sz="1600" dirty="0" smtClean="0"/>
              <a:t> I. „Nádherným“ v Bělehradě a v letech 1533 a 1534 navštívila osmanská poselstva Francii.</a:t>
            </a:r>
          </a:p>
          <a:p>
            <a:pPr algn="just"/>
            <a:r>
              <a:rPr lang="cs-CZ" sz="1600" dirty="0" smtClean="0"/>
              <a:t>Společné vojenské operace během let 1534-1535 = osmanská flotila pomáhá Francii při útocích na italském pobřeží.</a:t>
            </a:r>
          </a:p>
          <a:p>
            <a:pPr algn="just"/>
            <a:r>
              <a:rPr lang="cs-CZ" sz="1600" dirty="0" smtClean="0"/>
              <a:t>V roce 1536 byla formálně uzavřena aliance mezi oběma zeměmi = Osmanská říše je k ní motivována v důsledku katastrofální porážky od Karla V. v Tunisku (1535). </a:t>
            </a:r>
          </a:p>
          <a:p>
            <a:pPr algn="just"/>
            <a:r>
              <a:rPr lang="cs-CZ" sz="1600" dirty="0" smtClean="0"/>
              <a:t>Součástí uzavřené aliance bylo také dojednání řady zejména obchodních smluv – Francie získává privilegia v obchodu s Osmanskou říši, vůči jejím občanům je uplatňován princip exteritoriality. Francouzům bylo umožněno praktikovat svou víru na území Osmanské říše a francouzským katolíkům byla svěřena role ochránce svatých míst. Francie otvírá velvyslanectví na území Osmanské říše.</a:t>
            </a:r>
          </a:p>
          <a:p>
            <a:pPr algn="just"/>
            <a:r>
              <a:rPr lang="cs-CZ" sz="1600" dirty="0" smtClean="0"/>
              <a:t>Koordinace vojenských operací Francie a Osmanské říše ve válkách proti Habsburkům v letech 1536-1538,1542-1546 a 1551-1559.</a:t>
            </a:r>
          </a:p>
          <a:p>
            <a:pPr algn="just"/>
            <a:endParaRPr lang="cs-CZ" sz="1600" dirty="0" smtClean="0"/>
          </a:p>
          <a:p>
            <a:pPr algn="just"/>
            <a:endParaRPr lang="cs-CZ" sz="1600" dirty="0" smtClean="0"/>
          </a:p>
          <a:p>
            <a:pPr algn="just"/>
            <a:endParaRPr lang="cs-CZ" dirty="0"/>
          </a:p>
        </p:txBody>
      </p:sp>
    </p:spTree>
    <p:extLst>
      <p:ext uri="{BB962C8B-B14F-4D97-AF65-F5344CB8AC3E}">
        <p14:creationId xmlns:p14="http://schemas.microsoft.com/office/powerpoint/2010/main" val="640378397"/>
      </p:ext>
    </p:extLst>
  </p:cSld>
  <p:clrMapOvr>
    <a:masterClrMapping/>
  </p:clrMapOvr>
  <p:transition spd="med">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a:effectLst/>
              </a:rPr>
              <a:t>Instrukce krále Františka I. francouzskému vyslanci</a:t>
            </a:r>
            <a:r>
              <a:rPr lang="en-US" sz="2000" dirty="0">
                <a:effectLst/>
              </a:rPr>
              <a:t> Jean</a:t>
            </a:r>
            <a:r>
              <a:rPr lang="cs-CZ" sz="2000" dirty="0">
                <a:effectLst/>
              </a:rPr>
              <a:t>u</a:t>
            </a:r>
            <a:r>
              <a:rPr lang="en-US" sz="2000" dirty="0">
                <a:effectLst/>
              </a:rPr>
              <a:t> de La</a:t>
            </a:r>
            <a:r>
              <a:rPr lang="cs-CZ" sz="2000" dirty="0">
                <a:effectLst/>
              </a:rPr>
              <a:t> </a:t>
            </a:r>
            <a:r>
              <a:rPr lang="cs-CZ" sz="2000" dirty="0" err="1" smtClean="0">
                <a:effectLst/>
              </a:rPr>
              <a:t>Forest</a:t>
            </a:r>
            <a:r>
              <a:rPr lang="cs-CZ" sz="2000" dirty="0" smtClean="0">
                <a:effectLst/>
              </a:rPr>
              <a:t> k dojednání vojenské aliance s Osmanskou říší </a:t>
            </a:r>
            <a:r>
              <a:rPr lang="cs-CZ" sz="2000" dirty="0">
                <a:effectLst/>
              </a:rPr>
              <a:t>(</a:t>
            </a:r>
            <a:r>
              <a:rPr lang="en-US" sz="2000" dirty="0">
                <a:effectLst/>
              </a:rPr>
              <a:t>1535</a:t>
            </a:r>
            <a:r>
              <a:rPr lang="cs-CZ" sz="2000" dirty="0">
                <a:effectLst/>
              </a:rPr>
              <a:t>)</a:t>
            </a:r>
            <a:r>
              <a:rPr lang="en-US" sz="2000" dirty="0">
                <a:effectLst/>
              </a:rPr>
              <a:t/>
            </a:r>
            <a:br>
              <a:rPr lang="en-US" sz="2000" dirty="0">
                <a:effectLst/>
              </a:rPr>
            </a:br>
            <a:endParaRPr lang="cs-CZ" sz="2000" dirty="0"/>
          </a:p>
        </p:txBody>
      </p:sp>
      <p:sp>
        <p:nvSpPr>
          <p:cNvPr id="3" name="Zástupný symbol pro obsah 2"/>
          <p:cNvSpPr>
            <a:spLocks noGrp="1"/>
          </p:cNvSpPr>
          <p:nvPr>
            <p:ph idx="1"/>
          </p:nvPr>
        </p:nvSpPr>
        <p:spPr/>
        <p:txBody>
          <a:bodyPr/>
          <a:lstStyle/>
          <a:p>
            <a:pPr algn="just"/>
            <a:r>
              <a:rPr lang="en-US" sz="1400" i="1" dirty="0"/>
              <a:t>"Jean de la Forest, whom the King sends to meet with the Grand </a:t>
            </a:r>
            <a:r>
              <a:rPr lang="en-US" sz="1400" i="1" dirty="0" err="1" smtClean="0"/>
              <a:t>Signo</a:t>
            </a:r>
            <a:r>
              <a:rPr lang="cs-CZ" sz="1400" i="1" dirty="0" smtClean="0"/>
              <a:t>r</a:t>
            </a:r>
            <a:r>
              <a:rPr lang="en-US" sz="1400" i="1" dirty="0" smtClean="0"/>
              <a:t> </a:t>
            </a:r>
            <a:r>
              <a:rPr lang="en-US" sz="1400" i="1" dirty="0"/>
              <a:t>[Suleiman the Magnificent], will first go from Marseilles to Tunis, in Barbary, to meet sir </a:t>
            </a:r>
            <a:r>
              <a:rPr lang="en-US" sz="1400" i="1" dirty="0" err="1"/>
              <a:t>Haradin</a:t>
            </a:r>
            <a:r>
              <a:rPr lang="en-US" sz="1400" i="1" dirty="0"/>
              <a:t>, king of Algiers, who will direct him to the Grand Signor. To this objective, next summer, he [the King of France] with send the military force he is preparing to recover what it unjustly occupied by the Duke of Savoy, and from there, to attack the Genoese. This king Francis I strongly prays sir </a:t>
            </a:r>
            <a:r>
              <a:rPr lang="en-US" sz="1400" i="1" dirty="0" err="1"/>
              <a:t>Haradin</a:t>
            </a:r>
            <a:r>
              <a:rPr lang="en-US" sz="1400" i="1" dirty="0"/>
              <a:t>, who has a powerful naval force as well as a convenient location [Tunisia], to attack the island of Corsica and other lands, locations, cities, ships and subjects of Genoa, and not to stop until they have accepted and recognized the king of France. The King, besides the above land force, will additionally help with his naval force, which will comprise at least 50 vessels, of which 30 galleys, and the rest </a:t>
            </a:r>
            <a:r>
              <a:rPr lang="en-US" sz="1400" i="1" dirty="0" err="1"/>
              <a:t>galeasses</a:t>
            </a:r>
            <a:r>
              <a:rPr lang="en-US" sz="1400" i="1" dirty="0"/>
              <a:t> and other vessels, accompanied by one of the largest and most beautiful carracks that ever was on the sea. This fleet will accompany and escort the army of sir </a:t>
            </a:r>
            <a:r>
              <a:rPr lang="en-US" sz="1400" i="1" dirty="0" err="1"/>
              <a:t>Haradin</a:t>
            </a:r>
            <a:r>
              <a:rPr lang="en-US" sz="1400" i="1" dirty="0"/>
              <a:t>, which will also be refreshed and supplied with food and ammunition by the King, who, by these actions, will be able to achieve his aims, for which he will be highly grateful to sir </a:t>
            </a:r>
            <a:r>
              <a:rPr lang="en-US" sz="1400" i="1" dirty="0" err="1"/>
              <a:t>Haradin</a:t>
            </a:r>
            <a:r>
              <a:rPr lang="en-US" sz="1400" i="1" dirty="0"/>
              <a:t>.[...]</a:t>
            </a:r>
            <a:br>
              <a:rPr lang="en-US" sz="1400" i="1" dirty="0"/>
            </a:br>
            <a:endParaRPr lang="cs-CZ" sz="1400" i="1" dirty="0" smtClean="0"/>
          </a:p>
          <a:p>
            <a:pPr algn="just"/>
            <a:r>
              <a:rPr lang="cs-CZ" sz="1400" i="1" dirty="0"/>
              <a:t>T</a:t>
            </a:r>
            <a:r>
              <a:rPr lang="en-US" sz="1400" i="1" dirty="0" smtClean="0"/>
              <a:t>o </a:t>
            </a:r>
            <a:r>
              <a:rPr lang="en-US" sz="1400" i="1" dirty="0"/>
              <a:t>the Grand Signor, Monsieur de La Forest must ask for 1 million in gold, and for his army to enter first in Sicily and Sardinia and establish there a king whom La Forest will nominate, a person who has credit and knows well these islands which he will retain in the devotion of, and under the shade and support of the King [of France]. Furthermore, he will recognize this blessing, and send tribute and pension to the Grand Signor to reward him for the financial support he will have provided to the King, as well as the support of his navy which will be fully assisted by the King [of France]."</a:t>
            </a:r>
          </a:p>
          <a:p>
            <a:pPr marL="0" indent="0">
              <a:buNone/>
            </a:pPr>
            <a:endParaRPr lang="cs-CZ" sz="1400" dirty="0"/>
          </a:p>
        </p:txBody>
      </p:sp>
    </p:spTree>
    <p:extLst>
      <p:ext uri="{BB962C8B-B14F-4D97-AF65-F5344CB8AC3E}">
        <p14:creationId xmlns:p14="http://schemas.microsoft.com/office/powerpoint/2010/main" val="2890254285"/>
      </p:ext>
    </p:extLst>
  </p:cSld>
  <p:clrMapOvr>
    <a:masterClrMapping/>
  </p:clrMapOvr>
  <p:transition spd="med">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Šmalkaldský</a:t>
            </a:r>
            <a:r>
              <a:rPr lang="cs-CZ" sz="3600" dirty="0" smtClean="0"/>
              <a:t> spolek (1531-1547)</a:t>
            </a:r>
            <a:endParaRPr lang="cs-CZ" sz="3600" dirty="0"/>
          </a:p>
        </p:txBody>
      </p:sp>
      <p:sp>
        <p:nvSpPr>
          <p:cNvPr id="3" name="Zástupný symbol pro obsah 2"/>
          <p:cNvSpPr>
            <a:spLocks noGrp="1"/>
          </p:cNvSpPr>
          <p:nvPr>
            <p:ph idx="1"/>
          </p:nvPr>
        </p:nvSpPr>
        <p:spPr/>
        <p:txBody>
          <a:bodyPr/>
          <a:lstStyle/>
          <a:p>
            <a:pPr algn="just"/>
            <a:r>
              <a:rPr lang="cs-CZ" sz="1400" dirty="0" smtClean="0"/>
              <a:t>Obranná aliance skupiny protestantských knížat na území Svaté říše římské.</a:t>
            </a:r>
          </a:p>
          <a:p>
            <a:pPr algn="just"/>
            <a:r>
              <a:rPr lang="cs-CZ" sz="1400" dirty="0" smtClean="0"/>
              <a:t>Vznikl v roce 1831 jako obranná aliance dvou nejmocnějších protestantských knížat (Filipa Hessenského a Jana Fridricha Saského), k níž se postupně přidaly další protestantské státy (</a:t>
            </a:r>
            <a:r>
              <a:rPr lang="cs-CZ" sz="1400" dirty="0" smtClean="0"/>
              <a:t>Anhaltsko, </a:t>
            </a:r>
            <a:r>
              <a:rPr lang="cs-CZ" sz="1400" dirty="0" smtClean="0"/>
              <a:t>Pomořansko, </a:t>
            </a:r>
            <a:r>
              <a:rPr lang="cs-CZ" sz="1400" dirty="0" err="1" smtClean="0"/>
              <a:t>Wurtemberg</a:t>
            </a:r>
            <a:r>
              <a:rPr lang="cs-CZ" sz="1400" dirty="0" smtClean="0"/>
              <a:t>, Braniborsko, Brémy, Frankfurt nad Mohanem).</a:t>
            </a:r>
          </a:p>
          <a:p>
            <a:pPr algn="just"/>
            <a:r>
              <a:rPr lang="cs-CZ" sz="1400" dirty="0" smtClean="0"/>
              <a:t>Ideologický charakter aliance = od roku 1535 přijímá za členy všechny státy, které se přihlásily k </a:t>
            </a:r>
            <a:r>
              <a:rPr lang="cs-CZ" sz="1400" dirty="0" err="1" smtClean="0"/>
              <a:t>augušburské</a:t>
            </a:r>
            <a:r>
              <a:rPr lang="cs-CZ" sz="1400" dirty="0" smtClean="0"/>
              <a:t> </a:t>
            </a:r>
            <a:r>
              <a:rPr lang="cs-CZ" sz="1400" dirty="0" smtClean="0"/>
              <a:t>konfesi.</a:t>
            </a:r>
          </a:p>
          <a:p>
            <a:pPr algn="just"/>
            <a:r>
              <a:rPr lang="cs-CZ" sz="1400" dirty="0" smtClean="0"/>
              <a:t>Aliance byla  namířena proti císaři Karlu V. Spojenci si přislíbily vzájemnou pomoc v případě napadaní = závazek vypravit do pole armádu o síle 10 tisíc pěších vojáků a 2 tisíc jezdců.</a:t>
            </a:r>
          </a:p>
          <a:p>
            <a:pPr algn="just"/>
            <a:r>
              <a:rPr lang="cs-CZ" sz="1400" dirty="0" smtClean="0"/>
              <a:t>Aliance sehrála důležitou roli při šíření protestantismu v Německu (včetně diplomatické a finanční pomoci, konfiskace majetku církve a pomoci při svržení některých katolických knížat). </a:t>
            </a:r>
            <a:endParaRPr lang="cs-CZ" sz="1400" dirty="0"/>
          </a:p>
          <a:p>
            <a:pPr algn="just"/>
            <a:r>
              <a:rPr lang="cs-CZ" sz="1400" dirty="0" smtClean="0"/>
              <a:t>V roce 1538 uzavřel </a:t>
            </a:r>
            <a:r>
              <a:rPr lang="cs-CZ" sz="1400" dirty="0" err="1" smtClean="0"/>
              <a:t>Šmalkaldský</a:t>
            </a:r>
            <a:r>
              <a:rPr lang="cs-CZ" sz="1400" dirty="0" smtClean="0"/>
              <a:t> spolek alianci s Dánskem.</a:t>
            </a:r>
          </a:p>
          <a:p>
            <a:pPr algn="just"/>
            <a:r>
              <a:rPr lang="cs-CZ" sz="1400" dirty="0" smtClean="0"/>
              <a:t>V letech 1546-47 </a:t>
            </a:r>
            <a:r>
              <a:rPr lang="cs-CZ" sz="1400" dirty="0" err="1" smtClean="0"/>
              <a:t>Šmalkaldská</a:t>
            </a:r>
            <a:r>
              <a:rPr lang="cs-CZ" sz="1400" dirty="0" smtClean="0"/>
              <a:t> válka = Karel V. vytáhl s imperiální armádou proti Spolku. Neschopnost aliance dohodnout se na rozhodném preventivním útoku proti shromažďujícím se císařským vojskům a následné rozpory při stanovení obranné strategie usnadnily vítězství Karla V. nad vojsky spolku u </a:t>
            </a:r>
            <a:r>
              <a:rPr lang="cs-CZ" sz="1400" dirty="0" err="1" smtClean="0"/>
              <a:t>Muhlberka</a:t>
            </a:r>
            <a:r>
              <a:rPr lang="cs-CZ" sz="1400" dirty="0" smtClean="0"/>
              <a:t> = zajetí jeho vůdců a následné rozpuštění spolku.</a:t>
            </a:r>
          </a:p>
          <a:p>
            <a:pPr algn="just"/>
            <a:r>
              <a:rPr lang="cs-CZ" sz="1400" dirty="0" smtClean="0"/>
              <a:t>Činnost Spolku nicméně napomohla zakořenění protestantismu v Německu, který je nyní příliš silný, než aby se jej Karlu V. podařilo potlačit = porážka císaře v roce 1552 a následné uzavření </a:t>
            </a:r>
            <a:r>
              <a:rPr lang="cs-CZ" sz="1400" dirty="0" err="1" smtClean="0"/>
              <a:t>Augušpurského</a:t>
            </a:r>
            <a:r>
              <a:rPr lang="cs-CZ" sz="1400" dirty="0" smtClean="0"/>
              <a:t> </a:t>
            </a:r>
            <a:r>
              <a:rPr lang="cs-CZ" sz="1400" dirty="0" smtClean="0"/>
              <a:t>míru (1555), který ustavil zásadu „</a:t>
            </a:r>
            <a:r>
              <a:rPr lang="cs-CZ" sz="1400" b="1" i="1" dirty="0" err="1" smtClean="0"/>
              <a:t>Cuius</a:t>
            </a:r>
            <a:r>
              <a:rPr lang="cs-CZ" sz="1400" b="1" i="1" dirty="0" smtClean="0"/>
              <a:t> </a:t>
            </a:r>
            <a:r>
              <a:rPr lang="cs-CZ" sz="1400" b="1" i="1" dirty="0" err="1" smtClean="0"/>
              <a:t>regio</a:t>
            </a:r>
            <a:r>
              <a:rPr lang="cs-CZ" sz="1400" b="1" i="1" dirty="0" smtClean="0"/>
              <a:t>, </a:t>
            </a:r>
            <a:r>
              <a:rPr lang="cs-CZ" sz="1400" b="1" i="1" dirty="0" err="1" smtClean="0"/>
              <a:t>eius</a:t>
            </a:r>
            <a:r>
              <a:rPr lang="cs-CZ" sz="1400" b="1" i="1" dirty="0" smtClean="0"/>
              <a:t> </a:t>
            </a:r>
            <a:r>
              <a:rPr lang="cs-CZ" sz="1400" b="1" i="1" dirty="0" err="1" smtClean="0"/>
              <a:t>religio</a:t>
            </a:r>
            <a:r>
              <a:rPr lang="cs-CZ" sz="1400" dirty="0" smtClean="0"/>
              <a:t>“, jež se stala základem nového uspořádání politicko-mocenských vztahů na území Německa.</a:t>
            </a:r>
          </a:p>
          <a:p>
            <a:pPr algn="just"/>
            <a:endParaRPr lang="cs-CZ" sz="1400" dirty="0" smtClean="0"/>
          </a:p>
          <a:p>
            <a:pPr algn="just"/>
            <a:endParaRPr lang="cs-CZ" sz="1600" dirty="0"/>
          </a:p>
        </p:txBody>
      </p:sp>
    </p:spTree>
    <p:extLst>
      <p:ext uri="{BB962C8B-B14F-4D97-AF65-F5344CB8AC3E}">
        <p14:creationId xmlns:p14="http://schemas.microsoft.com/office/powerpoint/2010/main" val="2277678597"/>
      </p:ext>
    </p:extLst>
  </p:cSld>
  <p:clrMapOvr>
    <a:masterClrMapping/>
  </p:clrMapOvr>
  <p:transition spd="med">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Aliance v období před vypuknutím třicetileté války</a:t>
            </a:r>
            <a:endParaRPr lang="cs-CZ" dirty="0"/>
          </a:p>
        </p:txBody>
      </p:sp>
      <p:sp>
        <p:nvSpPr>
          <p:cNvPr id="3" name="Zástupný symbol pro obsah 2"/>
          <p:cNvSpPr>
            <a:spLocks noGrp="1"/>
          </p:cNvSpPr>
          <p:nvPr>
            <p:ph idx="1"/>
          </p:nvPr>
        </p:nvSpPr>
        <p:spPr/>
        <p:txBody>
          <a:bodyPr/>
          <a:lstStyle/>
          <a:p>
            <a:pPr algn="just"/>
            <a:r>
              <a:rPr lang="cs-CZ" sz="2400" b="1" dirty="0" smtClean="0"/>
              <a:t>Smlouva z </a:t>
            </a:r>
            <a:r>
              <a:rPr lang="cs-CZ" sz="2400" b="1" dirty="0" err="1" smtClean="0"/>
              <a:t>Joinville</a:t>
            </a:r>
            <a:r>
              <a:rPr lang="cs-CZ" sz="2400" b="1" dirty="0" smtClean="0"/>
              <a:t> </a:t>
            </a:r>
            <a:r>
              <a:rPr lang="cs-CZ" sz="2400" dirty="0" smtClean="0"/>
              <a:t>(1584) = aliance mezi Španělskem a Katolickou ligou ve Francii.</a:t>
            </a:r>
          </a:p>
          <a:p>
            <a:pPr algn="just"/>
            <a:r>
              <a:rPr lang="cs-CZ" sz="2400" b="1" dirty="0" smtClean="0"/>
              <a:t>Smlouva z </a:t>
            </a:r>
            <a:r>
              <a:rPr lang="cs-CZ" sz="2400" b="1" dirty="0" err="1" smtClean="0"/>
              <a:t>Nonsuch</a:t>
            </a:r>
            <a:r>
              <a:rPr lang="cs-CZ" sz="2400" b="1" dirty="0" smtClean="0"/>
              <a:t> </a:t>
            </a:r>
            <a:r>
              <a:rPr lang="cs-CZ" sz="2400" dirty="0" smtClean="0"/>
              <a:t>(1585) = aliance mezi Anglií a představiteli vzbouřených nizozemských stavů.</a:t>
            </a:r>
          </a:p>
          <a:p>
            <a:pPr algn="just"/>
            <a:r>
              <a:rPr lang="cs-CZ" sz="2400" b="1" dirty="0" smtClean="0"/>
              <a:t>Protestantská unie </a:t>
            </a:r>
            <a:r>
              <a:rPr lang="cs-CZ" sz="2400" dirty="0" smtClean="0"/>
              <a:t>(1608-1621) a </a:t>
            </a:r>
            <a:r>
              <a:rPr lang="cs-CZ" sz="2400" b="1" dirty="0" smtClean="0"/>
              <a:t>Katolická liga </a:t>
            </a:r>
            <a:r>
              <a:rPr lang="cs-CZ" sz="2400" dirty="0" smtClean="0"/>
              <a:t>(1609-1635) = dvě ideologicky zaměřené aliance na území Svaté říše římské, jejichž vznik souvisel s opětovným nárůstem náboženských sporů a konfliktů mezi katolíky a protestanty.</a:t>
            </a:r>
          </a:p>
          <a:p>
            <a:pPr algn="just"/>
            <a:r>
              <a:rPr lang="cs-CZ" sz="2400" dirty="0" smtClean="0"/>
              <a:t>Dalším příkladem alespoň částečně ideologicky zaměřených aliancí jsou </a:t>
            </a:r>
            <a:r>
              <a:rPr lang="cs-CZ" sz="2400" b="1" dirty="0" smtClean="0"/>
              <a:t>Svaté ligy </a:t>
            </a:r>
            <a:r>
              <a:rPr lang="cs-CZ" sz="2400" dirty="0" smtClean="0"/>
              <a:t>= aliance iniciované papežem proti hrozbě Osmanské říše (1571, 1684-1699, 1717).</a:t>
            </a:r>
            <a:endParaRPr lang="cs-CZ" sz="2400" dirty="0"/>
          </a:p>
        </p:txBody>
      </p:sp>
    </p:spTree>
    <p:extLst>
      <p:ext uri="{BB962C8B-B14F-4D97-AF65-F5344CB8AC3E}">
        <p14:creationId xmlns:p14="http://schemas.microsoft.com/office/powerpoint/2010/main" val="4143696689"/>
      </p:ext>
    </p:extLst>
  </p:cSld>
  <p:clrMapOvr>
    <a:masterClrMapping/>
  </p:clrMapOvr>
  <p:transition spd="med">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Zásady, jimiž se měli řídit členové Protestantské unie (1608)</a:t>
            </a:r>
            <a:endParaRPr lang="cs-CZ" sz="3600" dirty="0"/>
          </a:p>
        </p:txBody>
      </p:sp>
      <p:sp>
        <p:nvSpPr>
          <p:cNvPr id="3" name="Zástupný symbol pro obsah 2"/>
          <p:cNvSpPr>
            <a:spLocks noGrp="1"/>
          </p:cNvSpPr>
          <p:nvPr>
            <p:ph idx="1"/>
          </p:nvPr>
        </p:nvSpPr>
        <p:spPr/>
        <p:txBody>
          <a:bodyPr/>
          <a:lstStyle/>
          <a:p>
            <a:r>
              <a:rPr lang="en-US" sz="1200" dirty="0"/>
              <a:t>1. That each member shall keep in good faith with the order and their heirs, land and people, and that no one shall enter into any other alliance; also that no Estate, jurisdiction, territory, or subjects shall damage, fight or in any way harm another Estate, nor break laws of the Imperial constitution, nor give aid in any manner if such a break should occur; </a:t>
            </a:r>
          </a:p>
          <a:p>
            <a:r>
              <a:rPr lang="en-US" sz="1200" dirty="0"/>
              <a:t>2. That we and all our heirs who are in this Union shall keep a secret correspondence effectively to inform each other of all dangerous and offensive affairs which may threaten each other’s heirs, land and people, and to this purpose each will keep in good contact with one another. </a:t>
            </a:r>
          </a:p>
          <a:p>
            <a:r>
              <a:rPr lang="en-US" sz="1200" dirty="0"/>
              <a:t>3. Whenever important matters arise that concern the well-being of us all, we and our heirs, for the duration of this Union will help each other with faithful advice in order to uphold each and every one as far as possible unharmed in his Estate and territory… </a:t>
            </a:r>
          </a:p>
          <a:p>
            <a:r>
              <a:rPr lang="en-US" sz="1200" dirty="0"/>
              <a:t>4. It is our wish that in matters concerning the liberties and high jurisdictions of the German Electors and Estates, as also of the Protestant [</a:t>
            </a:r>
            <a:r>
              <a:rPr lang="en-US" sz="1200" i="1" dirty="0" err="1"/>
              <a:t>Evangelische</a:t>
            </a:r>
            <a:r>
              <a:rPr lang="en-US" sz="1200" dirty="0"/>
              <a:t>] Estates’ grievances as presented at the last Imperial assembly concerning infringements of those selfsame rights, freedoms and laws of the Empire, these shall al be presented and pressed at subsequent Imperial and Imperial Circle assemblies, and not merely left to secret correspondence with each other.  We also agree to try and influence other Protestant Estates [i.e. Saxony] towards an understanding with us. </a:t>
            </a:r>
          </a:p>
          <a:p>
            <a:r>
              <a:rPr lang="en-US" sz="1200" dirty="0"/>
              <a:t>5. We also agree that this secret Union shall not affect our disagreement on several points of religion, but that notwithstanding these, we have agreed to support each other.  No member is to allow an attack on any other in books or through the pulpit, nor give cause for any breach of the peace, whilst at the same time leaving untouched the theologian’s rights of disputation to affirm the Word of God. </a:t>
            </a:r>
          </a:p>
          <a:p>
            <a:r>
              <a:rPr lang="en-US" sz="1200" dirty="0"/>
              <a:t>6. If one or other of us is attacked…the remaining members of the Union shall immediately come to his aid with all the resources of the Union, as necessity may demand, and as set out in the detailed argument… </a:t>
            </a:r>
            <a:br>
              <a:rPr lang="en-US" sz="1200" dirty="0"/>
            </a:br>
            <a:r>
              <a:rPr lang="en-US" sz="1200" dirty="0"/>
              <a:t>Should any member of the Union inherit or enlarge his territory in the future, then the new land and people will pay a contribution proportional to the federal tax schedule [</a:t>
            </a:r>
            <a:r>
              <a:rPr lang="en-US" sz="1200" i="1" dirty="0" err="1"/>
              <a:t>Reichmatricul</a:t>
            </a:r>
            <a:r>
              <a:rPr lang="en-US" sz="1200" dirty="0"/>
              <a:t>] according to the needs of the treasury [</a:t>
            </a:r>
            <a:r>
              <a:rPr lang="en-US" sz="1200" i="1" dirty="0" err="1"/>
              <a:t>Cassa</a:t>
            </a:r>
            <a:r>
              <a:rPr lang="en-US" sz="1200" dirty="0"/>
              <a:t>] of the Union. </a:t>
            </a:r>
          </a:p>
          <a:p>
            <a:endParaRPr lang="cs-CZ" sz="1200" dirty="0"/>
          </a:p>
        </p:txBody>
      </p:sp>
    </p:spTree>
    <p:extLst>
      <p:ext uri="{BB962C8B-B14F-4D97-AF65-F5344CB8AC3E}">
        <p14:creationId xmlns:p14="http://schemas.microsoft.com/office/powerpoint/2010/main" val="1768775149"/>
      </p:ext>
    </p:extLst>
  </p:cSld>
  <p:clrMapOvr>
    <a:masterClrMapping/>
  </p:clrMapOvr>
  <p:transition spd="med">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Velká aliance (1688-1697)</a:t>
            </a:r>
            <a:endParaRPr lang="cs-CZ" dirty="0"/>
          </a:p>
        </p:txBody>
      </p:sp>
      <p:sp>
        <p:nvSpPr>
          <p:cNvPr id="3" name="Zástupný symbol pro obsah 2"/>
          <p:cNvSpPr>
            <a:spLocks noGrp="1"/>
          </p:cNvSpPr>
          <p:nvPr>
            <p:ph idx="1"/>
          </p:nvPr>
        </p:nvSpPr>
        <p:spPr/>
        <p:txBody>
          <a:bodyPr/>
          <a:lstStyle/>
          <a:p>
            <a:pPr algn="just"/>
            <a:r>
              <a:rPr lang="cs-CZ" sz="2000" dirty="0" smtClean="0"/>
              <a:t>Vyvrcholení snah o zajištění bezpečnosti v prostoru Svaté říše římské proti vojenské hrozbě ze strany Francie. </a:t>
            </a:r>
          </a:p>
          <a:p>
            <a:pPr algn="just"/>
            <a:r>
              <a:rPr lang="cs-CZ" sz="2000" dirty="0" smtClean="0"/>
              <a:t>Poměrně účinný nástroj agregace mocenských kapacit evropských států proti snahám Francie o dosažení hegemonie v Evropě.</a:t>
            </a:r>
          </a:p>
          <a:p>
            <a:pPr algn="just"/>
            <a:r>
              <a:rPr lang="cs-CZ" sz="2000" dirty="0" smtClean="0"/>
              <a:t>Navazovala na alianci z </a:t>
            </a:r>
            <a:r>
              <a:rPr lang="cs-CZ" sz="2000" dirty="0" err="1" smtClean="0"/>
              <a:t>Laxenburgu</a:t>
            </a:r>
            <a:r>
              <a:rPr lang="cs-CZ" sz="2000" dirty="0" smtClean="0"/>
              <a:t> (1682) a </a:t>
            </a:r>
            <a:r>
              <a:rPr lang="cs-CZ" sz="2000" dirty="0" err="1" smtClean="0"/>
              <a:t>Augušburskou</a:t>
            </a:r>
            <a:r>
              <a:rPr lang="cs-CZ" sz="2000" dirty="0" smtClean="0"/>
              <a:t> </a:t>
            </a:r>
            <a:r>
              <a:rPr lang="cs-CZ" sz="2000" dirty="0" smtClean="0"/>
              <a:t>ligu (1686).</a:t>
            </a:r>
          </a:p>
          <a:p>
            <a:pPr algn="just"/>
            <a:r>
              <a:rPr lang="cs-CZ" sz="2000" dirty="0" smtClean="0"/>
              <a:t>V reakci na francouzskou invazi do Porýní vytvořili členové </a:t>
            </a:r>
            <a:r>
              <a:rPr lang="cs-CZ" sz="2000" dirty="0" err="1" smtClean="0"/>
              <a:t>Augušburské</a:t>
            </a:r>
            <a:r>
              <a:rPr lang="cs-CZ" sz="2000" dirty="0" smtClean="0"/>
              <a:t> </a:t>
            </a:r>
            <a:r>
              <a:rPr lang="cs-CZ" sz="2000" dirty="0" smtClean="0"/>
              <a:t>ligy alianci s Nizozemím, Anglií a Savojskem, v roce 1689 proti Francii mobilizovaly své vojenské síly také státy na území severního Německa na čele s Braniborskem, </a:t>
            </a:r>
            <a:r>
              <a:rPr lang="cs-CZ" sz="2000" dirty="0" err="1" smtClean="0"/>
              <a:t>Hanoverskem</a:t>
            </a:r>
            <a:r>
              <a:rPr lang="cs-CZ" sz="2000" dirty="0" smtClean="0"/>
              <a:t> a Saskem.</a:t>
            </a:r>
          </a:p>
          <a:p>
            <a:pPr algn="just"/>
            <a:r>
              <a:rPr lang="cs-CZ" sz="2000" dirty="0" smtClean="0"/>
              <a:t>Aliance má oproti svým předchůdkyním ofenzivní cíle.</a:t>
            </a:r>
          </a:p>
          <a:p>
            <a:pPr algn="just"/>
            <a:r>
              <a:rPr lang="cs-CZ" sz="2000" dirty="0" smtClean="0"/>
              <a:t>Představuje zlomový moment v evropské politice, neboť katolické státy, které v minulosti kladli důraz na ideologickou jednotu svých aliančních vazeb jsou nyní ochotny bojovat po boku protestantských států.</a:t>
            </a:r>
            <a:endParaRPr lang="cs-CZ" sz="2000" dirty="0"/>
          </a:p>
        </p:txBody>
      </p:sp>
    </p:spTree>
    <p:extLst>
      <p:ext uri="{BB962C8B-B14F-4D97-AF65-F5344CB8AC3E}">
        <p14:creationId xmlns:p14="http://schemas.microsoft.com/office/powerpoint/2010/main" val="883715505"/>
      </p:ext>
    </p:extLst>
  </p:cSld>
  <p:clrMapOvr>
    <a:masterClrMapping/>
  </p:clrMapOvr>
  <p:transition spd="med">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Aliance v 18. století</a:t>
            </a:r>
            <a:endParaRPr lang="cs-CZ" dirty="0"/>
          </a:p>
        </p:txBody>
      </p:sp>
      <p:sp>
        <p:nvSpPr>
          <p:cNvPr id="3" name="Zástupný symbol pro obsah 2"/>
          <p:cNvSpPr>
            <a:spLocks noGrp="1"/>
          </p:cNvSpPr>
          <p:nvPr>
            <p:ph idx="1"/>
          </p:nvPr>
        </p:nvSpPr>
        <p:spPr/>
        <p:txBody>
          <a:bodyPr/>
          <a:lstStyle/>
          <a:p>
            <a:pPr algn="just"/>
            <a:r>
              <a:rPr lang="cs-CZ" sz="1800" dirty="0" smtClean="0"/>
              <a:t>Pokračuje jednoznačný posun viditelný už od třicetileté války, kdy aliance vznikají primárně z bezpečnostních důvodů. Aliance v tomto období mohou mít poměrně dlouho dobu trvání, nicméně vzhledem k neexistenci větších ideologických rozporů mezi tehdejšími velmocemi je možná zásadní proměna hlavních aliančních partnerů.</a:t>
            </a:r>
          </a:p>
          <a:p>
            <a:r>
              <a:rPr lang="cs-CZ" sz="1800" b="1" i="1" dirty="0" smtClean="0"/>
              <a:t>Anglicko-francouzská aliance </a:t>
            </a:r>
            <a:r>
              <a:rPr lang="cs-CZ" sz="1800" dirty="0" smtClean="0"/>
              <a:t>(1715-1731);</a:t>
            </a:r>
          </a:p>
          <a:p>
            <a:r>
              <a:rPr lang="cs-CZ" sz="1800" b="1" i="1" dirty="0" smtClean="0"/>
              <a:t>Anglicko-rakouská aliance </a:t>
            </a:r>
            <a:r>
              <a:rPr lang="cs-CZ" sz="1800" dirty="0" smtClean="0"/>
              <a:t>(1731-1756);</a:t>
            </a:r>
          </a:p>
          <a:p>
            <a:r>
              <a:rPr lang="cs-CZ" sz="1800" b="1" i="1" dirty="0" smtClean="0"/>
              <a:t>Anglicko-pruská aliance </a:t>
            </a:r>
            <a:r>
              <a:rPr lang="cs-CZ" sz="1800" dirty="0" smtClean="0"/>
              <a:t>(1756-1762);</a:t>
            </a:r>
          </a:p>
          <a:p>
            <a:r>
              <a:rPr lang="cs-CZ" sz="1800" b="1" i="1" dirty="0" smtClean="0"/>
              <a:t>Francouzsko-rakouská aliance </a:t>
            </a:r>
            <a:r>
              <a:rPr lang="cs-CZ" sz="1800" dirty="0" smtClean="0"/>
              <a:t>(1756-1763);</a:t>
            </a:r>
          </a:p>
          <a:p>
            <a:r>
              <a:rPr lang="cs-CZ" sz="1800" b="1" dirty="0" smtClean="0"/>
              <a:t>Liga ozbrojené neutrality </a:t>
            </a:r>
            <a:r>
              <a:rPr lang="cs-CZ" sz="1800" dirty="0" smtClean="0"/>
              <a:t>(1780-1783);</a:t>
            </a:r>
          </a:p>
          <a:p>
            <a:r>
              <a:rPr lang="cs-CZ" sz="1800" dirty="0" smtClean="0"/>
              <a:t>K jejímu oživení došlo v období napoleonských válek na počátku 19. století v podobě </a:t>
            </a:r>
            <a:r>
              <a:rPr lang="cs-CZ" sz="1800" b="1" dirty="0" smtClean="0"/>
              <a:t>Druhé ligy ozbrojené neutrality </a:t>
            </a:r>
            <a:r>
              <a:rPr lang="cs-CZ" sz="1800" dirty="0" smtClean="0"/>
              <a:t>(1800-1801);</a:t>
            </a:r>
          </a:p>
          <a:p>
            <a:r>
              <a:rPr lang="cs-CZ" sz="1800" dirty="0" smtClean="0"/>
              <a:t>Jistou výjimku z trendu tvorby aliancí, v němž nehrají významnější roli ideologické či náboženské důvody představovala poslední ze </a:t>
            </a:r>
            <a:r>
              <a:rPr lang="cs-CZ" sz="1800" b="1" dirty="0" smtClean="0"/>
              <a:t>Svatých lig </a:t>
            </a:r>
            <a:r>
              <a:rPr lang="cs-CZ" sz="1800" dirty="0" smtClean="0"/>
              <a:t>(1717).</a:t>
            </a:r>
          </a:p>
          <a:p>
            <a:r>
              <a:rPr lang="cs-CZ" sz="1800" b="1" dirty="0" smtClean="0"/>
              <a:t>Francouzsko-americká smlouva z roku 1778 </a:t>
            </a:r>
            <a:r>
              <a:rPr lang="cs-CZ" sz="1800" dirty="0" smtClean="0"/>
              <a:t>= jediná aliance, jejímž účastníkem byly až do 20. století Spojené státy americké.</a:t>
            </a:r>
            <a:endParaRPr lang="cs-CZ" sz="1800" dirty="0"/>
          </a:p>
        </p:txBody>
      </p:sp>
    </p:spTree>
    <p:extLst>
      <p:ext uri="{BB962C8B-B14F-4D97-AF65-F5344CB8AC3E}">
        <p14:creationId xmlns:p14="http://schemas.microsoft.com/office/powerpoint/2010/main" val="2136203903"/>
      </p:ext>
    </p:extLst>
  </p:cSld>
  <p:clrMapOvr>
    <a:masterClrMapping/>
  </p:clrMapOvr>
  <p:transition spd="med">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Liga ozbrojené neutrality (1780-1783)</a:t>
            </a:r>
            <a:endParaRPr lang="cs-CZ" sz="3200" dirty="0"/>
          </a:p>
        </p:txBody>
      </p:sp>
      <p:sp>
        <p:nvSpPr>
          <p:cNvPr id="3" name="Zástupný symbol pro obsah 2"/>
          <p:cNvSpPr>
            <a:spLocks noGrp="1"/>
          </p:cNvSpPr>
          <p:nvPr>
            <p:ph idx="1"/>
          </p:nvPr>
        </p:nvSpPr>
        <p:spPr/>
        <p:txBody>
          <a:bodyPr/>
          <a:lstStyle/>
          <a:p>
            <a:pPr algn="just"/>
            <a:r>
              <a:rPr lang="cs-CZ" sz="1200" dirty="0" smtClean="0"/>
              <a:t>Jednalo se o alianci evropských námořních velmocí, jejímž cílem bylo chránit neutrální námořní obchod proti britské válečné politice prohledávání neutrálních lodí s cílem objevení francouzského kontrabandu v době války o americkou nezávislost.</a:t>
            </a:r>
          </a:p>
          <a:p>
            <a:pPr algn="just"/>
            <a:r>
              <a:rPr lang="cs-CZ" sz="1200" dirty="0" smtClean="0"/>
              <a:t>Iniciátorem se stala ruská carevna Kateřina II. svým vyhlášením ozbrojené ruské neutrality (březen 1780). Kateřina II. podpořila právo neutrálních zemí obchodovat s válčícími státy bez omezení,  s výjimkou dodávek zbraní a vojenských zásob. Rusko se rovněž postavilo proti britské strategii blokády celého pobřeží. K vynucení nové politiky vyslalo Rusko tři vojenské eskadry.</a:t>
            </a:r>
          </a:p>
          <a:p>
            <a:pPr algn="just"/>
            <a:r>
              <a:rPr lang="cs-CZ" sz="1200" dirty="0" smtClean="0"/>
              <a:t>Rusko současně oslovilo další neutrální státy s návrhem aliance, která by hájila politiku svobodné plavby. Dánsko a Švédsko souhlasily = vznik </a:t>
            </a:r>
            <a:r>
              <a:rPr lang="cs-CZ" sz="1200" b="1" dirty="0" smtClean="0"/>
              <a:t>Ligy ozbrojené neutrality</a:t>
            </a:r>
            <a:r>
              <a:rPr lang="cs-CZ" sz="1200" dirty="0" smtClean="0"/>
              <a:t>. Do konce války o americkou nezávislost se k ní připojily Prusko, Rakousko, Neapolské království, Portugalsko a Osmanská říše.</a:t>
            </a:r>
          </a:p>
          <a:p>
            <a:pPr algn="just"/>
            <a:r>
              <a:rPr lang="cs-CZ" sz="1200" dirty="0" smtClean="0"/>
              <a:t>Vojensky byla tato aliance slabá (ve srovnání s britským námořnictvem), ale využívá svůj diplomatický vliv a hrozbu uvalení ekonomických sankcí proti Velké Británii.</a:t>
            </a:r>
          </a:p>
          <a:p>
            <a:pPr algn="just"/>
            <a:r>
              <a:rPr lang="cs-CZ" sz="1200" dirty="0" smtClean="0"/>
              <a:t>Aliance představuje zajímavý případ spolupráce slabších států, které díky společnému zájmu dokázaly ochránit svůj vitální zájem (svoboda plavby na moři) a současně se přitom vyhnuly vojenskému konfliktu s Velkou Británií.</a:t>
            </a:r>
          </a:p>
          <a:p>
            <a:pPr algn="just"/>
            <a:r>
              <a:rPr lang="cs-CZ" sz="1200" dirty="0" smtClean="0"/>
              <a:t>Ukázalo se, že i aliance tohoto typu může mít svůj smysl a disponovat dostatečným odstrašujícím potenciálem – je nicméně důležité, aby potenciální protivníci sledovali omezené válečné cíle. Jak ukázal, příklad </a:t>
            </a:r>
            <a:r>
              <a:rPr lang="cs-CZ" sz="1200" b="1" dirty="0" smtClean="0"/>
              <a:t>Druhé ligy ozbrojené neutrality</a:t>
            </a:r>
            <a:r>
              <a:rPr lang="cs-CZ" sz="1200" dirty="0" smtClean="0"/>
              <a:t> během napoleonských válek, v situaci, kdy potenciální protivník bojuje o své přežití a své vitální zájmy považuje za ohrožené, nemá aliance malých států velkou šanci na úspěch</a:t>
            </a:r>
            <a:r>
              <a:rPr lang="cs-CZ" sz="1200" dirty="0"/>
              <a:t> </a:t>
            </a:r>
            <a:r>
              <a:rPr lang="cs-CZ" sz="1200" dirty="0" smtClean="0"/>
              <a:t>(VB v reakci napadla Dánsko a zničila část jeho flotily v bitvě u Kodaně v roce 1801).</a:t>
            </a:r>
          </a:p>
          <a:p>
            <a:pPr algn="just"/>
            <a:r>
              <a:rPr lang="cs-CZ" sz="1200" dirty="0" smtClean="0"/>
              <a:t>Navíc už během vzniku </a:t>
            </a:r>
            <a:r>
              <a:rPr lang="cs-CZ" sz="1200" b="1" dirty="0" smtClean="0"/>
              <a:t>Ligy ozbrojené neutrality </a:t>
            </a:r>
            <a:r>
              <a:rPr lang="cs-CZ" sz="1200" dirty="0" smtClean="0"/>
              <a:t>se ukázalo, že pro menší stát nemusí být vždy vstup do aliance tohoto charakteru moudrým krokem = na snahu Nizozemí, jehož obchodníci zásobovali vzbouřené kolonie i Francii, se k alianci připojit, reagovala VB zahájením preventivní války z důvodů oficiálně nesouvisejících s námořním obchodem.</a:t>
            </a:r>
            <a:endParaRPr lang="cs-CZ" sz="1200" dirty="0"/>
          </a:p>
        </p:txBody>
      </p:sp>
    </p:spTree>
    <p:extLst>
      <p:ext uri="{BB962C8B-B14F-4D97-AF65-F5344CB8AC3E}">
        <p14:creationId xmlns:p14="http://schemas.microsoft.com/office/powerpoint/2010/main" val="2320749404"/>
      </p:ext>
    </p:extLst>
  </p:cSld>
  <p:clrMapOvr>
    <a:masterClrMapping/>
  </p:clrMapOvr>
  <p:transition spd="med">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Liga tří císařů (1873-1887)</a:t>
            </a:r>
            <a:endParaRPr lang="cs-CZ" dirty="0"/>
          </a:p>
        </p:txBody>
      </p:sp>
      <p:sp>
        <p:nvSpPr>
          <p:cNvPr id="3" name="Zástupný symbol pro obsah 2"/>
          <p:cNvSpPr>
            <a:spLocks noGrp="1"/>
          </p:cNvSpPr>
          <p:nvPr>
            <p:ph idx="1"/>
          </p:nvPr>
        </p:nvSpPr>
        <p:spPr/>
        <p:txBody>
          <a:bodyPr/>
          <a:lstStyle/>
          <a:p>
            <a:pPr algn="just"/>
            <a:r>
              <a:rPr lang="cs-CZ" sz="1400" dirty="0" smtClean="0"/>
              <a:t>Tato aliance představovala významný diplomatický triumf německého kancléře Otto von Bismarcka. Při jejím vytvoření sledoval dva hlavní cíle:</a:t>
            </a:r>
          </a:p>
          <a:p>
            <a:pPr algn="just"/>
            <a:r>
              <a:rPr lang="cs-CZ" sz="1400" dirty="0" smtClean="0"/>
              <a:t>A) Zabránit intervenci Ruska či Rakouska-Uherska na straně Francie v případě války s Německem;</a:t>
            </a:r>
          </a:p>
          <a:p>
            <a:pPr algn="just"/>
            <a:r>
              <a:rPr lang="cs-CZ" sz="1400" dirty="0" smtClean="0"/>
              <a:t>B) Snížit riziko vypuknutí války mezi Ruskem a Rakouskem-Uherskem kvůli zájmům obou zemí na Balkáně.</a:t>
            </a:r>
          </a:p>
          <a:p>
            <a:pPr algn="just"/>
            <a:r>
              <a:rPr lang="cs-CZ" sz="1400" dirty="0" smtClean="0"/>
              <a:t>Aliance je zajímavá tím, že se původně jednalo o alianci sloužící ke kolektivní obraně, která je však později transformována v obecnější dohodu o kolektivní bezpečnosti (s cílem zabránit vypuknutí války mezi signatáři).</a:t>
            </a:r>
          </a:p>
          <a:p>
            <a:pPr algn="just"/>
            <a:r>
              <a:rPr lang="cs-CZ" sz="1400" dirty="0" smtClean="0"/>
              <a:t>Prvním krokem byla konvence ze </a:t>
            </a:r>
            <a:r>
              <a:rPr lang="cs-CZ" sz="1400" dirty="0" err="1" smtClean="0"/>
              <a:t>Sankt</a:t>
            </a:r>
            <a:r>
              <a:rPr lang="cs-CZ" sz="1400" dirty="0" err="1"/>
              <a:t>-</a:t>
            </a:r>
            <a:r>
              <a:rPr lang="cs-CZ" sz="1400" dirty="0" err="1" smtClean="0"/>
              <a:t>Pěterburgu</a:t>
            </a:r>
            <a:r>
              <a:rPr lang="cs-CZ" sz="1400" dirty="0" smtClean="0"/>
              <a:t> (květen 1873), kterou došlo k vytvoření vojenské aliance mezi Ruskem a Německem. Smlouva o vytvoření aliance měla vstoupit v platnost teprve po přistoupení Rakouska. Rakousko k alianci přistoupit odmítlo (spory z Ruskem na Balkáně a obavy ze zatažení do případné války s Velkou Británií). Místo toho Rusko s Rakouskem-Uherskem podepsaly obecnější konvenci ze </a:t>
            </a:r>
            <a:r>
              <a:rPr lang="cs-CZ" sz="1400" dirty="0" err="1" smtClean="0"/>
              <a:t>Schonbrunnu</a:t>
            </a:r>
            <a:r>
              <a:rPr lang="cs-CZ" sz="1400" dirty="0" smtClean="0"/>
              <a:t> (červen 1873), která obsahovala pouze příslib konzultací a budoucí vojenské dohody v případě nutnosti. Německo k ní také přistoupilo, aniž by bylo zřejmé, zda v rámci rusko-německých vztahů nahradila předcházející konvenci ze </a:t>
            </a:r>
            <a:r>
              <a:rPr lang="cs-CZ" sz="1400" dirty="0" err="1" smtClean="0"/>
              <a:t>Sankt-Petěrburgu</a:t>
            </a:r>
            <a:r>
              <a:rPr lang="cs-CZ" sz="1400" dirty="0" smtClean="0"/>
              <a:t>.</a:t>
            </a:r>
          </a:p>
          <a:p>
            <a:pPr algn="just"/>
            <a:r>
              <a:rPr lang="cs-CZ" sz="1400" dirty="0" smtClean="0"/>
              <a:t>Situace na Balkáně zhoršila vztahy mezi signatáři a po rusko-turecké válce (1877-1878) byl Spolek tří císařů poprvé rozpuštěn (1878).</a:t>
            </a:r>
          </a:p>
          <a:p>
            <a:pPr algn="just"/>
            <a:r>
              <a:rPr lang="cs-CZ" sz="1400" dirty="0" smtClean="0"/>
              <a:t>K jeho obnově dochází v roce 1881 = podpis formální smlouvy mezi všemi třemi velmocemi, v níž se signatáři zavazovali k neutralitě v případě války některého ze signatářů proti jiné velmoci. Součástí dohody byl také příslib, že bez předcházející dohody nebude docházet k územním změnám na Balkáně.</a:t>
            </a:r>
            <a:endParaRPr lang="cs-CZ" sz="1400" dirty="0"/>
          </a:p>
        </p:txBody>
      </p:sp>
    </p:spTree>
    <p:extLst>
      <p:ext uri="{BB962C8B-B14F-4D97-AF65-F5344CB8AC3E}">
        <p14:creationId xmlns:p14="http://schemas.microsoft.com/office/powerpoint/2010/main" val="930543082"/>
      </p:ext>
    </p:extLst>
  </p:cSld>
  <p:clrMapOvr>
    <a:masterClrMapping/>
  </p:clrMapOvr>
  <p:transition spd="med">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Helénský spolek</a:t>
            </a:r>
            <a:endParaRPr lang="cs-CZ" dirty="0"/>
          </a:p>
        </p:txBody>
      </p:sp>
      <p:sp>
        <p:nvSpPr>
          <p:cNvPr id="3" name="Zástupný symbol pro obsah 2"/>
          <p:cNvSpPr>
            <a:spLocks noGrp="1"/>
          </p:cNvSpPr>
          <p:nvPr>
            <p:ph idx="1"/>
          </p:nvPr>
        </p:nvSpPr>
        <p:spPr/>
        <p:txBody>
          <a:bodyPr/>
          <a:lstStyle/>
          <a:p>
            <a:r>
              <a:rPr lang="cs-CZ" sz="2400" dirty="0" smtClean="0">
                <a:effectLst/>
              </a:rPr>
              <a:t>Aliance řeckých městských států proti Persii.</a:t>
            </a:r>
          </a:p>
          <a:p>
            <a:r>
              <a:rPr lang="cs-CZ" sz="2400" dirty="0" smtClean="0">
                <a:effectLst/>
              </a:rPr>
              <a:t>Vůdčí </a:t>
            </a:r>
            <a:r>
              <a:rPr lang="cs-CZ" sz="2400" dirty="0">
                <a:effectLst/>
              </a:rPr>
              <a:t>silou byla Sparta, jednalo </a:t>
            </a:r>
            <a:r>
              <a:rPr lang="cs-CZ" sz="2400" dirty="0" smtClean="0">
                <a:effectLst/>
              </a:rPr>
              <a:t>se však o </a:t>
            </a:r>
            <a:r>
              <a:rPr lang="cs-CZ" sz="2400" dirty="0">
                <a:effectLst/>
              </a:rPr>
              <a:t>odlišnou organizaci, než byl Peloponéský spolek, jakkoliv jeho členové </a:t>
            </a:r>
            <a:r>
              <a:rPr lang="cs-CZ" sz="2400" dirty="0" smtClean="0">
                <a:effectLst/>
              </a:rPr>
              <a:t>tvořili </a:t>
            </a:r>
            <a:r>
              <a:rPr lang="cs-CZ" sz="2400" dirty="0">
                <a:effectLst/>
              </a:rPr>
              <a:t>značnou část členů nové organizace</a:t>
            </a:r>
            <a:r>
              <a:rPr lang="cs-CZ" sz="2400" dirty="0" smtClean="0">
                <a:effectLst/>
              </a:rPr>
              <a:t>.</a:t>
            </a:r>
          </a:p>
          <a:p>
            <a:r>
              <a:rPr lang="cs-CZ" sz="2400" dirty="0" smtClean="0">
                <a:effectLst/>
              </a:rPr>
              <a:t>Účast Athén v této alianci.</a:t>
            </a:r>
          </a:p>
          <a:p>
            <a:r>
              <a:rPr lang="cs-CZ" sz="2400" dirty="0" smtClean="0">
                <a:effectLst/>
              </a:rPr>
              <a:t>Sparta má </a:t>
            </a:r>
            <a:r>
              <a:rPr lang="cs-CZ" sz="2400" dirty="0">
                <a:effectLst/>
              </a:rPr>
              <a:t>právo předsedat zasedání delegátů členských států spolku (obvykle se konalo v </a:t>
            </a:r>
            <a:r>
              <a:rPr lang="cs-CZ" sz="2400" dirty="0" err="1" smtClean="0">
                <a:effectLst/>
              </a:rPr>
              <a:t>Korinthu</a:t>
            </a:r>
            <a:r>
              <a:rPr lang="cs-CZ" sz="2400" dirty="0">
                <a:effectLst/>
              </a:rPr>
              <a:t>) a mít nejvyšší velení nad pozemními a námořními silami spojenců. </a:t>
            </a:r>
            <a:endParaRPr lang="cs-CZ" sz="2400" dirty="0" smtClean="0">
              <a:effectLst/>
            </a:endParaRPr>
          </a:p>
          <a:p>
            <a:r>
              <a:rPr lang="cs-CZ" sz="2400" dirty="0" smtClean="0">
                <a:effectLst/>
              </a:rPr>
              <a:t>Zdá </a:t>
            </a:r>
            <a:r>
              <a:rPr lang="cs-CZ" sz="2400" dirty="0">
                <a:effectLst/>
              </a:rPr>
              <a:t>se, že </a:t>
            </a:r>
            <a:r>
              <a:rPr lang="cs-CZ" sz="2400" dirty="0" smtClean="0">
                <a:effectLst/>
              </a:rPr>
              <a:t>aliance </a:t>
            </a:r>
            <a:r>
              <a:rPr lang="cs-CZ" sz="2400" dirty="0">
                <a:effectLst/>
              </a:rPr>
              <a:t>mohla vysílat posly s žádosti o pomoc a po společné konzultaci vyslat ozbrojené síly členských států na dohodnuté obranné pozice. </a:t>
            </a:r>
            <a:r>
              <a:rPr lang="cs-CZ" sz="2400" dirty="0" smtClean="0">
                <a:effectLst/>
              </a:rPr>
              <a:t> </a:t>
            </a:r>
            <a:endParaRPr lang="cs-CZ" sz="2400" dirty="0"/>
          </a:p>
        </p:txBody>
      </p:sp>
    </p:spTree>
    <p:extLst>
      <p:ext uri="{BB962C8B-B14F-4D97-AF65-F5344CB8AC3E}">
        <p14:creationId xmlns:p14="http://schemas.microsoft.com/office/powerpoint/2010/main" val="3529397389"/>
      </p:ext>
    </p:extLst>
  </p:cSld>
  <p:clrMapOvr>
    <a:masterClrMapping/>
  </p:clrMapOvr>
  <p:transition spd="med">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Dobová britská karikatura </a:t>
            </a:r>
            <a:r>
              <a:rPr lang="cs-CZ" sz="3600" smtClean="0"/>
              <a:t>oslavující </a:t>
            </a:r>
            <a:r>
              <a:rPr lang="cs-CZ" sz="3600" smtClean="0"/>
              <a:t>anglicko-japonskou </a:t>
            </a:r>
            <a:r>
              <a:rPr lang="cs-CZ" sz="3600" dirty="0" smtClean="0"/>
              <a:t>alianci z roku 1902</a:t>
            </a:r>
            <a:endParaRPr lang="cs-CZ" sz="36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628800"/>
            <a:ext cx="3233373" cy="4856400"/>
          </a:xfrm>
        </p:spPr>
      </p:pic>
    </p:spTree>
    <p:extLst>
      <p:ext uri="{BB962C8B-B14F-4D97-AF65-F5344CB8AC3E}">
        <p14:creationId xmlns:p14="http://schemas.microsoft.com/office/powerpoint/2010/main" val="3393167522"/>
      </p:ext>
    </p:extLst>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Peloponéský spolek</a:t>
            </a:r>
            <a:endParaRPr lang="cs-CZ" dirty="0"/>
          </a:p>
        </p:txBody>
      </p:sp>
      <p:sp>
        <p:nvSpPr>
          <p:cNvPr id="3" name="Zástupný symbol pro obsah 2"/>
          <p:cNvSpPr>
            <a:spLocks noGrp="1"/>
          </p:cNvSpPr>
          <p:nvPr>
            <p:ph idx="1"/>
          </p:nvPr>
        </p:nvSpPr>
        <p:spPr/>
        <p:txBody>
          <a:bodyPr/>
          <a:lstStyle/>
          <a:p>
            <a:pPr algn="just"/>
            <a:r>
              <a:rPr lang="cs-CZ" sz="1800" dirty="0">
                <a:effectLst/>
              </a:rPr>
              <a:t>Existoval v období od 6. do 4. století</a:t>
            </a:r>
            <a:r>
              <a:rPr lang="cs-CZ" sz="1800" dirty="0" smtClean="0">
                <a:effectLst/>
              </a:rPr>
              <a:t>.</a:t>
            </a:r>
          </a:p>
          <a:p>
            <a:pPr algn="just"/>
            <a:r>
              <a:rPr lang="cs-CZ" sz="1800" dirty="0" smtClean="0">
                <a:effectLst/>
              </a:rPr>
              <a:t>Hegemonem </a:t>
            </a:r>
            <a:r>
              <a:rPr lang="cs-CZ" sz="1800" dirty="0">
                <a:effectLst/>
              </a:rPr>
              <a:t>spolku byla Sparta. </a:t>
            </a:r>
            <a:endParaRPr lang="cs-CZ" sz="1800" dirty="0" smtClean="0">
              <a:effectLst/>
            </a:endParaRPr>
          </a:p>
          <a:p>
            <a:pPr algn="just"/>
            <a:r>
              <a:rPr lang="cs-CZ" sz="1800" dirty="0" smtClean="0">
                <a:effectLst/>
              </a:rPr>
              <a:t>Rozhodování </a:t>
            </a:r>
            <a:r>
              <a:rPr lang="cs-CZ" sz="1800" dirty="0">
                <a:effectLst/>
              </a:rPr>
              <a:t>spolku kontrolovala rada spojenců tvořená ze dvou těles – spartský sněm a shromáždění spojeneckých států (v něm měl každý ze spojeneckých států jeden hlas bez ohledu na svou velikost či geopolitickou moc). </a:t>
            </a:r>
            <a:endParaRPr lang="cs-CZ" sz="1800" dirty="0" smtClean="0">
              <a:effectLst/>
            </a:endParaRPr>
          </a:p>
          <a:p>
            <a:pPr algn="just"/>
            <a:r>
              <a:rPr lang="cs-CZ" sz="1800" dirty="0" smtClean="0">
                <a:effectLst/>
              </a:rPr>
              <a:t>Pouze </a:t>
            </a:r>
            <a:r>
              <a:rPr lang="cs-CZ" sz="1800" dirty="0">
                <a:effectLst/>
              </a:rPr>
              <a:t>Sparta přitom mohla svolávat shromáždění spojeneckých států. Vstupem do </a:t>
            </a:r>
            <a:r>
              <a:rPr lang="cs-CZ" sz="1800">
                <a:effectLst/>
              </a:rPr>
              <a:t>spolku </a:t>
            </a:r>
            <a:r>
              <a:rPr lang="cs-CZ" sz="1800" smtClean="0">
                <a:effectLst/>
              </a:rPr>
              <a:t>vytvářely </a:t>
            </a:r>
            <a:r>
              <a:rPr lang="cs-CZ" sz="1800" dirty="0">
                <a:effectLst/>
              </a:rPr>
              <a:t>státy alianci pouze ze Spartou (mezi sebou si pak museli aliance vytvořit). Navzdory jednomu hlasu v každém shromáždění platilo, že Sparta nebyla zavázána uposlechnout případná usnesení shromáždění spojenců</a:t>
            </a:r>
            <a:r>
              <a:rPr lang="cs-CZ" sz="1800" dirty="0" smtClean="0">
                <a:effectLst/>
              </a:rPr>
              <a:t>.</a:t>
            </a:r>
          </a:p>
          <a:p>
            <a:pPr algn="just"/>
            <a:r>
              <a:rPr lang="cs-CZ" sz="1800" dirty="0">
                <a:effectLst/>
              </a:rPr>
              <a:t>S</a:t>
            </a:r>
            <a:r>
              <a:rPr lang="cs-CZ" sz="1800" dirty="0" smtClean="0">
                <a:effectLst/>
              </a:rPr>
              <a:t>pojenci </a:t>
            </a:r>
            <a:r>
              <a:rPr lang="cs-CZ" sz="1800" dirty="0">
                <a:effectLst/>
              </a:rPr>
              <a:t>v době míru nedávali do spolku žádné finanční či vojenské příspěvky. To se ale mění v době války, kdy po nich může být vyžadován příspěvek ve výši až jedné třetiny jejich ozbrojené síly</a:t>
            </a:r>
            <a:r>
              <a:rPr lang="cs-CZ" sz="1800" dirty="0" smtClean="0">
                <a:effectLst/>
              </a:rPr>
              <a:t>.</a:t>
            </a:r>
          </a:p>
          <a:p>
            <a:pPr algn="just"/>
            <a:r>
              <a:rPr lang="cs-CZ" sz="1800" dirty="0" smtClean="0">
                <a:effectLst/>
              </a:rPr>
              <a:t>Ideologický charakter aliance = podpora konzervativních oligarchů v řeckých městských státech.</a:t>
            </a:r>
            <a:endParaRPr lang="cs-CZ" sz="1800" dirty="0">
              <a:effectLst/>
            </a:endParaRPr>
          </a:p>
          <a:p>
            <a:pPr algn="just"/>
            <a:endParaRPr lang="cs-CZ" sz="2000" dirty="0">
              <a:effectLst/>
            </a:endParaRPr>
          </a:p>
          <a:p>
            <a:pPr algn="just"/>
            <a:endParaRPr lang="cs-CZ" sz="2000" dirty="0" smtClean="0"/>
          </a:p>
        </p:txBody>
      </p:sp>
    </p:spTree>
    <p:extLst>
      <p:ext uri="{BB962C8B-B14F-4D97-AF65-F5344CB8AC3E}">
        <p14:creationId xmlns:p14="http://schemas.microsoft.com/office/powerpoint/2010/main" val="3564932941"/>
      </p:ext>
    </p:extLst>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t>Athénský námořní (Délský) spolek</a:t>
            </a:r>
            <a:endParaRPr lang="cs-CZ" sz="4000" dirty="0"/>
          </a:p>
        </p:txBody>
      </p:sp>
      <p:sp>
        <p:nvSpPr>
          <p:cNvPr id="3" name="Zástupný symbol pro obsah 2"/>
          <p:cNvSpPr>
            <a:spLocks noGrp="1"/>
          </p:cNvSpPr>
          <p:nvPr>
            <p:ph idx="1"/>
          </p:nvPr>
        </p:nvSpPr>
        <p:spPr/>
        <p:txBody>
          <a:bodyPr/>
          <a:lstStyle/>
          <a:p>
            <a:r>
              <a:rPr lang="cs-CZ" sz="1200" dirty="0">
                <a:effectLst/>
              </a:rPr>
              <a:t>Vznikl v roce 478 před n. l. jako aliance řeckých městských států pod vedením Athény s cílem pokračovat v boji proti Persii</a:t>
            </a:r>
            <a:r>
              <a:rPr lang="cs-CZ" sz="1200" dirty="0" smtClean="0">
                <a:effectLst/>
              </a:rPr>
              <a:t>. </a:t>
            </a:r>
            <a:r>
              <a:rPr lang="cs-CZ" sz="1200" dirty="0">
                <a:effectLst/>
              </a:rPr>
              <a:t>Celkový počet členů se odhaduje mezi 150 a 173 řeckými městskými </a:t>
            </a:r>
            <a:r>
              <a:rPr lang="cs-CZ" sz="1200" dirty="0" smtClean="0">
                <a:effectLst/>
              </a:rPr>
              <a:t>státy.</a:t>
            </a:r>
          </a:p>
          <a:p>
            <a:r>
              <a:rPr lang="cs-CZ" sz="1200" dirty="0" smtClean="0">
                <a:effectLst/>
              </a:rPr>
              <a:t>Jeho vytvoření Athénám umožnilo, společně s odchodem Sparty z války proti Persii, získat vůdčí postavení v rámci Řecka.</a:t>
            </a:r>
          </a:p>
          <a:p>
            <a:r>
              <a:rPr lang="cs-CZ" sz="1200" dirty="0">
                <a:effectLst/>
              </a:rPr>
              <a:t>Nový spolek měl tři hlavní cíle – připravovat se na obranu proti případné nové invazi, usilovat o pomstu proti Persii prostřednictvím útočných operací a podpory perských nepřátel (viz podpora povstání v Egyptě) a vytvoření mechanismu </a:t>
            </a:r>
            <a:r>
              <a:rPr lang="cs-CZ" sz="1200" dirty="0" smtClean="0">
                <a:effectLst/>
              </a:rPr>
              <a:t>a prostředků pro </a:t>
            </a:r>
            <a:r>
              <a:rPr lang="cs-CZ" sz="1200" dirty="0">
                <a:effectLst/>
              </a:rPr>
              <a:t>dělení válečné kořisti.</a:t>
            </a:r>
          </a:p>
          <a:p>
            <a:r>
              <a:rPr lang="cs-CZ" sz="1200" dirty="0" smtClean="0">
                <a:effectLst/>
              </a:rPr>
              <a:t>Členové </a:t>
            </a:r>
            <a:r>
              <a:rPr lang="cs-CZ" sz="1200" dirty="0">
                <a:effectLst/>
              </a:rPr>
              <a:t>aliance se zavázali poskytnout vojenské síly nebo finanční příspěvky do společné pokladnice a mít společné přátele a protivníky</a:t>
            </a:r>
            <a:r>
              <a:rPr lang="cs-CZ" sz="1200" dirty="0" smtClean="0">
                <a:effectLst/>
              </a:rPr>
              <a:t>.</a:t>
            </a:r>
          </a:p>
          <a:p>
            <a:r>
              <a:rPr lang="cs-CZ" sz="1200" dirty="0">
                <a:effectLst/>
              </a:rPr>
              <a:t>Jednotliví členové spolku měli vždy jeden hlas, v první fázi leželo rozhodování o podobě příspěvku na samotném státu, avšak postupně o tom rozhodují </a:t>
            </a:r>
            <a:r>
              <a:rPr lang="cs-CZ" sz="1200" dirty="0" smtClean="0">
                <a:effectLst/>
              </a:rPr>
              <a:t>Athény, v</a:t>
            </a:r>
            <a:r>
              <a:rPr lang="cs-CZ" sz="1200" dirty="0">
                <a:effectLst/>
              </a:rPr>
              <a:t> poslední fázi je pak už jen dvěma nejsilnějším </a:t>
            </a:r>
            <a:r>
              <a:rPr lang="cs-CZ" sz="1200" dirty="0" smtClean="0">
                <a:effectLst/>
              </a:rPr>
              <a:t>spojencům (</a:t>
            </a:r>
            <a:r>
              <a:rPr lang="cs-CZ" sz="1200" dirty="0" err="1" smtClean="0">
                <a:effectLst/>
              </a:rPr>
              <a:t>Lesbosu</a:t>
            </a:r>
            <a:r>
              <a:rPr lang="cs-CZ" sz="1200" dirty="0" smtClean="0">
                <a:effectLst/>
              </a:rPr>
              <a:t> </a:t>
            </a:r>
            <a:r>
              <a:rPr lang="cs-CZ" sz="1200" dirty="0">
                <a:effectLst/>
              </a:rPr>
              <a:t>a </a:t>
            </a:r>
            <a:r>
              <a:rPr lang="cs-CZ" sz="1200" dirty="0" err="1" smtClean="0">
                <a:effectLst/>
              </a:rPr>
              <a:t>Chiosu</a:t>
            </a:r>
            <a:r>
              <a:rPr lang="cs-CZ" sz="1200" dirty="0" smtClean="0">
                <a:effectLst/>
              </a:rPr>
              <a:t>) </a:t>
            </a:r>
            <a:r>
              <a:rPr lang="cs-CZ" sz="1200" dirty="0">
                <a:effectLst/>
              </a:rPr>
              <a:t>dovoleno přispívat loděmi a vojáky, ostatní státy musí v rámci přeměny původní aliance v součást athénského impéria platit finanční příspěvky.</a:t>
            </a:r>
            <a:endParaRPr lang="cs-CZ" sz="1200" dirty="0" smtClean="0">
              <a:effectLst/>
            </a:endParaRPr>
          </a:p>
          <a:p>
            <a:r>
              <a:rPr lang="cs-CZ" sz="1200" dirty="0">
                <a:effectLst/>
              </a:rPr>
              <a:t>Jde celkově spíše o pozvolný proces, jakýmsi zlomem ale bylo přesunutí pokladnice Spolku z </a:t>
            </a:r>
            <a:r>
              <a:rPr lang="cs-CZ" sz="1200" dirty="0" err="1">
                <a:effectLst/>
              </a:rPr>
              <a:t>Delosu</a:t>
            </a:r>
            <a:r>
              <a:rPr lang="cs-CZ" sz="1200" dirty="0">
                <a:effectLst/>
              </a:rPr>
              <a:t> do Athén v roce 454 </a:t>
            </a:r>
            <a:r>
              <a:rPr lang="cs-CZ" sz="1200" dirty="0" smtClean="0">
                <a:effectLst/>
              </a:rPr>
              <a:t>před n. l.</a:t>
            </a:r>
          </a:p>
          <a:p>
            <a:r>
              <a:rPr lang="cs-CZ" sz="1200" dirty="0" smtClean="0">
                <a:effectLst/>
              </a:rPr>
              <a:t>Peníze </a:t>
            </a:r>
            <a:r>
              <a:rPr lang="cs-CZ" sz="1200" dirty="0">
                <a:effectLst/>
              </a:rPr>
              <a:t>zpočátku slouží na udržování sil v boji proti Persii, avšak po ukončení válek donutily Athény spojence pokračovat v placení příspěvků. Ty jsou pak Athénami používány i na jiné než vojenské účely – například na vybudování </a:t>
            </a:r>
            <a:r>
              <a:rPr lang="cs-CZ" sz="1200" dirty="0" err="1">
                <a:effectLst/>
              </a:rPr>
              <a:t>Parthenonu</a:t>
            </a:r>
            <a:r>
              <a:rPr lang="cs-CZ" sz="1200" dirty="0">
                <a:effectLst/>
              </a:rPr>
              <a:t> na </a:t>
            </a:r>
            <a:r>
              <a:rPr lang="cs-CZ" sz="1200" dirty="0" smtClean="0">
                <a:effectLst/>
              </a:rPr>
              <a:t>Akropoli.</a:t>
            </a:r>
          </a:p>
          <a:p>
            <a:r>
              <a:rPr lang="cs-CZ" sz="1200" dirty="0" smtClean="0">
                <a:effectLst/>
              </a:rPr>
              <a:t>Během </a:t>
            </a:r>
            <a:r>
              <a:rPr lang="cs-CZ" sz="1200" dirty="0">
                <a:effectLst/>
              </a:rPr>
              <a:t>války s Peršany se Athénám daří jejich alianci rozšiřovat – dobytá neřecká města jsou znovuosídlena a stávají se novými členy spolku. Vedle toho ale Athény také přinutily některá města (např. </a:t>
            </a:r>
            <a:r>
              <a:rPr lang="cs-CZ" sz="1200" dirty="0" err="1">
                <a:effectLst/>
              </a:rPr>
              <a:t>Karystos</a:t>
            </a:r>
            <a:r>
              <a:rPr lang="cs-CZ" sz="1200" dirty="0">
                <a:effectLst/>
              </a:rPr>
              <a:t> na ostrově Euboia), aby se k alianci připojila = jejich neutralita je vzhledem k jejich strategické pozici považována za nedostatečnou. </a:t>
            </a:r>
            <a:endParaRPr lang="cs-CZ" sz="1200" dirty="0" smtClean="0">
              <a:effectLst/>
            </a:endParaRPr>
          </a:p>
          <a:p>
            <a:r>
              <a:rPr lang="cs-CZ" sz="1200" dirty="0" smtClean="0">
                <a:effectLst/>
              </a:rPr>
              <a:t>Athény </a:t>
            </a:r>
            <a:r>
              <a:rPr lang="cs-CZ" sz="1200" dirty="0">
                <a:effectLst/>
              </a:rPr>
              <a:t>současně vojensky bránily jednotlivým členům od aliance od aliance odstoupit = aliance byla uzavřena na neurčitou </a:t>
            </a:r>
            <a:r>
              <a:rPr lang="cs-CZ" sz="1200" dirty="0" smtClean="0">
                <a:effectLst/>
              </a:rPr>
              <a:t>dobu (</a:t>
            </a:r>
            <a:r>
              <a:rPr lang="cs-CZ" sz="1200" dirty="0">
                <a:effectLst/>
              </a:rPr>
              <a:t>porážka Naxosu v roce 471 = přišel o flotilu, hlas ve Spolku a musí strhnout své opevnění).</a:t>
            </a:r>
          </a:p>
          <a:p>
            <a:r>
              <a:rPr lang="cs-CZ" sz="1200" dirty="0" smtClean="0">
                <a:effectLst/>
              </a:rPr>
              <a:t> </a:t>
            </a:r>
            <a:endParaRPr lang="cs-CZ" sz="1200" dirty="0">
              <a:effectLst/>
            </a:endParaRPr>
          </a:p>
          <a:p>
            <a:endParaRPr lang="cs-CZ" sz="1600" dirty="0"/>
          </a:p>
        </p:txBody>
      </p:sp>
    </p:spTree>
    <p:extLst>
      <p:ext uri="{BB962C8B-B14F-4D97-AF65-F5344CB8AC3E}">
        <p14:creationId xmlns:p14="http://schemas.microsoft.com/office/powerpoint/2010/main" val="3217953436"/>
      </p:ext>
    </p:extLst>
  </p:cSld>
  <p:clrMapOvr>
    <a:masterClrMapping/>
  </p:clrMapOvr>
  <p:transition spd="med">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Peloponéská válka (431-404 př. n. </a:t>
            </a:r>
            <a:r>
              <a:rPr lang="cs-CZ" sz="2800" dirty="0"/>
              <a:t>l</a:t>
            </a:r>
            <a:r>
              <a:rPr lang="cs-CZ" sz="2800" dirty="0" smtClean="0"/>
              <a:t>.)</a:t>
            </a:r>
            <a:endParaRPr lang="cs-CZ" sz="28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988840"/>
            <a:ext cx="6793549" cy="3744000"/>
          </a:xfrm>
        </p:spPr>
      </p:pic>
    </p:spTree>
    <p:extLst>
      <p:ext uri="{BB962C8B-B14F-4D97-AF65-F5344CB8AC3E}">
        <p14:creationId xmlns:p14="http://schemas.microsoft.com/office/powerpoint/2010/main" val="2390875591"/>
      </p:ext>
    </p:extLst>
  </p:cSld>
  <p:clrMapOvr>
    <a:masterClrMapping/>
  </p:clrMapOvr>
  <p:transition spd="med">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sz="3200" dirty="0" smtClean="0"/>
              <a:t>„Stará aliance“ (</a:t>
            </a:r>
            <a:r>
              <a:rPr lang="cs-CZ" sz="3200" dirty="0" err="1" smtClean="0"/>
              <a:t>Auld</a:t>
            </a:r>
            <a:r>
              <a:rPr lang="cs-CZ" sz="3200" dirty="0" smtClean="0"/>
              <a:t> </a:t>
            </a:r>
            <a:r>
              <a:rPr lang="cs-CZ" sz="3200" dirty="0" err="1" smtClean="0"/>
              <a:t>Alliance</a:t>
            </a:r>
            <a:r>
              <a:rPr lang="cs-CZ" sz="3200" dirty="0" smtClean="0"/>
              <a:t>) mezi Francií a Skotskem (1295-1560)</a:t>
            </a:r>
            <a:endParaRPr lang="cs-CZ" sz="3200" dirty="0"/>
          </a:p>
        </p:txBody>
      </p:sp>
      <p:sp>
        <p:nvSpPr>
          <p:cNvPr id="20483" name="Rectangle 3"/>
          <p:cNvSpPr>
            <a:spLocks noGrp="1" noChangeArrowheads="1"/>
          </p:cNvSpPr>
          <p:nvPr>
            <p:ph type="body" idx="1"/>
          </p:nvPr>
        </p:nvSpPr>
        <p:spPr/>
        <p:txBody>
          <a:bodyPr/>
          <a:lstStyle/>
          <a:p>
            <a:pPr>
              <a:lnSpc>
                <a:spcPct val="90000"/>
              </a:lnSpc>
            </a:pPr>
            <a:r>
              <a:rPr lang="cs-CZ" sz="1300" dirty="0">
                <a:effectLst/>
              </a:rPr>
              <a:t>Alianci původně uzavřeli skotský panovník John </a:t>
            </a:r>
            <a:r>
              <a:rPr lang="cs-CZ" sz="1300" dirty="0" err="1">
                <a:effectLst/>
              </a:rPr>
              <a:t>Balliol</a:t>
            </a:r>
            <a:r>
              <a:rPr lang="cs-CZ" sz="1300" dirty="0">
                <a:effectLst/>
              </a:rPr>
              <a:t> </a:t>
            </a:r>
            <a:r>
              <a:rPr lang="cs-CZ" sz="1300" dirty="0" smtClean="0">
                <a:effectLst/>
              </a:rPr>
              <a:t>a </a:t>
            </a:r>
            <a:r>
              <a:rPr lang="cs-CZ" sz="1300" dirty="0">
                <a:effectLst/>
              </a:rPr>
              <a:t>francouzský Filip IV. Sličný na obranu proti rostoucí moci anglického panovníka </a:t>
            </a:r>
            <a:r>
              <a:rPr lang="cs-CZ" sz="1300" dirty="0" smtClean="0">
                <a:effectLst/>
              </a:rPr>
              <a:t>Eduarda </a:t>
            </a:r>
            <a:r>
              <a:rPr lang="cs-CZ" sz="1300" dirty="0">
                <a:effectLst/>
              </a:rPr>
              <a:t>I. </a:t>
            </a:r>
            <a:endParaRPr lang="cs-CZ" sz="1300" dirty="0" smtClean="0">
              <a:effectLst/>
            </a:endParaRPr>
          </a:p>
          <a:p>
            <a:pPr>
              <a:lnSpc>
                <a:spcPct val="90000"/>
              </a:lnSpc>
            </a:pPr>
            <a:r>
              <a:rPr lang="cs-CZ" sz="1300" dirty="0" smtClean="0">
                <a:effectLst/>
              </a:rPr>
              <a:t>Smlouva </a:t>
            </a:r>
            <a:r>
              <a:rPr lang="cs-CZ" sz="1300" dirty="0">
                <a:effectLst/>
              </a:rPr>
              <a:t>předpokládala, že v případě útoku ze strany Anglie na některou ze smluvních stran, provede druhá země na oplátku invazi do Anglie. </a:t>
            </a:r>
          </a:p>
          <a:p>
            <a:pPr>
              <a:lnSpc>
                <a:spcPct val="90000"/>
              </a:lnSpc>
            </a:pPr>
            <a:r>
              <a:rPr lang="cs-CZ" sz="1300" dirty="0">
                <a:effectLst/>
              </a:rPr>
              <a:t>V době ihned po uzavření ale Skotsku příliš nepomohla, neboť </a:t>
            </a:r>
            <a:r>
              <a:rPr lang="cs-CZ" sz="1300" dirty="0" smtClean="0">
                <a:effectLst/>
              </a:rPr>
              <a:t>Eduard </a:t>
            </a:r>
            <a:r>
              <a:rPr lang="cs-CZ" sz="1300" dirty="0">
                <a:effectLst/>
              </a:rPr>
              <a:t>provedl svou invazi rychle a do roku 1296 pak ovládl celé Skotsko. Francie pak fakticky akceptovala existující situaci a v roce 1299 uzavřela s Anglií mír. Navzdory tomu ale po opětovném získání nezávislosti skotský král Robert </a:t>
            </a:r>
            <a:r>
              <a:rPr lang="cs-CZ" sz="1300" dirty="0" err="1" smtClean="0">
                <a:effectLst/>
              </a:rPr>
              <a:t>Bruce</a:t>
            </a:r>
            <a:r>
              <a:rPr lang="cs-CZ" sz="1300" dirty="0" smtClean="0">
                <a:effectLst/>
              </a:rPr>
              <a:t> </a:t>
            </a:r>
            <a:r>
              <a:rPr lang="cs-CZ" sz="1300" dirty="0">
                <a:effectLst/>
              </a:rPr>
              <a:t>alianci obnovil</a:t>
            </a:r>
            <a:r>
              <a:rPr lang="cs-CZ" sz="1300" dirty="0" smtClean="0">
                <a:effectLst/>
              </a:rPr>
              <a:t>.</a:t>
            </a:r>
          </a:p>
          <a:p>
            <a:pPr>
              <a:lnSpc>
                <a:spcPct val="90000"/>
              </a:lnSpc>
            </a:pPr>
            <a:r>
              <a:rPr lang="cs-CZ" sz="1300" dirty="0">
                <a:effectLst/>
              </a:rPr>
              <a:t>Výhody aliance pro Skotsko byly historicky problematické = jen dva měsíce po bitvě u Kresčaku byl skotský král David poražen během své invaze do Anglie (na pomoc Francii v souladu s ustanoveními smlouvy) a dalších 11 let strávil jako anglický zajatec</a:t>
            </a:r>
            <a:r>
              <a:rPr lang="cs-CZ" sz="1300" dirty="0" smtClean="0">
                <a:effectLst/>
              </a:rPr>
              <a:t>.</a:t>
            </a:r>
          </a:p>
          <a:p>
            <a:pPr>
              <a:lnSpc>
                <a:spcPct val="90000"/>
              </a:lnSpc>
            </a:pPr>
            <a:r>
              <a:rPr lang="cs-CZ" sz="1300" dirty="0">
                <a:effectLst/>
              </a:rPr>
              <a:t>V pozdější fázi Stoleté války však skotská dobrovolnická armáda hrála významnou roli, když ve 20. </a:t>
            </a:r>
            <a:r>
              <a:rPr lang="cs-CZ" sz="1300" dirty="0" smtClean="0">
                <a:effectLst/>
              </a:rPr>
              <a:t>letech 15. století </a:t>
            </a:r>
            <a:r>
              <a:rPr lang="cs-CZ" sz="1300" dirty="0">
                <a:effectLst/>
              </a:rPr>
              <a:t>poskytla zdecimované Francii, jež stála před kolapsem, určitý </a:t>
            </a:r>
            <a:r>
              <a:rPr lang="cs-CZ" sz="1300" dirty="0" smtClean="0">
                <a:effectLst/>
              </a:rPr>
              <a:t>oddych v boji s Anglií.</a:t>
            </a:r>
          </a:p>
          <a:p>
            <a:pPr>
              <a:lnSpc>
                <a:spcPct val="90000"/>
              </a:lnSpc>
            </a:pPr>
            <a:r>
              <a:rPr lang="cs-CZ" sz="1300" dirty="0">
                <a:effectLst/>
              </a:rPr>
              <a:t>V průběhu 15. století byla </a:t>
            </a:r>
            <a:r>
              <a:rPr lang="cs-CZ" sz="1300" dirty="0" smtClean="0">
                <a:effectLst/>
              </a:rPr>
              <a:t>platnost aliance </a:t>
            </a:r>
            <a:r>
              <a:rPr lang="cs-CZ" sz="1300" dirty="0">
                <a:effectLst/>
              </a:rPr>
              <a:t>čtyřikrát </a:t>
            </a:r>
            <a:r>
              <a:rPr lang="cs-CZ" sz="1300" dirty="0" smtClean="0">
                <a:effectLst/>
              </a:rPr>
              <a:t>prodloužena, </a:t>
            </a:r>
            <a:r>
              <a:rPr lang="cs-CZ" sz="1300" dirty="0">
                <a:effectLst/>
              </a:rPr>
              <a:t>jakkoliv se její hodnota zdála být po konci </a:t>
            </a:r>
            <a:r>
              <a:rPr lang="cs-CZ" sz="1300" dirty="0" smtClean="0">
                <a:effectLst/>
              </a:rPr>
              <a:t>Stoleté </a:t>
            </a:r>
            <a:r>
              <a:rPr lang="cs-CZ" sz="1300" dirty="0">
                <a:effectLst/>
              </a:rPr>
              <a:t>války sporná</a:t>
            </a:r>
            <a:r>
              <a:rPr lang="cs-CZ" sz="1300" dirty="0" smtClean="0">
                <a:effectLst/>
              </a:rPr>
              <a:t>.</a:t>
            </a:r>
          </a:p>
          <a:p>
            <a:pPr>
              <a:lnSpc>
                <a:spcPct val="90000"/>
              </a:lnSpc>
            </a:pPr>
            <a:r>
              <a:rPr lang="cs-CZ" sz="1300" dirty="0" smtClean="0">
                <a:effectLst/>
              </a:rPr>
              <a:t>Skotský král Jakub IV. </a:t>
            </a:r>
            <a:r>
              <a:rPr lang="cs-CZ" sz="1300" dirty="0" err="1" smtClean="0">
                <a:effectLst/>
              </a:rPr>
              <a:t>Stuart</a:t>
            </a:r>
            <a:r>
              <a:rPr lang="cs-CZ" sz="1300" dirty="0" smtClean="0">
                <a:effectLst/>
              </a:rPr>
              <a:t> nicméně </a:t>
            </a:r>
            <a:r>
              <a:rPr lang="cs-CZ" sz="1300" dirty="0">
                <a:effectLst/>
              </a:rPr>
              <a:t>v roce 1511 alianci obnovil a v roce 1513 v souladu s jejími ustanoveními provedl invazi do Británie, která </a:t>
            </a:r>
            <a:r>
              <a:rPr lang="cs-CZ" sz="1300" dirty="0" smtClean="0">
                <a:effectLst/>
              </a:rPr>
              <a:t>ale skončila </a:t>
            </a:r>
            <a:r>
              <a:rPr lang="cs-CZ" sz="1300" dirty="0">
                <a:effectLst/>
              </a:rPr>
              <a:t>katastrofální skotskou porážkou a královou smrtí v bitvě u </a:t>
            </a:r>
            <a:r>
              <a:rPr lang="cs-CZ" sz="1300" dirty="0" err="1" smtClean="0">
                <a:effectLst/>
              </a:rPr>
              <a:t>Floddenu</a:t>
            </a:r>
            <a:r>
              <a:rPr lang="cs-CZ" sz="1300" dirty="0" smtClean="0">
                <a:effectLst/>
              </a:rPr>
              <a:t>.</a:t>
            </a:r>
          </a:p>
          <a:p>
            <a:pPr>
              <a:lnSpc>
                <a:spcPct val="90000"/>
              </a:lnSpc>
            </a:pPr>
            <a:r>
              <a:rPr lang="cs-CZ" sz="1300" dirty="0">
                <a:effectLst/>
              </a:rPr>
              <a:t>Nástup protestantismu ve Skotsku však podryl hlubší vazby mezi státy (roste naopak preference Anglie jako skotského partnera) a v roce 1560 byly formální smlouvy mezi Skotskem a Francií </a:t>
            </a:r>
            <a:r>
              <a:rPr lang="cs-CZ" sz="1300" dirty="0" smtClean="0">
                <a:effectLst/>
              </a:rPr>
              <a:t>ukončeny.</a:t>
            </a:r>
          </a:p>
          <a:p>
            <a:pPr>
              <a:lnSpc>
                <a:spcPct val="90000"/>
              </a:lnSpc>
            </a:pPr>
            <a:r>
              <a:rPr lang="cs-CZ" sz="1300" dirty="0">
                <a:effectLst/>
              </a:rPr>
              <a:t>Aliance ale byla zajímavá díky svém kulturnímu </a:t>
            </a:r>
            <a:r>
              <a:rPr lang="cs-CZ" sz="1300" dirty="0" smtClean="0">
                <a:effectLst/>
              </a:rPr>
              <a:t>a intelektuálnímu přesahu na skotskou společnost.     </a:t>
            </a:r>
            <a:endParaRPr lang="cs-CZ" sz="1300" dirty="0">
              <a:effectLst/>
            </a:endParaRPr>
          </a:p>
          <a:p>
            <a:pPr>
              <a:lnSpc>
                <a:spcPct val="90000"/>
              </a:lnSpc>
            </a:pPr>
            <a:endParaRPr lang="cs-CZ" sz="2800" dirty="0"/>
          </a:p>
        </p:txBody>
      </p:sp>
    </p:spTree>
  </p:cSld>
  <p:clrMapOvr>
    <a:masterClrMapping/>
  </p:clrMapOvr>
  <p:transition spd="med">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cs-CZ" sz="2600" dirty="0" smtClean="0"/>
              <a:t>Uzavření anglicko-portugalské aliance z roku 1386 (sňatek portugalského krále Jana I. s </a:t>
            </a:r>
            <a:r>
              <a:rPr lang="cs-CZ" sz="2600" dirty="0" err="1" smtClean="0"/>
              <a:t>Filipou</a:t>
            </a:r>
            <a:r>
              <a:rPr lang="cs-CZ" sz="2600" dirty="0" smtClean="0"/>
              <a:t> z </a:t>
            </a:r>
            <a:r>
              <a:rPr lang="cs-CZ" sz="2600" dirty="0" err="1"/>
              <a:t>L</a:t>
            </a:r>
            <a:r>
              <a:rPr lang="cs-CZ" sz="2600" dirty="0" err="1" smtClean="0"/>
              <a:t>ancasteru</a:t>
            </a:r>
            <a:r>
              <a:rPr lang="cs-CZ" sz="2600" dirty="0" smtClean="0"/>
              <a:t>)</a:t>
            </a:r>
            <a:endParaRPr lang="cs-CZ" sz="2600" dirty="0"/>
          </a:p>
        </p:txBody>
      </p:sp>
      <p:pic>
        <p:nvPicPr>
          <p:cNvPr id="2355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25167" y="1844824"/>
            <a:ext cx="6093665" cy="39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Anglicko-portugalská aliance z roku 1386 (Smlouva z Windsoru)</a:t>
            </a:r>
            <a:endParaRPr lang="cs-CZ" sz="3600" dirty="0"/>
          </a:p>
        </p:txBody>
      </p:sp>
      <p:sp>
        <p:nvSpPr>
          <p:cNvPr id="3" name="Zástupný symbol pro obsah 2"/>
          <p:cNvSpPr>
            <a:spLocks noGrp="1"/>
          </p:cNvSpPr>
          <p:nvPr>
            <p:ph idx="1"/>
          </p:nvPr>
        </p:nvSpPr>
        <p:spPr/>
        <p:txBody>
          <a:bodyPr/>
          <a:lstStyle/>
          <a:p>
            <a:pPr algn="just"/>
            <a:r>
              <a:rPr lang="cs-CZ" sz="1100" dirty="0">
                <a:effectLst/>
              </a:rPr>
              <a:t>N</a:t>
            </a:r>
            <a:r>
              <a:rPr lang="cs-CZ" sz="1100" dirty="0" smtClean="0">
                <a:effectLst/>
              </a:rPr>
              <a:t>ejstarší </a:t>
            </a:r>
            <a:r>
              <a:rPr lang="cs-CZ" sz="1100" dirty="0">
                <a:effectLst/>
              </a:rPr>
              <a:t>historická aliance, která je v platnosti až do </a:t>
            </a:r>
            <a:r>
              <a:rPr lang="cs-CZ" sz="1100" dirty="0" smtClean="0">
                <a:effectLst/>
              </a:rPr>
              <a:t>současnosti.</a:t>
            </a:r>
          </a:p>
          <a:p>
            <a:pPr algn="just"/>
            <a:r>
              <a:rPr lang="cs-CZ" sz="1100" i="1" dirty="0" smtClean="0"/>
              <a:t>„</a:t>
            </a:r>
            <a:r>
              <a:rPr lang="en-US" sz="1100" i="1" dirty="0" smtClean="0"/>
              <a:t>It </a:t>
            </a:r>
            <a:r>
              <a:rPr lang="en-US" sz="1100" i="1" dirty="0"/>
              <a:t>is cordially agreed that if, in time to come, one of the kings or his heir shall need the support of the other, or his help, and in order to get such assistance applies to his ally in lawful manner, the ally shall be bound to give aid and </a:t>
            </a:r>
            <a:r>
              <a:rPr lang="en-US" sz="1100" i="1" dirty="0" err="1"/>
              <a:t>succour</a:t>
            </a:r>
            <a:r>
              <a:rPr lang="en-US" sz="1100" i="1" dirty="0"/>
              <a:t> to the other, so far as he is able (without any deceit, fraud, or </a:t>
            </a:r>
            <a:r>
              <a:rPr lang="en-US" sz="1100" i="1" dirty="0" err="1"/>
              <a:t>pretence</a:t>
            </a:r>
            <a:r>
              <a:rPr lang="en-US" sz="1100" i="1" dirty="0"/>
              <a:t>) to the extent required by the danger to his ally’s realms, lands, domains, and subjects; and he shall be firmly bound by these present alliances to do this</a:t>
            </a:r>
            <a:r>
              <a:rPr lang="en-US" sz="1100" i="1" dirty="0" smtClean="0"/>
              <a:t>.</a:t>
            </a:r>
            <a:r>
              <a:rPr lang="cs-CZ" sz="1100" i="1" dirty="0" smtClean="0"/>
              <a:t>“ </a:t>
            </a:r>
            <a:r>
              <a:rPr lang="cs-CZ" sz="1100" dirty="0" smtClean="0"/>
              <a:t>(klíčové ustanovení smlouvy).</a:t>
            </a:r>
          </a:p>
          <a:p>
            <a:pPr algn="just"/>
            <a:r>
              <a:rPr lang="cs-CZ" sz="1100" dirty="0">
                <a:effectLst/>
              </a:rPr>
              <a:t>Smlouva obsahuje ustanovení (pakt) o vzájemné pomoci mezi oběma státy podle rozsahu nebezpečí a schopnosti jednotlivých zemí.</a:t>
            </a:r>
          </a:p>
          <a:p>
            <a:r>
              <a:rPr lang="cs-CZ" sz="1100" dirty="0">
                <a:effectLst/>
              </a:rPr>
              <a:t>K přerušení platnosti trvání aliance došlo mezi léty 1580 a 1640, kdy bylo Portugalsko v dynastickém svazku se Španělskem. V tomto období jsou tak obě země na opačných stranách anglicko-španělské a holandsko-portugalské války.</a:t>
            </a:r>
          </a:p>
          <a:p>
            <a:r>
              <a:rPr lang="cs-CZ" sz="1100" dirty="0">
                <a:effectLst/>
              </a:rPr>
              <a:t>Po obnovení nezávislosti Portugalska a restaurace monarchie v Anglii došlo k obnovení platnosti aliance (korunované sňatkem Karla II s Kateřinou z </a:t>
            </a:r>
            <a:r>
              <a:rPr lang="cs-CZ" sz="1100" dirty="0" err="1">
                <a:effectLst/>
              </a:rPr>
              <a:t>Braganzy</a:t>
            </a:r>
            <a:r>
              <a:rPr lang="cs-CZ" sz="1100" dirty="0">
                <a:effectLst/>
              </a:rPr>
              <a:t>, dcerou nového portugalského krále). Od tohoto období si obě strany na základě smlouvy pomohly hned několikrát</a:t>
            </a:r>
            <a:r>
              <a:rPr lang="cs-CZ" sz="1100" dirty="0" smtClean="0">
                <a:effectLst/>
              </a:rPr>
              <a:t>.</a:t>
            </a:r>
          </a:p>
          <a:p>
            <a:r>
              <a:rPr lang="cs-CZ" sz="1100" dirty="0">
                <a:effectLst/>
              </a:rPr>
              <a:t>Během sedmileté války pomohla Velká Británie Portugalsku odrazit invazi ze strany Španělska</a:t>
            </a:r>
            <a:r>
              <a:rPr lang="cs-CZ" sz="1100" dirty="0" smtClean="0">
                <a:effectLst/>
              </a:rPr>
              <a:t>.</a:t>
            </a:r>
          </a:p>
          <a:p>
            <a:r>
              <a:rPr lang="cs-CZ" sz="1100" dirty="0">
                <a:effectLst/>
              </a:rPr>
              <a:t>Po francouzské invazi do Portugalska pomohla britská flotila přepravit portugalskou královskou rodinu do bezpečí v Brazílii a do Portugalska přišla na pomoc britská armáda pod velením pozdějšího vévody z Wellingtonu, která nakonec dokázala vyhnat Francouze ze země a pří následných pokusech o invazi úspěšně bránit Lisabon.</a:t>
            </a:r>
          </a:p>
          <a:p>
            <a:r>
              <a:rPr lang="cs-CZ" sz="1100" dirty="0" smtClean="0">
                <a:effectLst/>
              </a:rPr>
              <a:t>Britské ultimátum z roku 1890 (porušení Smlouvy z Windsoru) = ukázalo na možné nevýhody pozice slabšího partnera v rámci aliance. Portugalsko ztrácí možnost získat rozsáhlá území v Africe = oslabení monarchie.</a:t>
            </a:r>
          </a:p>
          <a:p>
            <a:r>
              <a:rPr lang="cs-CZ" sz="1100" dirty="0">
                <a:effectLst/>
              </a:rPr>
              <a:t>Portugalsko se následně zúčastnilo první světové války na straně spojenců a za druhé světové války nejenže zachovalo neutralitu, ale v roce 1943 umožnilo spojencům vytvořit námořní a letecké základny na Azorských ostrovech</a:t>
            </a:r>
            <a:r>
              <a:rPr lang="cs-CZ" sz="1100" dirty="0" smtClean="0">
                <a:effectLst/>
              </a:rPr>
              <a:t>.</a:t>
            </a:r>
          </a:p>
        </p:txBody>
      </p:sp>
    </p:spTree>
    <p:extLst>
      <p:ext uri="{BB962C8B-B14F-4D97-AF65-F5344CB8AC3E}">
        <p14:creationId xmlns:p14="http://schemas.microsoft.com/office/powerpoint/2010/main" val="4140785552"/>
      </p:ext>
    </p:extLst>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Liga z </a:t>
            </a:r>
            <a:r>
              <a:rPr lang="cs-CZ" sz="3200" dirty="0" err="1" smtClean="0"/>
              <a:t>Cambrai</a:t>
            </a:r>
            <a:r>
              <a:rPr lang="cs-CZ" sz="3200" dirty="0" smtClean="0"/>
              <a:t> (1508-1510) a Svatá liga (1511-1516)</a:t>
            </a:r>
            <a:endParaRPr lang="cs-CZ" sz="3200" dirty="0"/>
          </a:p>
        </p:txBody>
      </p:sp>
      <p:sp>
        <p:nvSpPr>
          <p:cNvPr id="3" name="Zástupný symbol pro obsah 2"/>
          <p:cNvSpPr>
            <a:spLocks noGrp="1"/>
          </p:cNvSpPr>
          <p:nvPr>
            <p:ph idx="1"/>
          </p:nvPr>
        </p:nvSpPr>
        <p:spPr/>
        <p:txBody>
          <a:bodyPr/>
          <a:lstStyle/>
          <a:p>
            <a:pPr algn="just"/>
            <a:r>
              <a:rPr lang="cs-CZ" sz="1400" b="1" dirty="0" smtClean="0">
                <a:effectLst/>
                <a:latin typeface="+mj-lt"/>
              </a:rPr>
              <a:t>Liga z </a:t>
            </a:r>
            <a:r>
              <a:rPr lang="cs-CZ" sz="1400" b="1" dirty="0" err="1" smtClean="0">
                <a:effectLst/>
                <a:latin typeface="+mj-lt"/>
              </a:rPr>
              <a:t>Cambrai</a:t>
            </a:r>
            <a:r>
              <a:rPr lang="cs-CZ" sz="1400" b="1" dirty="0" smtClean="0">
                <a:effectLst/>
                <a:latin typeface="+mj-lt"/>
              </a:rPr>
              <a:t> </a:t>
            </a:r>
            <a:r>
              <a:rPr lang="cs-CZ" sz="1400" dirty="0" smtClean="0">
                <a:effectLst/>
                <a:latin typeface="+mj-lt"/>
              </a:rPr>
              <a:t>= vojenská aliance namířená proti Benátkám, členy jsou papež Julius II., císař Maximilián Habsburský, španělský král Ferdinand a francouzský král Ludvík XII.</a:t>
            </a:r>
          </a:p>
          <a:p>
            <a:pPr algn="just"/>
            <a:r>
              <a:rPr lang="cs-CZ" sz="1400" dirty="0">
                <a:effectLst/>
                <a:latin typeface="+mj-lt"/>
              </a:rPr>
              <a:t>Spojenci se dohodli, že zahájí válku proti Benátkám 1. </a:t>
            </a:r>
            <a:r>
              <a:rPr lang="cs-CZ" sz="1400" dirty="0" smtClean="0">
                <a:effectLst/>
                <a:latin typeface="+mj-lt"/>
              </a:rPr>
              <a:t>dubna 1509 </a:t>
            </a:r>
            <a:r>
              <a:rPr lang="cs-CZ" sz="1400" dirty="0">
                <a:effectLst/>
                <a:latin typeface="+mj-lt"/>
              </a:rPr>
              <a:t>(Maximilián se měl zapojit během 40 následujících dní) a nabídli možnost členství v lize Anglii a Maďarsku (papež později vyzval k připojení všechny křesťanské panovníky</a:t>
            </a:r>
            <a:r>
              <a:rPr lang="cs-CZ" sz="1400" dirty="0" smtClean="0">
                <a:effectLst/>
                <a:latin typeface="+mj-lt"/>
              </a:rPr>
              <a:t>).</a:t>
            </a:r>
          </a:p>
          <a:p>
            <a:pPr algn="just"/>
            <a:r>
              <a:rPr lang="cs-CZ" sz="1400" dirty="0" smtClean="0">
                <a:effectLst/>
                <a:latin typeface="+mj-lt"/>
              </a:rPr>
              <a:t>Potíže s koordinací činnosti armád jednotlivých členů, vojenská převaha aliance se nicméně projevila (úspěchy Francie a papežských vojsk).</a:t>
            </a:r>
          </a:p>
          <a:p>
            <a:pPr algn="just"/>
            <a:r>
              <a:rPr lang="cs-CZ" sz="1400" dirty="0" smtClean="0">
                <a:effectLst/>
                <a:latin typeface="+mj-lt"/>
              </a:rPr>
              <a:t>Aliance se rozpadla v roce 1510 = papež Julius II. se obává rostoucího francouzského vlivu v Itálii a vytváří alianci s Benátkami proti Francii (1510).</a:t>
            </a:r>
          </a:p>
          <a:p>
            <a:pPr algn="just"/>
            <a:r>
              <a:rPr lang="cs-CZ" sz="1400" dirty="0" smtClean="0">
                <a:effectLst/>
                <a:latin typeface="+mj-lt"/>
              </a:rPr>
              <a:t>Vojenská síla obou spojenců nedostačuje k vítězství, Francie získává na bojišti převahu = ovládla většinu provincie </a:t>
            </a:r>
            <a:r>
              <a:rPr lang="cs-CZ" sz="1400" dirty="0" err="1" smtClean="0">
                <a:effectLst/>
                <a:latin typeface="+mj-lt"/>
              </a:rPr>
              <a:t>Romagna</a:t>
            </a:r>
            <a:r>
              <a:rPr lang="cs-CZ" sz="1400" dirty="0" smtClean="0">
                <a:effectLst/>
                <a:latin typeface="+mj-lt"/>
              </a:rPr>
              <a:t>.</a:t>
            </a:r>
          </a:p>
          <a:p>
            <a:pPr algn="just"/>
            <a:r>
              <a:rPr lang="cs-CZ" sz="1400" dirty="0" smtClean="0">
                <a:effectLst/>
                <a:latin typeface="+mj-lt"/>
              </a:rPr>
              <a:t>Papež Julius II v reakci vytváří v roce 1511 </a:t>
            </a:r>
            <a:r>
              <a:rPr lang="cs-CZ" sz="1400" b="1" dirty="0" smtClean="0">
                <a:effectLst/>
                <a:latin typeface="+mj-lt"/>
              </a:rPr>
              <a:t>Svatou ligu </a:t>
            </a:r>
            <a:r>
              <a:rPr lang="cs-CZ" sz="1400" dirty="0" smtClean="0">
                <a:effectLst/>
                <a:latin typeface="+mj-lt"/>
              </a:rPr>
              <a:t>proti Francii = vedle papeže a Benátek jsou členy Španělsko, císař Maximilián, Anglie a švýcarští žoldnéři v papežských službách.</a:t>
            </a:r>
          </a:p>
          <a:p>
            <a:pPr algn="just"/>
            <a:r>
              <a:rPr lang="cs-CZ" sz="1400" dirty="0" smtClean="0">
                <a:effectLst/>
                <a:latin typeface="+mj-lt"/>
              </a:rPr>
              <a:t>Přes prvotní úspěchy Francie utrpěla do roku 1513 řadu porážek – ztráta Florencie a Milánu.</a:t>
            </a:r>
          </a:p>
          <a:p>
            <a:pPr algn="just"/>
            <a:r>
              <a:rPr lang="cs-CZ" sz="1400" dirty="0" smtClean="0">
                <a:effectLst/>
                <a:latin typeface="+mj-lt"/>
              </a:rPr>
              <a:t>Spory mezi členy aliance o dělbu kořisti = papež Julius II se s císařem Maximiliánem dohodl na vyloučení Benátek z této dělby.</a:t>
            </a:r>
          </a:p>
          <a:p>
            <a:pPr algn="just"/>
            <a:r>
              <a:rPr lang="cs-CZ" sz="1400" dirty="0" smtClean="0">
                <a:effectLst/>
                <a:latin typeface="+mj-lt"/>
              </a:rPr>
              <a:t>V roce 1513 Benátky v reakci vytvořily alianci s Francií, smrt papeže Julia II. pomohla změnit poměr sil = jeho nástupce Lev X. si přeje ukončení války a nesdílí Juliovy mocenské ambice.</a:t>
            </a:r>
          </a:p>
          <a:p>
            <a:pPr algn="just"/>
            <a:r>
              <a:rPr lang="cs-CZ" sz="1400" dirty="0" smtClean="0">
                <a:effectLst/>
                <a:latin typeface="+mj-lt"/>
              </a:rPr>
              <a:t>Po francouzském vítězství u </a:t>
            </a:r>
            <a:r>
              <a:rPr lang="cs-CZ" sz="1400" dirty="0" err="1" smtClean="0">
                <a:effectLst/>
                <a:latin typeface="+mj-lt"/>
              </a:rPr>
              <a:t>Marignana</a:t>
            </a:r>
            <a:r>
              <a:rPr lang="cs-CZ" sz="1400" dirty="0" smtClean="0">
                <a:effectLst/>
                <a:latin typeface="+mj-lt"/>
              </a:rPr>
              <a:t> (1515) nad švýcarsko-milánským vojskem usilují zbývající členové Svaté ligy o mír, který by zachoval jejich zbývající teritoriální zisky – konec války v roce 1516.</a:t>
            </a:r>
            <a:endParaRPr lang="cs-CZ" sz="1400" dirty="0">
              <a:effectLst/>
              <a:latin typeface="+mj-lt"/>
            </a:endParaRPr>
          </a:p>
          <a:p>
            <a:endParaRPr lang="cs-CZ" sz="1800" dirty="0">
              <a:effectLst/>
            </a:endParaRPr>
          </a:p>
        </p:txBody>
      </p:sp>
    </p:spTree>
    <p:extLst>
      <p:ext uri="{BB962C8B-B14F-4D97-AF65-F5344CB8AC3E}">
        <p14:creationId xmlns:p14="http://schemas.microsoft.com/office/powerpoint/2010/main" val="55215013"/>
      </p:ext>
    </p:extLst>
  </p:cSld>
  <p:clrMapOvr>
    <a:masterClrMapping/>
  </p:clrMapOvr>
  <p:transition spd="med">
    <p:checker/>
  </p:transition>
</p:sld>
</file>

<file path=ppt/theme/theme1.xml><?xml version="1.0" encoding="utf-8"?>
<a:theme xmlns:a="http://schemas.openxmlformats.org/drawingml/2006/main" name="Kruhy na vodě">
  <a:themeElements>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Kruhy na vodě">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ruhy na vodě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Kruhy na vodě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Kruhy na vodě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Kruhy na vodě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Kruhy na vodě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Kruhy na vodě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Kruhy na vodě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Kruhy na vodě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1574</TotalTime>
  <Words>2289</Words>
  <Application>Microsoft Office PowerPoint</Application>
  <PresentationFormat>Předvádění na obrazovce (4:3)</PresentationFormat>
  <Paragraphs>127</Paragraphs>
  <Slides>20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20</vt:i4>
      </vt:variant>
    </vt:vector>
  </HeadingPairs>
  <TitlesOfParts>
    <vt:vector size="23" baseType="lpstr">
      <vt:lpstr>Arial</vt:lpstr>
      <vt:lpstr>Wingdings</vt:lpstr>
      <vt:lpstr>Kruhy na vodě</vt:lpstr>
      <vt:lpstr>Aliance a regionální bezpečnostní instituce</vt:lpstr>
      <vt:lpstr>Helénský spolek</vt:lpstr>
      <vt:lpstr>Peloponéský spolek</vt:lpstr>
      <vt:lpstr>Athénský námořní (Délský) spolek</vt:lpstr>
      <vt:lpstr>Peloponéská válka (431-404 př. n. l.)</vt:lpstr>
      <vt:lpstr>„Stará aliance“ (Auld Alliance) mezi Francií a Skotskem (1295-1560)</vt:lpstr>
      <vt:lpstr>Uzavření anglicko-portugalské aliance z roku 1386 (sňatek portugalského krále Jana I. s Filipou z Lancasteru)</vt:lpstr>
      <vt:lpstr>Anglicko-portugalská aliance z roku 1386 (Smlouva z Windsoru)</vt:lpstr>
      <vt:lpstr>Liga z Cambrai (1508-1510) a Svatá liga (1511-1516)</vt:lpstr>
      <vt:lpstr>Triumf Karla V. nad jeho nepřáteli</vt:lpstr>
      <vt:lpstr>Aliance mezi Francií a Osmanskou říší (1536-1799)</vt:lpstr>
      <vt:lpstr>Instrukce krále Františka I. francouzskému vyslanci Jeanu de La Forest k dojednání vojenské aliance s Osmanskou říší (1535) </vt:lpstr>
      <vt:lpstr>Šmalkaldský spolek (1531-1547)</vt:lpstr>
      <vt:lpstr>Aliance v období před vypuknutím třicetileté války</vt:lpstr>
      <vt:lpstr>Zásady, jimiž se měli řídit členové Protestantské unie (1608)</vt:lpstr>
      <vt:lpstr>Velká aliance (1688-1697)</vt:lpstr>
      <vt:lpstr>Aliance v 18. století</vt:lpstr>
      <vt:lpstr>Liga ozbrojené neutrality (1780-1783)</vt:lpstr>
      <vt:lpstr>Liga tří císařů (1873-1887)</vt:lpstr>
      <vt:lpstr>Dobová britská karikatura oslavující anglicko-japonskou alianci z roku 1902</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Zahraniční politika administrativy G. Bushe st.</dc:title>
  <dc:creator>Petr Suchý</dc:creator>
  <cp:lastModifiedBy>Petr Vilímek</cp:lastModifiedBy>
  <cp:revision>105</cp:revision>
  <dcterms:created xsi:type="dcterms:W3CDTF">2005-04-25T12:17:40Z</dcterms:created>
  <dcterms:modified xsi:type="dcterms:W3CDTF">2018-05-17T19:48:21Z</dcterms:modified>
</cp:coreProperties>
</file>