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7" r:id="rId3"/>
    <p:sldId id="268" r:id="rId4"/>
    <p:sldId id="269" r:id="rId5"/>
    <p:sldId id="258" r:id="rId6"/>
    <p:sldId id="261" r:id="rId7"/>
    <p:sldId id="270" r:id="rId8"/>
    <p:sldId id="271" r:id="rId9"/>
    <p:sldId id="259" r:id="rId10"/>
    <p:sldId id="260" r:id="rId11"/>
    <p:sldId id="262" r:id="rId12"/>
    <p:sldId id="263" r:id="rId13"/>
    <p:sldId id="264" r:id="rId14"/>
    <p:sldId id="265" r:id="rId15"/>
  </p:sldIdLst>
  <p:sldSz cx="9144000" cy="6858000" type="screen4x3"/>
  <p:notesSz cx="6623050" cy="98107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1267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1268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1269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0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1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2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3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4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5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6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7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8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9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280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1281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2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3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4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5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6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7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8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9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0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1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2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3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4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5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6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7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8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299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1300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1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2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3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4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5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6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7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8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9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0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1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2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3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4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5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6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317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1318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9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0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1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2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3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4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1325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1326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27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28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29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1133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 smtClean="0"/>
              <a:t>Klepnutím lze upravit styl předlohy nadpisů.</a:t>
            </a:r>
          </a:p>
        </p:txBody>
      </p:sp>
      <p:sp>
        <p:nvSpPr>
          <p:cNvPr id="1133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 smtClean="0"/>
              <a:t>Klepnutím lze upravit styl předlohy podnadpisů.</a:t>
            </a:r>
          </a:p>
        </p:txBody>
      </p:sp>
      <p:sp>
        <p:nvSpPr>
          <p:cNvPr id="11332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333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334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1A90181-366B-4B3D-A41B-A88BFFB4D0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30" grpId="0"/>
      <p:bldP spid="11331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3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3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70C98A-D510-4D9D-BD1E-E1459AD489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877"/>
      </p:ext>
    </p:extLst>
  </p:cSld>
  <p:clrMapOvr>
    <a:masterClrMapping/>
  </p:clrMapOvr>
  <p:transition spd="med"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3BCBC-C10B-4D4C-8AC4-55B6412695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098730"/>
      </p:ext>
    </p:extLst>
  </p:cSld>
  <p:clrMapOvr>
    <a:masterClrMapping/>
  </p:clrMapOvr>
  <p:transition spd="med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F7F69-A837-4C45-BAF8-1D91BC6FD8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51735"/>
      </p:ext>
    </p:extLst>
  </p:cSld>
  <p:clrMapOvr>
    <a:masterClrMapping/>
  </p:clrMapOvr>
  <p:transition spd="med"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95BE9B-1148-41FD-A2C9-56A4F6B9D7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92606"/>
      </p:ext>
    </p:extLst>
  </p:cSld>
  <p:clrMapOvr>
    <a:masterClrMapping/>
  </p:clrMapOvr>
  <p:transition spd="med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B0A66A-5C15-47D6-B482-19F5597CF8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37794"/>
      </p:ext>
    </p:extLst>
  </p:cSld>
  <p:clrMapOvr>
    <a:masterClrMapping/>
  </p:clrMapOvr>
  <p:transition spd="med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10250-8BE2-4931-AA1C-42A421F265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01184"/>
      </p:ext>
    </p:extLst>
  </p:cSld>
  <p:clrMapOvr>
    <a:masterClrMapping/>
  </p:clrMapOvr>
  <p:transition spd="med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810BF-A5D9-4F81-9BAD-DB8551F5B8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5123"/>
      </p:ext>
    </p:extLst>
  </p:cSld>
  <p:clrMapOvr>
    <a:masterClrMapping/>
  </p:clrMapOvr>
  <p:transition spd="med"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78B7C-F269-4506-90B4-2586CD69A3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37261"/>
      </p:ext>
    </p:extLst>
  </p:cSld>
  <p:clrMapOvr>
    <a:masterClrMapping/>
  </p:clrMapOvr>
  <p:transition spd="med"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D9AE9-4FA7-40E0-90E5-717D207226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84314"/>
      </p:ext>
    </p:extLst>
  </p:cSld>
  <p:clrMapOvr>
    <a:masterClrMapping/>
  </p:clrMapOvr>
  <p:transition spd="med"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A9C8E-D68A-480B-AFEA-06FD0ECD67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55518"/>
      </p:ext>
    </p:extLst>
  </p:cSld>
  <p:clrMapOvr>
    <a:masterClrMapping/>
  </p:clrMapOvr>
  <p:transition spd="med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244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245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024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4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4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4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257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025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0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1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5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27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027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4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294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295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6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7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8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9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00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01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0302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30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30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30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306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1030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 předlohy nadpisů.</a:t>
            </a:r>
          </a:p>
        </p:txBody>
      </p:sp>
      <p:sp>
        <p:nvSpPr>
          <p:cNvPr id="1030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styly předlohy textu.</a:t>
            </a:r>
          </a:p>
          <a:p>
            <a:pPr lvl="1"/>
            <a:r>
              <a:rPr lang="en-US" smtClean="0"/>
              <a:t>Druhá úroveň</a:t>
            </a:r>
          </a:p>
          <a:p>
            <a:pPr lvl="2"/>
            <a:r>
              <a:rPr lang="en-US" smtClean="0"/>
              <a:t>Třetí úroveň</a:t>
            </a:r>
          </a:p>
          <a:p>
            <a:pPr lvl="3"/>
            <a:r>
              <a:rPr lang="en-US" smtClean="0"/>
              <a:t>Čtvrtá úroveň</a:t>
            </a:r>
          </a:p>
          <a:p>
            <a:pPr lvl="4"/>
            <a:r>
              <a:rPr lang="en-US" smtClean="0"/>
              <a:t>Pátá úroveň</a:t>
            </a:r>
          </a:p>
        </p:txBody>
      </p:sp>
      <p:sp>
        <p:nvSpPr>
          <p:cNvPr id="10309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0310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031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0CA97E5-0209-4490-B003-5799A616B56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7" grpId="0"/>
      <p:bldP spid="10308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30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Vojenské aliance v mezinárodních vztazích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Úvod do problematiky</a:t>
            </a:r>
            <a:endParaRPr lang="en-US"/>
          </a:p>
        </p:txBody>
      </p:sp>
    </p:spTree>
  </p:cSld>
  <p:clrMapOvr>
    <a:masterClrMapping/>
  </p:clrMapOvr>
  <p:transition spd="med">
    <p:check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Počet členů aliance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2400" dirty="0"/>
              <a:t>Je třeba, aby aliance měla nejméně 2 členy.</a:t>
            </a:r>
          </a:p>
          <a:p>
            <a:pPr algn="just">
              <a:lnSpc>
                <a:spcPct val="90000"/>
              </a:lnSpc>
            </a:pPr>
            <a:r>
              <a:rPr lang="cs-CZ" sz="2400" dirty="0"/>
              <a:t>Historicky byly obvyklé právě dvoustranné aliance, naopak aliance s velkým počtem členů jsou mnohem častější teprve ve 20. století.</a:t>
            </a:r>
          </a:p>
          <a:p>
            <a:pPr algn="just">
              <a:lnSpc>
                <a:spcPct val="90000"/>
              </a:lnSpc>
            </a:pPr>
            <a:r>
              <a:rPr lang="cs-CZ" sz="2400" dirty="0" err="1"/>
              <a:t>Snyder</a:t>
            </a:r>
            <a:r>
              <a:rPr lang="cs-CZ" sz="2400" dirty="0"/>
              <a:t> hovoří také o </a:t>
            </a:r>
            <a:r>
              <a:rPr lang="cs-CZ" sz="2400" b="1" dirty="0"/>
              <a:t>jednostranných aliancích</a:t>
            </a:r>
            <a:r>
              <a:rPr lang="cs-CZ" sz="2400" dirty="0"/>
              <a:t> = případ, kdy se jeden stát zaváže k obraně jiného státu(ů), ten však žádný závazek tohoto typu neučiní.</a:t>
            </a:r>
          </a:p>
          <a:p>
            <a:pPr algn="just">
              <a:lnSpc>
                <a:spcPct val="90000"/>
              </a:lnSpc>
            </a:pPr>
            <a:r>
              <a:rPr lang="cs-CZ" sz="2400" dirty="0"/>
              <a:t>Příbuzným fenoménem, nicméně méně specifickým a závazným, je široká jednostranná deklarace či vyhlášená „doktrína“, v níž se jeden silný stát zaváže k obraně všech ostatních států či všech států v regionu proti </a:t>
            </a:r>
            <a:r>
              <a:rPr lang="cs-CZ" sz="2400"/>
              <a:t>určité </a:t>
            </a:r>
            <a:r>
              <a:rPr lang="cs-CZ" sz="2400" smtClean="0"/>
              <a:t>hrozbě.  </a:t>
            </a:r>
            <a:endParaRPr lang="cs-CZ" sz="2400" dirty="0"/>
          </a:p>
        </p:txBody>
      </p:sp>
    </p:spTree>
  </p:cSld>
  <p:clrMapOvr>
    <a:masterClrMapping/>
  </p:clrMapOvr>
  <p:transition spd="med">
    <p:check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Relativní distribuce moci mezi členy aliance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sz="2800" dirty="0"/>
              <a:t>Rovné a nerovné aliance.</a:t>
            </a:r>
          </a:p>
          <a:p>
            <a:pPr algn="just">
              <a:lnSpc>
                <a:spcPct val="80000"/>
              </a:lnSpc>
            </a:pPr>
            <a:r>
              <a:rPr lang="cs-CZ" sz="2800" dirty="0"/>
              <a:t>Rovné (symetrické) aliance =  mezi státy přibližně stejně silnými, se symetrickými závazky a očekáváními podpory. </a:t>
            </a:r>
          </a:p>
          <a:p>
            <a:pPr algn="just">
              <a:lnSpc>
                <a:spcPct val="80000"/>
              </a:lnSpc>
            </a:pPr>
            <a:r>
              <a:rPr lang="cs-CZ" sz="2800" dirty="0"/>
              <a:t>Nerovné (asymetrické) aliance = mezi silnými a slabými státy, jsou obecně charakterizované asymetrickými očekáváními a často i povinnostmi. </a:t>
            </a:r>
          </a:p>
          <a:p>
            <a:pPr algn="just">
              <a:lnSpc>
                <a:spcPct val="80000"/>
              </a:lnSpc>
            </a:pPr>
            <a:r>
              <a:rPr lang="cs-CZ" sz="2800" dirty="0"/>
              <a:t>Platí, že silný stát obvykle dominuje nerovným aliancím, které pak často využívá jako nástroje prosazování svého vlivu či kontroly.</a:t>
            </a:r>
          </a:p>
        </p:txBody>
      </p:sp>
    </p:spTree>
  </p:cSld>
  <p:clrMapOvr>
    <a:masterClrMapping/>
  </p:clrMapOvr>
  <p:transition spd="med">
    <p:check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Účel vzniku aliancí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sz="2400" dirty="0"/>
              <a:t>Základní dělení je mezi útočnými a obrannými aliancemi.</a:t>
            </a:r>
          </a:p>
          <a:p>
            <a:pPr algn="just">
              <a:lnSpc>
                <a:spcPct val="80000"/>
              </a:lnSpc>
            </a:pPr>
            <a:r>
              <a:rPr lang="cs-CZ" sz="2400" dirty="0"/>
              <a:t>Časté však je, že aliance mají současně útočné i obranné cíle.</a:t>
            </a:r>
          </a:p>
          <a:p>
            <a:pPr algn="just">
              <a:lnSpc>
                <a:spcPct val="80000"/>
              </a:lnSpc>
            </a:pPr>
            <a:r>
              <a:rPr lang="cs-CZ" sz="2400" dirty="0"/>
              <a:t>Zejména v rámci kategorie obranných aliancí můžeme rozlišit několik různých motivů jejich vzniku.</a:t>
            </a:r>
          </a:p>
          <a:p>
            <a:pPr algn="just">
              <a:lnSpc>
                <a:spcPct val="80000"/>
              </a:lnSpc>
            </a:pPr>
            <a:r>
              <a:rPr lang="cs-CZ" sz="2400" dirty="0"/>
              <a:t>a) zajištění bezpečnosti před vnější hrozbou;</a:t>
            </a:r>
          </a:p>
          <a:p>
            <a:pPr algn="just">
              <a:lnSpc>
                <a:spcPct val="80000"/>
              </a:lnSpc>
            </a:pPr>
            <a:r>
              <a:rPr lang="cs-CZ" sz="2400" dirty="0"/>
              <a:t>b) zvýšení vnitřní bezpečnosti a domácí politické stability;</a:t>
            </a:r>
          </a:p>
          <a:p>
            <a:pPr algn="just">
              <a:lnSpc>
                <a:spcPct val="80000"/>
              </a:lnSpc>
            </a:pPr>
            <a:r>
              <a:rPr lang="cs-CZ" sz="2400" dirty="0"/>
              <a:t>c) kontrola spojence;</a:t>
            </a:r>
          </a:p>
          <a:p>
            <a:pPr algn="just">
              <a:lnSpc>
                <a:spcPct val="80000"/>
              </a:lnSpc>
            </a:pPr>
            <a:r>
              <a:rPr lang="cs-CZ" sz="2400" dirty="0"/>
              <a:t>d) vyloučení možnosti druhého státu vstoupit do nějakého jiného spojeneckého svazku;</a:t>
            </a:r>
          </a:p>
          <a:p>
            <a:pPr algn="just">
              <a:lnSpc>
                <a:spcPct val="80000"/>
              </a:lnSpc>
            </a:pPr>
            <a:r>
              <a:rPr lang="cs-CZ" sz="2400" dirty="0"/>
              <a:t>Specifickým případem jsou formální uspořádání neobsahující příslib aktivní vojenské pomoci (např. smlouvy o neutralitě či dohody o neútočení).</a:t>
            </a:r>
          </a:p>
        </p:txBody>
      </p:sp>
    </p:spTree>
  </p:cSld>
  <p:clrMapOvr>
    <a:masterClrMapping/>
  </p:clrMapOvr>
  <p:transition spd="med">
    <p:check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Casus foederis a z toho plynoucích rozsah smluvních závazků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sz="2800" dirty="0"/>
              <a:t>Určení, kdo je protivník aliance, jaké činy protivníka aktivují ustanovení alianční smlouvy a jaká odpověď je v takovém případě vyžadována.</a:t>
            </a:r>
          </a:p>
          <a:p>
            <a:pPr algn="just">
              <a:lnSpc>
                <a:spcPct val="80000"/>
              </a:lnSpc>
            </a:pPr>
            <a:r>
              <a:rPr lang="cs-CZ" sz="2800" dirty="0"/>
              <a:t>Dříve byla v aliancích obvyklá explicitní definice protivníka, avšak zejména po roce 1945 tomu tak často nebývá.</a:t>
            </a:r>
          </a:p>
          <a:p>
            <a:pPr algn="just">
              <a:lnSpc>
                <a:spcPct val="80000"/>
              </a:lnSpc>
            </a:pPr>
            <a:r>
              <a:rPr lang="cs-CZ" sz="2800" dirty="0"/>
              <a:t>Obvyklým činem protivníka aktivujícím závazky aliančních členů bývá útok na členský stát aliance.</a:t>
            </a:r>
          </a:p>
          <a:p>
            <a:pPr algn="just">
              <a:lnSpc>
                <a:spcPct val="80000"/>
              </a:lnSpc>
            </a:pPr>
            <a:r>
              <a:rPr lang="cs-CZ" sz="2800" dirty="0"/>
              <a:t>Závazky členských států se mohou pohybovat od pouhé společné konzultace po konkrétní nasazení ozbrojených sil</a:t>
            </a:r>
          </a:p>
        </p:txBody>
      </p:sp>
    </p:spTree>
  </p:cSld>
  <p:clrMapOvr>
    <a:masterClrMapping/>
  </p:clrMapOvr>
  <p:transition spd="med">
    <p:check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Délka trvání aliance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/>
              <a:t>Většina aliancí tuto dobu specifikuje.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Ve 20. století trend prodlužování délky trvání fungování aliancí.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Naopak méně formalizované dohody obvykle nespecifikují délku trvání.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Ad hoc dočasná uspořádání vznikající za specifickým účelem a s předpokladem, že naplněním tohoto účelu dojde k jejich rozpuštění.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Koalice = vznikají během války s cílem obrany proti agresorovi (jde tedy o uspořádání s okamžitým účelem).</a:t>
            </a:r>
          </a:p>
        </p:txBody>
      </p:sp>
    </p:spTree>
  </p:cSld>
  <p:clrMapOvr>
    <a:masterClrMapping/>
  </p:clrMapOvr>
  <p:transition spd="med"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studovat aliance?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Jeden ze základních fenoménů mezinárodní politiky a jedním z klíčových termínů mezinárodních vztahů.</a:t>
            </a:r>
          </a:p>
          <a:p>
            <a:r>
              <a:rPr lang="cs-CZ" sz="2800" dirty="0" smtClean="0"/>
              <a:t>Představovaly tradičně významný prvek zahraničních a bezpečnostních politik jednotlivých států = jeden z nejcennějších nástrojů prosazování zájmů státu navenek.</a:t>
            </a:r>
          </a:p>
          <a:p>
            <a:r>
              <a:rPr lang="cs-CZ" sz="2800" dirty="0" smtClean="0"/>
              <a:t>Významný faktor ovlivňující vypuknutí, šíření a výsledky ozbrojených konfliktů mezi státy.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29397389"/>
      </p:ext>
    </p:extLst>
  </p:cSld>
  <p:clrMapOvr>
    <a:masterClrMapping/>
  </p:clrMapOvr>
  <p:transition spd="med"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partnerství (</a:t>
            </a:r>
            <a:r>
              <a:rPr lang="cs-CZ" dirty="0" err="1" smtClean="0"/>
              <a:t>alignment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Aliancemi se obvykle rozumí formální sdružení vznikající za účelem posílení bezpečnosti nebo získání převahy nad nepřátelskými státy.</a:t>
            </a:r>
          </a:p>
          <a:p>
            <a:r>
              <a:rPr lang="cs-CZ" sz="2000" dirty="0" smtClean="0"/>
              <a:t>Jde jen o podmnožinu bezpečnostních partnerství (</a:t>
            </a:r>
            <a:r>
              <a:rPr lang="cs-CZ" sz="2000" dirty="0" err="1" smtClean="0"/>
              <a:t>alignments</a:t>
            </a:r>
            <a:r>
              <a:rPr lang="cs-CZ" sz="2000" dirty="0" smtClean="0"/>
              <a:t>) – obsahově širší pojem, jenž v sobě zahrnuje nejrůznější formy bezpečnostní spolupráce.</a:t>
            </a:r>
          </a:p>
          <a:p>
            <a:r>
              <a:rPr lang="cs-CZ" sz="2000" dirty="0" smtClean="0"/>
              <a:t>Můžeme jej definovat jako soubor vzájemných očekávání mezi dvěma a více státy, že si navzájem pomohou v případě sporů či válek s určitými jinými státy či nestátními aktéry.</a:t>
            </a:r>
          </a:p>
          <a:p>
            <a:r>
              <a:rPr lang="cs-CZ" sz="2000" dirty="0" smtClean="0"/>
              <a:t>Bezpečnostní partnerství vždy zahrnuje partnerství s „někým“ a současně proti „někomu“ identifikuje tedy potenciální protivníky stejně jako přátele.</a:t>
            </a:r>
          </a:p>
        </p:txBody>
      </p:sp>
    </p:spTree>
    <p:extLst>
      <p:ext uri="{BB962C8B-B14F-4D97-AF65-F5344CB8AC3E}">
        <p14:creationId xmlns:p14="http://schemas.microsoft.com/office/powerpoint/2010/main" val="3564932941"/>
      </p:ext>
    </p:extLst>
  </p:cSld>
  <p:clrMapOvr>
    <a:masterClrMapping/>
  </p:clrMapOvr>
  <p:transition spd="med">
    <p:check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Koalice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Ve srovnání s aliancemi většina autorů zdůrazňuje kratší dobu jejich trvání a absenci institucionalizace vzájemné spolupráce.</a:t>
            </a:r>
          </a:p>
          <a:p>
            <a:r>
              <a:rPr lang="cs-CZ" sz="2000" dirty="0" smtClean="0"/>
              <a:t>Koalici lze charakterizovat jako formální či neformální, neinstitucionalizovanou, ad hoc spolupráci v bezpečnostní oblasti mezi dvěma a více státy, která vzniká jako odpověď na určitou situaci s cílem realizace určitého specifického úkolu.</a:t>
            </a:r>
          </a:p>
          <a:p>
            <a:r>
              <a:rPr lang="cs-CZ" sz="2000" dirty="0" smtClean="0"/>
              <a:t>Závazek je neinstitucionalizovaný a vzniká ad hoc = může proto dojít k vytvoření koalice mezi státy s dlouhodobě nepřátelskými vztahy.</a:t>
            </a:r>
          </a:p>
          <a:p>
            <a:r>
              <a:rPr lang="cs-CZ" sz="2000" dirty="0" smtClean="0"/>
              <a:t>Většina vytvořených koalic slouží k dosažení určitých vojenských cílů a koalice má obvykle ofenzivní charakter. Může ale vzniknout i koalice se spíše defenzivními </a:t>
            </a:r>
            <a:r>
              <a:rPr lang="cs-CZ" sz="2000" dirty="0" err="1" smtClean="0"/>
              <a:t>cíly</a:t>
            </a:r>
            <a:r>
              <a:rPr lang="cs-CZ" sz="2000" dirty="0" smtClean="0"/>
              <a:t> – např. </a:t>
            </a:r>
            <a:r>
              <a:rPr lang="cs-CZ" sz="2000" dirty="0" err="1" smtClean="0"/>
              <a:t>peacekeepingové</a:t>
            </a:r>
            <a:r>
              <a:rPr lang="cs-CZ" sz="2000" dirty="0" smtClean="0"/>
              <a:t> operace nebo pomoc při živelných katastrofách.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17953436"/>
      </p:ext>
    </p:extLst>
  </p:cSld>
  <p:clrMapOvr>
    <a:masterClrMapping/>
  </p:clrMapOvr>
  <p:transition spd="med"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Entente</a:t>
            </a:r>
            <a:br>
              <a:rPr lang="cs-CZ" sz="4000"/>
            </a:br>
            <a:r>
              <a:rPr lang="cs-CZ" sz="3600"/>
              <a:t> </a:t>
            </a:r>
            <a:r>
              <a:rPr lang="cs-CZ" sz="3200"/>
              <a:t>(diplomatické porozumění)</a:t>
            </a:r>
            <a:br>
              <a:rPr lang="cs-CZ" sz="3200"/>
            </a:br>
            <a:endParaRPr lang="cs-CZ" sz="32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/>
              <a:t>Nejde zde o explicitní příslib podpory partnerovi jako je tomu v případě aliancí.</a:t>
            </a:r>
          </a:p>
          <a:p>
            <a:pPr>
              <a:lnSpc>
                <a:spcPct val="90000"/>
              </a:lnSpc>
            </a:pPr>
            <a:r>
              <a:rPr lang="cs-CZ" sz="2800"/>
              <a:t>Jedná se o implicitní očekávání podpory založené na vyřešením stávajících konfliktů mezi partnery konkrétní entente.</a:t>
            </a:r>
          </a:p>
          <a:p>
            <a:pPr>
              <a:lnSpc>
                <a:spcPct val="90000"/>
              </a:lnSpc>
            </a:pPr>
            <a:r>
              <a:rPr lang="cs-CZ" sz="2800"/>
              <a:t>Na rozdíl od pouhého snížení napětí (détente), přestávající být konkrétní státy protivníky.</a:t>
            </a:r>
          </a:p>
          <a:p>
            <a:pPr>
              <a:lnSpc>
                <a:spcPct val="90000"/>
              </a:lnSpc>
            </a:pPr>
            <a:r>
              <a:rPr lang="cs-CZ" sz="2800"/>
              <a:t>Nejvýznamnější příklad představuje tzv. Srdečná dohoda (Entente cordiale) z roku 1904 mezi Velkou Británií a Francií.</a:t>
            </a:r>
          </a:p>
        </p:txBody>
      </p:sp>
    </p:spTree>
  </p:cSld>
  <p:clrMapOvr>
    <a:masterClrMapping/>
  </p:clrMapOvr>
  <p:transition spd="med">
    <p:check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Ruský plakát z roku 1914 propagující Trojdohodu</a:t>
            </a:r>
          </a:p>
        </p:txBody>
      </p:sp>
      <p:pic>
        <p:nvPicPr>
          <p:cNvPr id="23558" name="Picture 6" descr="Triple_Entent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98775" y="1600200"/>
            <a:ext cx="3346450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check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aliancí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 smtClean="0"/>
              <a:t>Mezi odborníky nepanuje shoda na přesné definici pojmu aliance.</a:t>
            </a:r>
          </a:p>
          <a:p>
            <a:pPr algn="just"/>
            <a:r>
              <a:rPr lang="cs-CZ" sz="1600" dirty="0" smtClean="0"/>
              <a:t>Studie S. </a:t>
            </a:r>
            <a:r>
              <a:rPr lang="cs-CZ" sz="1600" dirty="0" err="1" smtClean="0"/>
              <a:t>Bergsmanna</a:t>
            </a:r>
            <a:r>
              <a:rPr lang="cs-CZ" sz="1600" dirty="0" smtClean="0"/>
              <a:t> z poloviny 90. let našla 35 rozdílných definic tohoto pojmu.</a:t>
            </a:r>
          </a:p>
          <a:p>
            <a:pPr algn="just"/>
            <a:r>
              <a:rPr lang="cs-CZ" sz="1600" dirty="0" smtClean="0"/>
              <a:t>S jednou z prvních koncepčních definicí pojmu aliance přišel již zmíněný G. </a:t>
            </a:r>
            <a:r>
              <a:rPr lang="cs-CZ" sz="1600" dirty="0" err="1" smtClean="0"/>
              <a:t>Liska</a:t>
            </a:r>
            <a:r>
              <a:rPr lang="cs-CZ" sz="1600" dirty="0" smtClean="0"/>
              <a:t>. Z jeho textu je zřejmé, že alianci chápe jako formální sdružení dvou či více států proti hrozbě ze strany třetího, mocnějšího státu. Aliance jsou tak v zásadě jen formalizacemi bezpečnostních partnerství (</a:t>
            </a:r>
            <a:r>
              <a:rPr lang="cs-CZ" sz="1600" dirty="0" err="1" smtClean="0"/>
              <a:t>alignments</a:t>
            </a:r>
            <a:r>
              <a:rPr lang="cs-CZ" sz="1600" dirty="0" smtClean="0"/>
              <a:t>).</a:t>
            </a:r>
          </a:p>
          <a:p>
            <a:pPr algn="just"/>
            <a:r>
              <a:rPr lang="cs-CZ" sz="1600" dirty="0" smtClean="0"/>
              <a:t>Také S. </a:t>
            </a:r>
            <a:r>
              <a:rPr lang="cs-CZ" sz="1600" dirty="0" err="1" smtClean="0"/>
              <a:t>Walt</a:t>
            </a:r>
            <a:r>
              <a:rPr lang="cs-CZ" sz="1600" dirty="0" smtClean="0"/>
              <a:t> chápe o mnoho let později aliance a bezpečnostní partnerství jako synonyma = definuje alianci jako formální či neformální uspořádání bezpečnostní spolupráce mezi dvěma či více suverénními státy.</a:t>
            </a:r>
          </a:p>
          <a:p>
            <a:pPr algn="just"/>
            <a:r>
              <a:rPr lang="cs-CZ" sz="1600" dirty="0" smtClean="0"/>
              <a:t>Jiný přístup zaujímá již zmíněný S. </a:t>
            </a:r>
            <a:r>
              <a:rPr lang="cs-CZ" sz="1600" dirty="0" err="1" smtClean="0"/>
              <a:t>Bergsmann</a:t>
            </a:r>
            <a:r>
              <a:rPr lang="cs-CZ" sz="1600" dirty="0" smtClean="0"/>
              <a:t>, jenž se snaží aliance definovat na základě stanovení jejich základních prvků.</a:t>
            </a:r>
          </a:p>
          <a:p>
            <a:pPr algn="just"/>
            <a:r>
              <a:rPr lang="cs-CZ" sz="1600" dirty="0" err="1" smtClean="0"/>
              <a:t>Kaija</a:t>
            </a:r>
            <a:r>
              <a:rPr lang="cs-CZ" sz="1600" dirty="0" smtClean="0"/>
              <a:t> </a:t>
            </a:r>
            <a:r>
              <a:rPr lang="cs-CZ" sz="1600" dirty="0" err="1"/>
              <a:t>O</a:t>
            </a:r>
            <a:r>
              <a:rPr lang="cs-CZ" sz="1600" dirty="0" err="1" smtClean="0"/>
              <a:t>est</a:t>
            </a:r>
            <a:r>
              <a:rPr lang="cs-CZ" sz="1600" dirty="0" smtClean="0"/>
              <a:t> upozorňuje, že jednotliví autoři se obvykle snaží o úzkou či naopak širokou definici aliance. V případě úzce vymezených aliancí je důraz kladen na jejich explicitní charakter a na použití ozbrojené síly, přičemž objektem působení jsou státy mimo alianci.  V případě široce vymezených alianci je připouštěn i implicitní charakter, jde v nich o bezpečnostní spolupráci a objekt působení není stanoven. </a:t>
            </a:r>
          </a:p>
        </p:txBody>
      </p:sp>
    </p:spTree>
    <p:extLst>
      <p:ext uri="{BB962C8B-B14F-4D97-AF65-F5344CB8AC3E}">
        <p14:creationId xmlns:p14="http://schemas.microsoft.com/office/powerpoint/2010/main" val="4140785552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Definice aliance dle Stefana </a:t>
            </a:r>
            <a:r>
              <a:rPr lang="cs-CZ" sz="4000" dirty="0" err="1" smtClean="0"/>
              <a:t>Bergsmanna</a:t>
            </a:r>
            <a:r>
              <a:rPr lang="cs-CZ" sz="4000" dirty="0" smtClean="0"/>
              <a:t> (2001)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1) Aliance jsou dohodou mezi státy;</a:t>
            </a:r>
          </a:p>
          <a:p>
            <a:r>
              <a:rPr lang="cs-CZ" sz="2000" dirty="0" smtClean="0"/>
              <a:t>2) Aliance představující explicitní dohodu mezi státy;</a:t>
            </a:r>
          </a:p>
          <a:p>
            <a:r>
              <a:rPr lang="cs-CZ" sz="2000" dirty="0" smtClean="0"/>
              <a:t>3) Aliance předpokládají určité specifické chování v případě, že nastane určitá událost, kterou předpovídá alianční smlouva (tzv. casus </a:t>
            </a:r>
            <a:r>
              <a:rPr lang="cs-CZ" sz="2000" dirty="0" err="1" smtClean="0"/>
              <a:t>foederis</a:t>
            </a:r>
            <a:r>
              <a:rPr lang="cs-CZ" sz="2000" dirty="0" smtClean="0"/>
              <a:t>);</a:t>
            </a:r>
          </a:p>
          <a:p>
            <a:r>
              <a:rPr lang="cs-CZ" sz="2000" dirty="0" smtClean="0"/>
              <a:t>4) Není jisté, zda k události, která aktivuje specifické chování, v budoucnosti s jistotou dojde;</a:t>
            </a:r>
          </a:p>
          <a:p>
            <a:r>
              <a:rPr lang="cs-CZ" sz="2000" dirty="0" smtClean="0"/>
              <a:t>5) Aliance je příslib;</a:t>
            </a:r>
          </a:p>
          <a:p>
            <a:r>
              <a:rPr lang="cs-CZ" sz="2000" dirty="0" smtClean="0"/>
              <a:t>6) Součástí tohoto příslibu je pomoc v případě události specifikované alianční smlouvou;</a:t>
            </a:r>
          </a:p>
          <a:p>
            <a:r>
              <a:rPr lang="cs-CZ" sz="2000" dirty="0" smtClean="0"/>
              <a:t>7) Tento příslib je vzájemný;</a:t>
            </a:r>
          </a:p>
          <a:p>
            <a:r>
              <a:rPr lang="cs-CZ" sz="2000" dirty="0" smtClean="0"/>
              <a:t>8) Dohoda mezi státy spadá do sféry národní bezpečnosti;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94701019"/>
      </p:ext>
    </p:extLst>
  </p:cSld>
  <p:clrMapOvr>
    <a:masterClrMapping/>
  </p:clrMapOvr>
  <p:transition spd="med">
    <p:check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Klasifikace aliancí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/>
              <a:t>Jednotlivé aliance se mohou od sebe odlišovat v řadě různých charakteristik.</a:t>
            </a:r>
          </a:p>
          <a:p>
            <a:pPr>
              <a:lnSpc>
                <a:spcPct val="80000"/>
              </a:lnSpc>
            </a:pPr>
            <a:r>
              <a:rPr lang="cs-CZ" sz="2000"/>
              <a:t>Dlouhodobé snahy vytvořit výstižnou klasifikaci aliancí (např. Morgenthau 1954, Holsti 1967, Fedder 1968, Russett 1971 či Snyder 1997).</a:t>
            </a:r>
          </a:p>
          <a:p>
            <a:pPr>
              <a:lnSpc>
                <a:spcPct val="80000"/>
              </a:lnSpc>
            </a:pPr>
            <a:r>
              <a:rPr lang="cs-CZ" sz="2000"/>
              <a:t>Typologie E. Feddera (1968) rozlišuje aliance dle sedmi základních charakteristik:</a:t>
            </a:r>
          </a:p>
          <a:p>
            <a:pPr>
              <a:lnSpc>
                <a:spcPct val="80000"/>
              </a:lnSpc>
            </a:pPr>
            <a:r>
              <a:rPr lang="cs-CZ" sz="2000"/>
              <a:t>1) Počet členů;</a:t>
            </a:r>
          </a:p>
          <a:p>
            <a:pPr>
              <a:lnSpc>
                <a:spcPct val="80000"/>
              </a:lnSpc>
            </a:pPr>
            <a:r>
              <a:rPr lang="cs-CZ" sz="2000"/>
              <a:t>2) Geografické vymezení;</a:t>
            </a:r>
          </a:p>
          <a:p>
            <a:pPr>
              <a:lnSpc>
                <a:spcPct val="80000"/>
              </a:lnSpc>
            </a:pPr>
            <a:r>
              <a:rPr lang="cs-CZ" sz="2000"/>
              <a:t>3) Doba trvání;</a:t>
            </a:r>
          </a:p>
          <a:p>
            <a:pPr>
              <a:lnSpc>
                <a:spcPct val="80000"/>
              </a:lnSpc>
            </a:pPr>
            <a:r>
              <a:rPr lang="cs-CZ" sz="2000"/>
              <a:t>4) Relativní distribuce moci mezi členskými státy;</a:t>
            </a:r>
          </a:p>
          <a:p>
            <a:pPr>
              <a:lnSpc>
                <a:spcPct val="80000"/>
              </a:lnSpc>
            </a:pPr>
            <a:r>
              <a:rPr lang="cs-CZ" sz="2000"/>
              <a:t>5) Aktivní či pasivní zaměření aliance;</a:t>
            </a:r>
          </a:p>
          <a:p>
            <a:pPr>
              <a:lnSpc>
                <a:spcPct val="80000"/>
              </a:lnSpc>
            </a:pPr>
            <a:r>
              <a:rPr lang="cs-CZ" sz="2000"/>
              <a:t>6) Jednostranná či vzájemná podoba dohodnutých závazků;</a:t>
            </a:r>
          </a:p>
          <a:p>
            <a:pPr>
              <a:lnSpc>
                <a:spcPct val="80000"/>
              </a:lnSpc>
            </a:pPr>
            <a:r>
              <a:rPr lang="cs-CZ" sz="2000"/>
              <a:t>7) Bezpečnostní mechanismus;</a:t>
            </a:r>
          </a:p>
          <a:p>
            <a:pPr>
              <a:lnSpc>
                <a:spcPct val="80000"/>
              </a:lnSpc>
            </a:pPr>
            <a:r>
              <a:rPr lang="cs-CZ" sz="2000"/>
              <a:t>K velmi podobným charakteristikám dochází také G. Snyder (1997).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sz="200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uhy na vodě">
  <a:themeElements>
    <a:clrScheme name="Kruhy na vodě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Kruhy na vodě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Kruhy na vodě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uhy na vodě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1189</TotalTime>
  <Words>1129</Words>
  <Application>Microsoft Office PowerPoint</Application>
  <PresentationFormat>Předvádění na obrazovce (4:3)</PresentationFormat>
  <Paragraphs>80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Wingdings</vt:lpstr>
      <vt:lpstr>Kruhy na vodě</vt:lpstr>
      <vt:lpstr>Vojenské aliance v mezinárodních vztazích</vt:lpstr>
      <vt:lpstr>Proč studovat aliance?</vt:lpstr>
      <vt:lpstr>Bezpečnostní partnerství (alignment)</vt:lpstr>
      <vt:lpstr>Koalice</vt:lpstr>
      <vt:lpstr>Entente  (diplomatické porozumění) </vt:lpstr>
      <vt:lpstr>Ruský plakát z roku 1914 propagující Trojdohodu</vt:lpstr>
      <vt:lpstr>Definice aliancí</vt:lpstr>
      <vt:lpstr>Definice aliance dle Stefana Bergsmanna (2001)</vt:lpstr>
      <vt:lpstr>Klasifikace aliancí</vt:lpstr>
      <vt:lpstr>Počet členů aliance</vt:lpstr>
      <vt:lpstr>Relativní distribuce moci mezi členy aliance</vt:lpstr>
      <vt:lpstr>Účel vzniku aliancí</vt:lpstr>
      <vt:lpstr>Casus foederis a z toho plynoucích rozsah smluvních závazků</vt:lpstr>
      <vt:lpstr>Délka trvání aliance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Zahraniční politika administrativy G. Bushe st.</dc:title>
  <dc:creator>Petr Suchý</dc:creator>
  <cp:lastModifiedBy>Petr Vilímek</cp:lastModifiedBy>
  <cp:revision>50</cp:revision>
  <dcterms:created xsi:type="dcterms:W3CDTF">2005-04-25T12:17:40Z</dcterms:created>
  <dcterms:modified xsi:type="dcterms:W3CDTF">2018-02-28T13:44:50Z</dcterms:modified>
</cp:coreProperties>
</file>