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67" r:id="rId3"/>
    <p:sldId id="268" r:id="rId4"/>
    <p:sldId id="269" r:id="rId5"/>
    <p:sldId id="270" r:id="rId6"/>
    <p:sldId id="271" r:id="rId7"/>
    <p:sldId id="272" r:id="rId8"/>
    <p:sldId id="273" r:id="rId9"/>
    <p:sldId id="276" r:id="rId10"/>
    <p:sldId id="275" r:id="rId11"/>
    <p:sldId id="274" r:id="rId12"/>
  </p:sldIdLst>
  <p:sldSz cx="9144000" cy="6858000" type="screen4x3"/>
  <p:notesSz cx="6623050" cy="981075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4" d="100"/>
          <a:sy n="124" d="100"/>
        </p:scale>
        <p:origin x="122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Úvodní snímek">
    <p:spTree>
      <p:nvGrpSpPr>
        <p:cNvPr id="1" name=""/>
        <p:cNvGrpSpPr/>
        <p:nvPr/>
      </p:nvGrpSpPr>
      <p:grpSpPr>
        <a:xfrm>
          <a:off x="0" y="0"/>
          <a:ext cx="0" cy="0"/>
          <a:chOff x="0" y="0"/>
          <a:chExt cx="0" cy="0"/>
        </a:xfrm>
      </p:grpSpPr>
      <p:grpSp>
        <p:nvGrpSpPr>
          <p:cNvPr id="11266" name="Group 2"/>
          <p:cNvGrpSpPr>
            <a:grpSpLocks/>
          </p:cNvGrpSpPr>
          <p:nvPr/>
        </p:nvGrpSpPr>
        <p:grpSpPr bwMode="auto">
          <a:xfrm>
            <a:off x="3175" y="4267200"/>
            <a:ext cx="9140825" cy="2590800"/>
            <a:chOff x="2" y="2688"/>
            <a:chExt cx="5758" cy="1632"/>
          </a:xfrm>
        </p:grpSpPr>
        <p:sp>
          <p:nvSpPr>
            <p:cNvPr id="11267" name="Freeform 3"/>
            <p:cNvSpPr>
              <a:spLocks/>
            </p:cNvSpPr>
            <p:nvPr/>
          </p:nvSpPr>
          <p:spPr bwMode="hidden">
            <a:xfrm>
              <a:off x="2" y="2688"/>
              <a:ext cx="5758" cy="1632"/>
            </a:xfrm>
            <a:custGeom>
              <a:avLst/>
              <a:gdLst>
                <a:gd name="T0" fmla="*/ 5740 w 5740"/>
                <a:gd name="T1" fmla="*/ 4316 h 4316"/>
                <a:gd name="T2" fmla="*/ 0 w 5740"/>
                <a:gd name="T3" fmla="*/ 4316 h 4316"/>
                <a:gd name="T4" fmla="*/ 0 w 5740"/>
                <a:gd name="T5" fmla="*/ 0 h 4316"/>
                <a:gd name="T6" fmla="*/ 5740 w 5740"/>
                <a:gd name="T7" fmla="*/ 0 h 4316"/>
                <a:gd name="T8" fmla="*/ 5740 w 5740"/>
                <a:gd name="T9" fmla="*/ 4316 h 4316"/>
                <a:gd name="T10" fmla="*/ 5740 w 5740"/>
                <a:gd name="T11" fmla="*/ 4316 h 4316"/>
              </a:gdLst>
              <a:ahLst/>
              <a:cxnLst>
                <a:cxn ang="0">
                  <a:pos x="T0" y="T1"/>
                </a:cxn>
                <a:cxn ang="0">
                  <a:pos x="T2" y="T3"/>
                </a:cxn>
                <a:cxn ang="0">
                  <a:pos x="T4" y="T5"/>
                </a:cxn>
                <a:cxn ang="0">
                  <a:pos x="T6" y="T7"/>
                </a:cxn>
                <a:cxn ang="0">
                  <a:pos x="T8" y="T9"/>
                </a:cxn>
                <a:cxn ang="0">
                  <a:pos x="T10" y="T11"/>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grpSp>
          <p:nvGrpSpPr>
            <p:cNvPr id="11268" name="Group 4"/>
            <p:cNvGrpSpPr>
              <a:grpSpLocks/>
            </p:cNvGrpSpPr>
            <p:nvPr userDrawn="1"/>
          </p:nvGrpSpPr>
          <p:grpSpPr bwMode="auto">
            <a:xfrm>
              <a:off x="3528" y="3715"/>
              <a:ext cx="792" cy="521"/>
              <a:chOff x="3527" y="3715"/>
              <a:chExt cx="792" cy="521"/>
            </a:xfrm>
          </p:grpSpPr>
          <p:sp>
            <p:nvSpPr>
              <p:cNvPr id="11269"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270"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271"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272"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273"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274" name="Freeform 10"/>
              <p:cNvSpPr>
                <a:spLocks/>
              </p:cNvSpPr>
              <p:nvPr/>
            </p:nvSpPr>
            <p:spPr bwMode="hidden">
              <a:xfrm>
                <a:off x="3575" y="3715"/>
                <a:ext cx="383" cy="161"/>
              </a:xfrm>
              <a:custGeom>
                <a:avLst/>
                <a:gdLst>
                  <a:gd name="T0" fmla="*/ 376 w 382"/>
                  <a:gd name="T1" fmla="*/ 12 h 161"/>
                  <a:gd name="T2" fmla="*/ 257 w 382"/>
                  <a:gd name="T3" fmla="*/ 24 h 161"/>
                  <a:gd name="T4" fmla="*/ 149 w 382"/>
                  <a:gd name="T5" fmla="*/ 54 h 161"/>
                  <a:gd name="T6" fmla="*/ 101 w 382"/>
                  <a:gd name="T7" fmla="*/ 77 h 161"/>
                  <a:gd name="T8" fmla="*/ 59 w 382"/>
                  <a:gd name="T9" fmla="*/ 101 h 161"/>
                  <a:gd name="T10" fmla="*/ 24 w 382"/>
                  <a:gd name="T11" fmla="*/ 131 h 161"/>
                  <a:gd name="T12" fmla="*/ 0 w 382"/>
                  <a:gd name="T13" fmla="*/ 161 h 161"/>
                  <a:gd name="T14" fmla="*/ 0 w 382"/>
                  <a:gd name="T15" fmla="*/ 137 h 161"/>
                  <a:gd name="T16" fmla="*/ 29 w 382"/>
                  <a:gd name="T17" fmla="*/ 107 h 161"/>
                  <a:gd name="T18" fmla="*/ 65 w 382"/>
                  <a:gd name="T19" fmla="*/ 83 h 161"/>
                  <a:gd name="T20" fmla="*/ 155 w 382"/>
                  <a:gd name="T21" fmla="*/ 36 h 161"/>
                  <a:gd name="T22" fmla="*/ 257 w 382"/>
                  <a:gd name="T23" fmla="*/ 12 h 161"/>
                  <a:gd name="T24" fmla="*/ 376 w 382"/>
                  <a:gd name="T25" fmla="*/ 0 h 161"/>
                  <a:gd name="T26" fmla="*/ 376 w 382"/>
                  <a:gd name="T27" fmla="*/ 0 h 161"/>
                  <a:gd name="T28" fmla="*/ 382 w 382"/>
                  <a:gd name="T29" fmla="*/ 0 h 161"/>
                  <a:gd name="T30" fmla="*/ 382 w 382"/>
                  <a:gd name="T31" fmla="*/ 12 h 161"/>
                  <a:gd name="T32" fmla="*/ 376 w 382"/>
                  <a:gd name="T33" fmla="*/ 12 h 161"/>
                  <a:gd name="T34" fmla="*/ 376 w 382"/>
                  <a:gd name="T35" fmla="*/ 12 h 161"/>
                  <a:gd name="T36" fmla="*/ 376 w 382"/>
                  <a:gd name="T37" fmla="*/ 1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75" name="Freeform 11"/>
              <p:cNvSpPr>
                <a:spLocks/>
              </p:cNvSpPr>
              <p:nvPr/>
            </p:nvSpPr>
            <p:spPr bwMode="hidden">
              <a:xfrm>
                <a:off x="3695" y="4170"/>
                <a:ext cx="444" cy="66"/>
              </a:xfrm>
              <a:custGeom>
                <a:avLst/>
                <a:gdLst>
                  <a:gd name="T0" fmla="*/ 257 w 443"/>
                  <a:gd name="T1" fmla="*/ 54 h 66"/>
                  <a:gd name="T2" fmla="*/ 353 w 443"/>
                  <a:gd name="T3" fmla="*/ 48 h 66"/>
                  <a:gd name="T4" fmla="*/ 443 w 443"/>
                  <a:gd name="T5" fmla="*/ 24 h 66"/>
                  <a:gd name="T6" fmla="*/ 443 w 443"/>
                  <a:gd name="T7" fmla="*/ 36 h 66"/>
                  <a:gd name="T8" fmla="*/ 353 w 443"/>
                  <a:gd name="T9" fmla="*/ 60 h 66"/>
                  <a:gd name="T10" fmla="*/ 257 w 443"/>
                  <a:gd name="T11" fmla="*/ 66 h 66"/>
                  <a:gd name="T12" fmla="*/ 186 w 443"/>
                  <a:gd name="T13" fmla="*/ 60 h 66"/>
                  <a:gd name="T14" fmla="*/ 120 w 443"/>
                  <a:gd name="T15" fmla="*/ 48 h 66"/>
                  <a:gd name="T16" fmla="*/ 60 w 443"/>
                  <a:gd name="T17" fmla="*/ 36 h 66"/>
                  <a:gd name="T18" fmla="*/ 0 w 443"/>
                  <a:gd name="T19" fmla="*/ 12 h 66"/>
                  <a:gd name="T20" fmla="*/ 0 w 443"/>
                  <a:gd name="T21" fmla="*/ 0 h 66"/>
                  <a:gd name="T22" fmla="*/ 54 w 443"/>
                  <a:gd name="T23" fmla="*/ 24 h 66"/>
                  <a:gd name="T24" fmla="*/ 120 w 443"/>
                  <a:gd name="T25" fmla="*/ 36 h 66"/>
                  <a:gd name="T26" fmla="*/ 186 w 443"/>
                  <a:gd name="T27" fmla="*/ 48 h 66"/>
                  <a:gd name="T28" fmla="*/ 257 w 443"/>
                  <a:gd name="T29" fmla="*/ 54 h 66"/>
                  <a:gd name="T30" fmla="*/ 257 w 443"/>
                  <a:gd name="T31" fmla="*/ 5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76" name="Freeform 12"/>
              <p:cNvSpPr>
                <a:spLocks/>
              </p:cNvSpPr>
              <p:nvPr/>
            </p:nvSpPr>
            <p:spPr bwMode="hidden">
              <a:xfrm>
                <a:off x="3527" y="3906"/>
                <a:ext cx="89" cy="216"/>
              </a:xfrm>
              <a:custGeom>
                <a:avLst/>
                <a:gdLst>
                  <a:gd name="T0" fmla="*/ 12 w 89"/>
                  <a:gd name="T1" fmla="*/ 66 h 216"/>
                  <a:gd name="T2" fmla="*/ 18 w 89"/>
                  <a:gd name="T3" fmla="*/ 108 h 216"/>
                  <a:gd name="T4" fmla="*/ 36 w 89"/>
                  <a:gd name="T5" fmla="*/ 144 h 216"/>
                  <a:gd name="T6" fmla="*/ 60 w 89"/>
                  <a:gd name="T7" fmla="*/ 180 h 216"/>
                  <a:gd name="T8" fmla="*/ 89 w 89"/>
                  <a:gd name="T9" fmla="*/ 216 h 216"/>
                  <a:gd name="T10" fmla="*/ 72 w 89"/>
                  <a:gd name="T11" fmla="*/ 216 h 216"/>
                  <a:gd name="T12" fmla="*/ 42 w 89"/>
                  <a:gd name="T13" fmla="*/ 180 h 216"/>
                  <a:gd name="T14" fmla="*/ 18 w 89"/>
                  <a:gd name="T15" fmla="*/ 144 h 216"/>
                  <a:gd name="T16" fmla="*/ 6 w 89"/>
                  <a:gd name="T17" fmla="*/ 108 h 216"/>
                  <a:gd name="T18" fmla="*/ 0 w 89"/>
                  <a:gd name="T19" fmla="*/ 66 h 216"/>
                  <a:gd name="T20" fmla="*/ 0 w 89"/>
                  <a:gd name="T21" fmla="*/ 30 h 216"/>
                  <a:gd name="T22" fmla="*/ 12 w 89"/>
                  <a:gd name="T23" fmla="*/ 0 h 216"/>
                  <a:gd name="T24" fmla="*/ 30 w 89"/>
                  <a:gd name="T25" fmla="*/ 0 h 216"/>
                  <a:gd name="T26" fmla="*/ 18 w 89"/>
                  <a:gd name="T27" fmla="*/ 30 h 216"/>
                  <a:gd name="T28" fmla="*/ 12 w 89"/>
                  <a:gd name="T29" fmla="*/ 66 h 216"/>
                  <a:gd name="T30" fmla="*/ 12 w 89"/>
                  <a:gd name="T31" fmla="*/ 6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77" name="Freeform 13"/>
              <p:cNvSpPr>
                <a:spLocks/>
              </p:cNvSpPr>
              <p:nvPr/>
            </p:nvSpPr>
            <p:spPr bwMode="hidden">
              <a:xfrm>
                <a:off x="3569" y="3745"/>
                <a:ext cx="750" cy="461"/>
              </a:xfrm>
              <a:custGeom>
                <a:avLst/>
                <a:gdLst>
                  <a:gd name="T0" fmla="*/ 382 w 747"/>
                  <a:gd name="T1" fmla="*/ 443 h 461"/>
                  <a:gd name="T2" fmla="*/ 311 w 747"/>
                  <a:gd name="T3" fmla="*/ 437 h 461"/>
                  <a:gd name="T4" fmla="*/ 245 w 747"/>
                  <a:gd name="T5" fmla="*/ 425 h 461"/>
                  <a:gd name="T6" fmla="*/ 185 w 747"/>
                  <a:gd name="T7" fmla="*/ 407 h 461"/>
                  <a:gd name="T8" fmla="*/ 131 w 747"/>
                  <a:gd name="T9" fmla="*/ 383 h 461"/>
                  <a:gd name="T10" fmla="*/ 83 w 747"/>
                  <a:gd name="T11" fmla="*/ 347 h 461"/>
                  <a:gd name="T12" fmla="*/ 53 w 747"/>
                  <a:gd name="T13" fmla="*/ 311 h 461"/>
                  <a:gd name="T14" fmla="*/ 30 w 747"/>
                  <a:gd name="T15" fmla="*/ 269 h 461"/>
                  <a:gd name="T16" fmla="*/ 24 w 747"/>
                  <a:gd name="T17" fmla="*/ 227 h 461"/>
                  <a:gd name="T18" fmla="*/ 30 w 747"/>
                  <a:gd name="T19" fmla="*/ 185 h 461"/>
                  <a:gd name="T20" fmla="*/ 53 w 747"/>
                  <a:gd name="T21" fmla="*/ 143 h 461"/>
                  <a:gd name="T22" fmla="*/ 83 w 747"/>
                  <a:gd name="T23" fmla="*/ 107 h 461"/>
                  <a:gd name="T24" fmla="*/ 131 w 747"/>
                  <a:gd name="T25" fmla="*/ 77 h 461"/>
                  <a:gd name="T26" fmla="*/ 185 w 747"/>
                  <a:gd name="T27" fmla="*/ 47 h 461"/>
                  <a:gd name="T28" fmla="*/ 245 w 747"/>
                  <a:gd name="T29" fmla="*/ 30 h 461"/>
                  <a:gd name="T30" fmla="*/ 311 w 747"/>
                  <a:gd name="T31" fmla="*/ 18 h 461"/>
                  <a:gd name="T32" fmla="*/ 382 w 747"/>
                  <a:gd name="T33" fmla="*/ 12 h 461"/>
                  <a:gd name="T34" fmla="*/ 478 w 747"/>
                  <a:gd name="T35" fmla="*/ 18 h 461"/>
                  <a:gd name="T36" fmla="*/ 562 w 747"/>
                  <a:gd name="T37" fmla="*/ 41 h 461"/>
                  <a:gd name="T38" fmla="*/ 562 w 747"/>
                  <a:gd name="T39" fmla="*/ 36 h 461"/>
                  <a:gd name="T40" fmla="*/ 562 w 747"/>
                  <a:gd name="T41" fmla="*/ 30 h 461"/>
                  <a:gd name="T42" fmla="*/ 478 w 747"/>
                  <a:gd name="T43" fmla="*/ 6 h 461"/>
                  <a:gd name="T44" fmla="*/ 382 w 747"/>
                  <a:gd name="T45" fmla="*/ 0 h 461"/>
                  <a:gd name="T46" fmla="*/ 305 w 747"/>
                  <a:gd name="T47" fmla="*/ 6 h 461"/>
                  <a:gd name="T48" fmla="*/ 233 w 747"/>
                  <a:gd name="T49" fmla="*/ 18 h 461"/>
                  <a:gd name="T50" fmla="*/ 167 w 747"/>
                  <a:gd name="T51" fmla="*/ 41 h 461"/>
                  <a:gd name="T52" fmla="*/ 113 w 747"/>
                  <a:gd name="T53" fmla="*/ 65 h 461"/>
                  <a:gd name="T54" fmla="*/ 65 w 747"/>
                  <a:gd name="T55" fmla="*/ 101 h 461"/>
                  <a:gd name="T56" fmla="*/ 30 w 747"/>
                  <a:gd name="T57" fmla="*/ 137 h 461"/>
                  <a:gd name="T58" fmla="*/ 6 w 747"/>
                  <a:gd name="T59" fmla="*/ 179 h 461"/>
                  <a:gd name="T60" fmla="*/ 0 w 747"/>
                  <a:gd name="T61" fmla="*/ 227 h 461"/>
                  <a:gd name="T62" fmla="*/ 6 w 747"/>
                  <a:gd name="T63" fmla="*/ 275 h 461"/>
                  <a:gd name="T64" fmla="*/ 30 w 747"/>
                  <a:gd name="T65" fmla="*/ 317 h 461"/>
                  <a:gd name="T66" fmla="*/ 65 w 747"/>
                  <a:gd name="T67" fmla="*/ 359 h 461"/>
                  <a:gd name="T68" fmla="*/ 113 w 747"/>
                  <a:gd name="T69" fmla="*/ 395 h 461"/>
                  <a:gd name="T70" fmla="*/ 167 w 747"/>
                  <a:gd name="T71" fmla="*/ 419 h 461"/>
                  <a:gd name="T72" fmla="*/ 233 w 747"/>
                  <a:gd name="T73" fmla="*/ 443 h 461"/>
                  <a:gd name="T74" fmla="*/ 305 w 747"/>
                  <a:gd name="T75" fmla="*/ 455 h 461"/>
                  <a:gd name="T76" fmla="*/ 382 w 747"/>
                  <a:gd name="T77" fmla="*/ 461 h 461"/>
                  <a:gd name="T78" fmla="*/ 448 w 747"/>
                  <a:gd name="T79" fmla="*/ 455 h 461"/>
                  <a:gd name="T80" fmla="*/ 508 w 747"/>
                  <a:gd name="T81" fmla="*/ 449 h 461"/>
                  <a:gd name="T82" fmla="*/ 609 w 747"/>
                  <a:gd name="T83" fmla="*/ 413 h 461"/>
                  <a:gd name="T84" fmla="*/ 657 w 747"/>
                  <a:gd name="T85" fmla="*/ 389 h 461"/>
                  <a:gd name="T86" fmla="*/ 693 w 747"/>
                  <a:gd name="T87" fmla="*/ 359 h 461"/>
                  <a:gd name="T88" fmla="*/ 723 w 747"/>
                  <a:gd name="T89" fmla="*/ 329 h 461"/>
                  <a:gd name="T90" fmla="*/ 747 w 747"/>
                  <a:gd name="T91" fmla="*/ 293 h 461"/>
                  <a:gd name="T92" fmla="*/ 741 w 747"/>
                  <a:gd name="T93" fmla="*/ 287 h 461"/>
                  <a:gd name="T94" fmla="*/ 729 w 747"/>
                  <a:gd name="T95" fmla="*/ 281 h 461"/>
                  <a:gd name="T96" fmla="*/ 711 w 747"/>
                  <a:gd name="T97" fmla="*/ 317 h 461"/>
                  <a:gd name="T98" fmla="*/ 681 w 747"/>
                  <a:gd name="T99" fmla="*/ 347 h 461"/>
                  <a:gd name="T100" fmla="*/ 645 w 747"/>
                  <a:gd name="T101" fmla="*/ 377 h 461"/>
                  <a:gd name="T102" fmla="*/ 604 w 747"/>
                  <a:gd name="T103" fmla="*/ 401 h 461"/>
                  <a:gd name="T104" fmla="*/ 502 w 747"/>
                  <a:gd name="T105" fmla="*/ 431 h 461"/>
                  <a:gd name="T106" fmla="*/ 442 w 747"/>
                  <a:gd name="T107" fmla="*/ 443 h 461"/>
                  <a:gd name="T108" fmla="*/ 382 w 747"/>
                  <a:gd name="T109" fmla="*/ 443 h 461"/>
                  <a:gd name="T110" fmla="*/ 382 w 747"/>
                  <a:gd name="T111" fmla="*/ 44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78" name="Freeform 14"/>
              <p:cNvSpPr>
                <a:spLocks/>
              </p:cNvSpPr>
              <p:nvPr/>
            </p:nvSpPr>
            <p:spPr bwMode="hidden">
              <a:xfrm>
                <a:off x="4037" y="3721"/>
                <a:ext cx="96" cy="30"/>
              </a:xfrm>
              <a:custGeom>
                <a:avLst/>
                <a:gdLst>
                  <a:gd name="T0" fmla="*/ 0 w 96"/>
                  <a:gd name="T1" fmla="*/ 0 h 30"/>
                  <a:gd name="T2" fmla="*/ 0 w 96"/>
                  <a:gd name="T3" fmla="*/ 12 h 30"/>
                  <a:gd name="T4" fmla="*/ 48 w 96"/>
                  <a:gd name="T5" fmla="*/ 18 h 30"/>
                  <a:gd name="T6" fmla="*/ 96 w 96"/>
                  <a:gd name="T7" fmla="*/ 30 h 30"/>
                  <a:gd name="T8" fmla="*/ 96 w 96"/>
                  <a:gd name="T9" fmla="*/ 24 h 30"/>
                  <a:gd name="T10" fmla="*/ 96 w 96"/>
                  <a:gd name="T11" fmla="*/ 18 h 30"/>
                  <a:gd name="T12" fmla="*/ 48 w 96"/>
                  <a:gd name="T13" fmla="*/ 12 h 30"/>
                  <a:gd name="T14" fmla="*/ 0 w 96"/>
                  <a:gd name="T15" fmla="*/ 0 h 30"/>
                  <a:gd name="T16" fmla="*/ 0 w 96"/>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79"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grpSp>
        <p:grpSp>
          <p:nvGrpSpPr>
            <p:cNvPr id="11280" name="Group 16"/>
            <p:cNvGrpSpPr>
              <a:grpSpLocks/>
            </p:cNvGrpSpPr>
            <p:nvPr userDrawn="1"/>
          </p:nvGrpSpPr>
          <p:grpSpPr bwMode="auto">
            <a:xfrm>
              <a:off x="1776" y="3631"/>
              <a:ext cx="1626" cy="683"/>
              <a:chOff x="1776" y="3631"/>
              <a:chExt cx="1626" cy="683"/>
            </a:xfrm>
          </p:grpSpPr>
          <p:sp>
            <p:nvSpPr>
              <p:cNvPr id="11281"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282"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283"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284"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285"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286"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287"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288"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289" name="Freeform 25"/>
              <p:cNvSpPr>
                <a:spLocks/>
              </p:cNvSpPr>
              <p:nvPr/>
            </p:nvSpPr>
            <p:spPr bwMode="hidden">
              <a:xfrm>
                <a:off x="2585" y="3822"/>
                <a:ext cx="449" cy="186"/>
              </a:xfrm>
              <a:custGeom>
                <a:avLst/>
                <a:gdLst>
                  <a:gd name="T0" fmla="*/ 6 w 448"/>
                  <a:gd name="T1" fmla="*/ 6 h 186"/>
                  <a:gd name="T2" fmla="*/ 78 w 448"/>
                  <a:gd name="T3" fmla="*/ 12 h 186"/>
                  <a:gd name="T4" fmla="*/ 150 w 448"/>
                  <a:gd name="T5" fmla="*/ 18 h 186"/>
                  <a:gd name="T6" fmla="*/ 215 w 448"/>
                  <a:gd name="T7" fmla="*/ 36 h 186"/>
                  <a:gd name="T8" fmla="*/ 275 w 448"/>
                  <a:gd name="T9" fmla="*/ 60 h 186"/>
                  <a:gd name="T10" fmla="*/ 329 w 448"/>
                  <a:gd name="T11" fmla="*/ 84 h 186"/>
                  <a:gd name="T12" fmla="*/ 377 w 448"/>
                  <a:gd name="T13" fmla="*/ 114 h 186"/>
                  <a:gd name="T14" fmla="*/ 419 w 448"/>
                  <a:gd name="T15" fmla="*/ 150 h 186"/>
                  <a:gd name="T16" fmla="*/ 448 w 448"/>
                  <a:gd name="T17" fmla="*/ 186 h 186"/>
                  <a:gd name="T18" fmla="*/ 448 w 448"/>
                  <a:gd name="T19" fmla="*/ 162 h 186"/>
                  <a:gd name="T20" fmla="*/ 413 w 448"/>
                  <a:gd name="T21" fmla="*/ 126 h 186"/>
                  <a:gd name="T22" fmla="*/ 371 w 448"/>
                  <a:gd name="T23" fmla="*/ 96 h 186"/>
                  <a:gd name="T24" fmla="*/ 323 w 448"/>
                  <a:gd name="T25" fmla="*/ 66 h 186"/>
                  <a:gd name="T26" fmla="*/ 269 w 448"/>
                  <a:gd name="T27" fmla="*/ 48 h 186"/>
                  <a:gd name="T28" fmla="*/ 144 w 448"/>
                  <a:gd name="T29" fmla="*/ 12 h 186"/>
                  <a:gd name="T30" fmla="*/ 78 w 448"/>
                  <a:gd name="T31" fmla="*/ 6 h 186"/>
                  <a:gd name="T32" fmla="*/ 6 w 448"/>
                  <a:gd name="T33" fmla="*/ 0 h 186"/>
                  <a:gd name="T34" fmla="*/ 0 w 448"/>
                  <a:gd name="T35" fmla="*/ 0 h 186"/>
                  <a:gd name="T36" fmla="*/ 0 w 448"/>
                  <a:gd name="T37" fmla="*/ 0 h 186"/>
                  <a:gd name="T38" fmla="*/ 0 w 448"/>
                  <a:gd name="T39" fmla="*/ 6 h 186"/>
                  <a:gd name="T40" fmla="*/ 0 w 448"/>
                  <a:gd name="T41" fmla="*/ 6 h 186"/>
                  <a:gd name="T42" fmla="*/ 6 w 448"/>
                  <a:gd name="T43" fmla="*/ 6 h 186"/>
                  <a:gd name="T44" fmla="*/ 6 w 448"/>
                  <a:gd name="T45" fmla="*/ 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90" name="Freeform 26"/>
              <p:cNvSpPr>
                <a:spLocks/>
              </p:cNvSpPr>
              <p:nvPr/>
            </p:nvSpPr>
            <p:spPr bwMode="hidden">
              <a:xfrm>
                <a:off x="2142" y="3852"/>
                <a:ext cx="892" cy="462"/>
              </a:xfrm>
              <a:custGeom>
                <a:avLst/>
                <a:gdLst>
                  <a:gd name="T0" fmla="*/ 23 w 890"/>
                  <a:gd name="T1" fmla="*/ 276 h 462"/>
                  <a:gd name="T2" fmla="*/ 29 w 890"/>
                  <a:gd name="T3" fmla="*/ 222 h 462"/>
                  <a:gd name="T4" fmla="*/ 59 w 890"/>
                  <a:gd name="T5" fmla="*/ 174 h 462"/>
                  <a:gd name="T6" fmla="*/ 95 w 890"/>
                  <a:gd name="T7" fmla="*/ 132 h 462"/>
                  <a:gd name="T8" fmla="*/ 149 w 890"/>
                  <a:gd name="T9" fmla="*/ 96 h 462"/>
                  <a:gd name="T10" fmla="*/ 209 w 890"/>
                  <a:gd name="T11" fmla="*/ 60 h 462"/>
                  <a:gd name="T12" fmla="*/ 281 w 890"/>
                  <a:gd name="T13" fmla="*/ 36 h 462"/>
                  <a:gd name="T14" fmla="*/ 364 w 890"/>
                  <a:gd name="T15" fmla="*/ 24 h 462"/>
                  <a:gd name="T16" fmla="*/ 448 w 890"/>
                  <a:gd name="T17" fmla="*/ 18 h 462"/>
                  <a:gd name="T18" fmla="*/ 532 w 890"/>
                  <a:gd name="T19" fmla="*/ 24 h 462"/>
                  <a:gd name="T20" fmla="*/ 609 w 890"/>
                  <a:gd name="T21" fmla="*/ 36 h 462"/>
                  <a:gd name="T22" fmla="*/ 681 w 890"/>
                  <a:gd name="T23" fmla="*/ 60 h 462"/>
                  <a:gd name="T24" fmla="*/ 741 w 890"/>
                  <a:gd name="T25" fmla="*/ 96 h 462"/>
                  <a:gd name="T26" fmla="*/ 795 w 890"/>
                  <a:gd name="T27" fmla="*/ 132 h 462"/>
                  <a:gd name="T28" fmla="*/ 831 w 890"/>
                  <a:gd name="T29" fmla="*/ 174 h 462"/>
                  <a:gd name="T30" fmla="*/ 861 w 890"/>
                  <a:gd name="T31" fmla="*/ 222 h 462"/>
                  <a:gd name="T32" fmla="*/ 867 w 890"/>
                  <a:gd name="T33" fmla="*/ 276 h 462"/>
                  <a:gd name="T34" fmla="*/ 855 w 890"/>
                  <a:gd name="T35" fmla="*/ 330 h 462"/>
                  <a:gd name="T36" fmla="*/ 831 w 890"/>
                  <a:gd name="T37" fmla="*/ 378 h 462"/>
                  <a:gd name="T38" fmla="*/ 783 w 890"/>
                  <a:gd name="T39" fmla="*/ 426 h 462"/>
                  <a:gd name="T40" fmla="*/ 723 w 890"/>
                  <a:gd name="T41" fmla="*/ 462 h 462"/>
                  <a:gd name="T42" fmla="*/ 765 w 890"/>
                  <a:gd name="T43" fmla="*/ 462 h 462"/>
                  <a:gd name="T44" fmla="*/ 819 w 890"/>
                  <a:gd name="T45" fmla="*/ 426 h 462"/>
                  <a:gd name="T46" fmla="*/ 855 w 890"/>
                  <a:gd name="T47" fmla="*/ 378 h 462"/>
                  <a:gd name="T48" fmla="*/ 884 w 890"/>
                  <a:gd name="T49" fmla="*/ 330 h 462"/>
                  <a:gd name="T50" fmla="*/ 890 w 890"/>
                  <a:gd name="T51" fmla="*/ 276 h 462"/>
                  <a:gd name="T52" fmla="*/ 884 w 890"/>
                  <a:gd name="T53" fmla="*/ 222 h 462"/>
                  <a:gd name="T54" fmla="*/ 855 w 890"/>
                  <a:gd name="T55" fmla="*/ 168 h 462"/>
                  <a:gd name="T56" fmla="*/ 813 w 890"/>
                  <a:gd name="T57" fmla="*/ 120 h 462"/>
                  <a:gd name="T58" fmla="*/ 759 w 890"/>
                  <a:gd name="T59" fmla="*/ 84 h 462"/>
                  <a:gd name="T60" fmla="*/ 693 w 890"/>
                  <a:gd name="T61" fmla="*/ 48 h 462"/>
                  <a:gd name="T62" fmla="*/ 621 w 890"/>
                  <a:gd name="T63" fmla="*/ 24 h 462"/>
                  <a:gd name="T64" fmla="*/ 538 w 890"/>
                  <a:gd name="T65" fmla="*/ 6 h 462"/>
                  <a:gd name="T66" fmla="*/ 448 w 890"/>
                  <a:gd name="T67" fmla="*/ 0 h 462"/>
                  <a:gd name="T68" fmla="*/ 358 w 890"/>
                  <a:gd name="T69" fmla="*/ 6 h 462"/>
                  <a:gd name="T70" fmla="*/ 275 w 890"/>
                  <a:gd name="T71" fmla="*/ 24 h 462"/>
                  <a:gd name="T72" fmla="*/ 197 w 890"/>
                  <a:gd name="T73" fmla="*/ 48 h 462"/>
                  <a:gd name="T74" fmla="*/ 131 w 890"/>
                  <a:gd name="T75" fmla="*/ 84 h 462"/>
                  <a:gd name="T76" fmla="*/ 77 w 890"/>
                  <a:gd name="T77" fmla="*/ 120 h 462"/>
                  <a:gd name="T78" fmla="*/ 35 w 890"/>
                  <a:gd name="T79" fmla="*/ 168 h 462"/>
                  <a:gd name="T80" fmla="*/ 12 w 890"/>
                  <a:gd name="T81" fmla="*/ 222 h 462"/>
                  <a:gd name="T82" fmla="*/ 0 w 890"/>
                  <a:gd name="T83" fmla="*/ 276 h 462"/>
                  <a:gd name="T84" fmla="*/ 6 w 890"/>
                  <a:gd name="T85" fmla="*/ 330 h 462"/>
                  <a:gd name="T86" fmla="*/ 35 w 890"/>
                  <a:gd name="T87" fmla="*/ 378 h 462"/>
                  <a:gd name="T88" fmla="*/ 71 w 890"/>
                  <a:gd name="T89" fmla="*/ 426 h 462"/>
                  <a:gd name="T90" fmla="*/ 125 w 890"/>
                  <a:gd name="T91" fmla="*/ 462 h 462"/>
                  <a:gd name="T92" fmla="*/ 167 w 890"/>
                  <a:gd name="T93" fmla="*/ 462 h 462"/>
                  <a:gd name="T94" fmla="*/ 107 w 890"/>
                  <a:gd name="T95" fmla="*/ 426 h 462"/>
                  <a:gd name="T96" fmla="*/ 59 w 890"/>
                  <a:gd name="T97" fmla="*/ 378 h 462"/>
                  <a:gd name="T98" fmla="*/ 35 w 890"/>
                  <a:gd name="T99" fmla="*/ 330 h 462"/>
                  <a:gd name="T100" fmla="*/ 23 w 890"/>
                  <a:gd name="T101" fmla="*/ 276 h 462"/>
                  <a:gd name="T102" fmla="*/ 23 w 890"/>
                  <a:gd name="T103" fmla="*/ 27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91" name="Freeform 27"/>
              <p:cNvSpPr>
                <a:spLocks/>
              </p:cNvSpPr>
              <p:nvPr/>
            </p:nvSpPr>
            <p:spPr bwMode="hidden">
              <a:xfrm>
                <a:off x="2082" y="3828"/>
                <a:ext cx="407" cy="486"/>
              </a:xfrm>
              <a:custGeom>
                <a:avLst/>
                <a:gdLst>
                  <a:gd name="T0" fmla="*/ 18 w 406"/>
                  <a:gd name="T1" fmla="*/ 300 h 486"/>
                  <a:gd name="T2" fmla="*/ 24 w 406"/>
                  <a:gd name="T3" fmla="*/ 246 h 486"/>
                  <a:gd name="T4" fmla="*/ 48 w 406"/>
                  <a:gd name="T5" fmla="*/ 198 h 486"/>
                  <a:gd name="T6" fmla="*/ 83 w 406"/>
                  <a:gd name="T7" fmla="*/ 150 h 486"/>
                  <a:gd name="T8" fmla="*/ 131 w 406"/>
                  <a:gd name="T9" fmla="*/ 108 h 486"/>
                  <a:gd name="T10" fmla="*/ 185 w 406"/>
                  <a:gd name="T11" fmla="*/ 72 h 486"/>
                  <a:gd name="T12" fmla="*/ 251 w 406"/>
                  <a:gd name="T13" fmla="*/ 42 h 486"/>
                  <a:gd name="T14" fmla="*/ 329 w 406"/>
                  <a:gd name="T15" fmla="*/ 24 h 486"/>
                  <a:gd name="T16" fmla="*/ 406 w 406"/>
                  <a:gd name="T17" fmla="*/ 6 h 486"/>
                  <a:gd name="T18" fmla="*/ 406 w 406"/>
                  <a:gd name="T19" fmla="*/ 0 h 486"/>
                  <a:gd name="T20" fmla="*/ 323 w 406"/>
                  <a:gd name="T21" fmla="*/ 12 h 486"/>
                  <a:gd name="T22" fmla="*/ 245 w 406"/>
                  <a:gd name="T23" fmla="*/ 36 h 486"/>
                  <a:gd name="T24" fmla="*/ 179 w 406"/>
                  <a:gd name="T25" fmla="*/ 66 h 486"/>
                  <a:gd name="T26" fmla="*/ 119 w 406"/>
                  <a:gd name="T27" fmla="*/ 102 h 486"/>
                  <a:gd name="T28" fmla="*/ 72 w 406"/>
                  <a:gd name="T29" fmla="*/ 144 h 486"/>
                  <a:gd name="T30" fmla="*/ 30 w 406"/>
                  <a:gd name="T31" fmla="*/ 192 h 486"/>
                  <a:gd name="T32" fmla="*/ 6 w 406"/>
                  <a:gd name="T33" fmla="*/ 246 h 486"/>
                  <a:gd name="T34" fmla="*/ 0 w 406"/>
                  <a:gd name="T35" fmla="*/ 300 h 486"/>
                  <a:gd name="T36" fmla="*/ 6 w 406"/>
                  <a:gd name="T37" fmla="*/ 348 h 486"/>
                  <a:gd name="T38" fmla="*/ 30 w 406"/>
                  <a:gd name="T39" fmla="*/ 396 h 486"/>
                  <a:gd name="T40" fmla="*/ 66 w 406"/>
                  <a:gd name="T41" fmla="*/ 444 h 486"/>
                  <a:gd name="T42" fmla="*/ 107 w 406"/>
                  <a:gd name="T43" fmla="*/ 486 h 486"/>
                  <a:gd name="T44" fmla="*/ 131 w 406"/>
                  <a:gd name="T45" fmla="*/ 486 h 486"/>
                  <a:gd name="T46" fmla="*/ 83 w 406"/>
                  <a:gd name="T47" fmla="*/ 450 h 486"/>
                  <a:gd name="T48" fmla="*/ 48 w 406"/>
                  <a:gd name="T49" fmla="*/ 402 h 486"/>
                  <a:gd name="T50" fmla="*/ 24 w 406"/>
                  <a:gd name="T51" fmla="*/ 354 h 486"/>
                  <a:gd name="T52" fmla="*/ 18 w 406"/>
                  <a:gd name="T53" fmla="*/ 300 h 486"/>
                  <a:gd name="T54" fmla="*/ 18 w 406"/>
                  <a:gd name="T55" fmla="*/ 3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92" name="Freeform 28"/>
              <p:cNvSpPr>
                <a:spLocks/>
              </p:cNvSpPr>
              <p:nvPr/>
            </p:nvSpPr>
            <p:spPr bwMode="hidden">
              <a:xfrm>
                <a:off x="2987" y="4044"/>
                <a:ext cx="108" cy="252"/>
              </a:xfrm>
              <a:custGeom>
                <a:avLst/>
                <a:gdLst>
                  <a:gd name="T0" fmla="*/ 89 w 107"/>
                  <a:gd name="T1" fmla="*/ 84 h 252"/>
                  <a:gd name="T2" fmla="*/ 83 w 107"/>
                  <a:gd name="T3" fmla="*/ 132 h 252"/>
                  <a:gd name="T4" fmla="*/ 65 w 107"/>
                  <a:gd name="T5" fmla="*/ 174 h 252"/>
                  <a:gd name="T6" fmla="*/ 36 w 107"/>
                  <a:gd name="T7" fmla="*/ 216 h 252"/>
                  <a:gd name="T8" fmla="*/ 0 w 107"/>
                  <a:gd name="T9" fmla="*/ 252 h 252"/>
                  <a:gd name="T10" fmla="*/ 18 w 107"/>
                  <a:gd name="T11" fmla="*/ 252 h 252"/>
                  <a:gd name="T12" fmla="*/ 53 w 107"/>
                  <a:gd name="T13" fmla="*/ 216 h 252"/>
                  <a:gd name="T14" fmla="*/ 83 w 107"/>
                  <a:gd name="T15" fmla="*/ 174 h 252"/>
                  <a:gd name="T16" fmla="*/ 101 w 107"/>
                  <a:gd name="T17" fmla="*/ 132 h 252"/>
                  <a:gd name="T18" fmla="*/ 107 w 107"/>
                  <a:gd name="T19" fmla="*/ 84 h 252"/>
                  <a:gd name="T20" fmla="*/ 101 w 107"/>
                  <a:gd name="T21" fmla="*/ 42 h 252"/>
                  <a:gd name="T22" fmla="*/ 89 w 107"/>
                  <a:gd name="T23" fmla="*/ 0 h 252"/>
                  <a:gd name="T24" fmla="*/ 65 w 107"/>
                  <a:gd name="T25" fmla="*/ 0 h 252"/>
                  <a:gd name="T26" fmla="*/ 83 w 107"/>
                  <a:gd name="T27" fmla="*/ 42 h 252"/>
                  <a:gd name="T28" fmla="*/ 89 w 107"/>
                  <a:gd name="T29" fmla="*/ 84 h 252"/>
                  <a:gd name="T30" fmla="*/ 89 w 107"/>
                  <a:gd name="T31" fmla="*/ 84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93" name="Freeform 29"/>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94" name="Freeform 30"/>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95" name="Freeform 31"/>
              <p:cNvSpPr>
                <a:spLocks/>
              </p:cNvSpPr>
              <p:nvPr/>
            </p:nvSpPr>
            <p:spPr bwMode="hidden">
              <a:xfrm>
                <a:off x="2951" y="3751"/>
                <a:ext cx="360" cy="563"/>
              </a:xfrm>
              <a:custGeom>
                <a:avLst/>
                <a:gdLst>
                  <a:gd name="T0" fmla="*/ 360 w 360"/>
                  <a:gd name="T1" fmla="*/ 365 h 563"/>
                  <a:gd name="T2" fmla="*/ 353 w 360"/>
                  <a:gd name="T3" fmla="*/ 305 h 563"/>
                  <a:gd name="T4" fmla="*/ 335 w 360"/>
                  <a:gd name="T5" fmla="*/ 251 h 563"/>
                  <a:gd name="T6" fmla="*/ 305 w 360"/>
                  <a:gd name="T7" fmla="*/ 204 h 563"/>
                  <a:gd name="T8" fmla="*/ 262 w 360"/>
                  <a:gd name="T9" fmla="*/ 156 h 563"/>
                  <a:gd name="T10" fmla="*/ 213 w 360"/>
                  <a:gd name="T11" fmla="*/ 108 h 563"/>
                  <a:gd name="T12" fmla="*/ 159 w 360"/>
                  <a:gd name="T13" fmla="*/ 66 h 563"/>
                  <a:gd name="T14" fmla="*/ 92 w 360"/>
                  <a:gd name="T15" fmla="*/ 30 h 563"/>
                  <a:gd name="T16" fmla="*/ 19 w 360"/>
                  <a:gd name="T17" fmla="*/ 0 h 563"/>
                  <a:gd name="T18" fmla="*/ 0 w 360"/>
                  <a:gd name="T19" fmla="*/ 12 h 563"/>
                  <a:gd name="T20" fmla="*/ 67 w 360"/>
                  <a:gd name="T21" fmla="*/ 42 h 563"/>
                  <a:gd name="T22" fmla="*/ 134 w 360"/>
                  <a:gd name="T23" fmla="*/ 78 h 563"/>
                  <a:gd name="T24" fmla="*/ 189 w 360"/>
                  <a:gd name="T25" fmla="*/ 114 h 563"/>
                  <a:gd name="T26" fmla="*/ 238 w 360"/>
                  <a:gd name="T27" fmla="*/ 162 h 563"/>
                  <a:gd name="T28" fmla="*/ 274 w 360"/>
                  <a:gd name="T29" fmla="*/ 210 h 563"/>
                  <a:gd name="T30" fmla="*/ 299 w 360"/>
                  <a:gd name="T31" fmla="*/ 257 h 563"/>
                  <a:gd name="T32" fmla="*/ 317 w 360"/>
                  <a:gd name="T33" fmla="*/ 311 h 563"/>
                  <a:gd name="T34" fmla="*/ 323 w 360"/>
                  <a:gd name="T35" fmla="*/ 365 h 563"/>
                  <a:gd name="T36" fmla="*/ 317 w 360"/>
                  <a:gd name="T37" fmla="*/ 419 h 563"/>
                  <a:gd name="T38" fmla="*/ 299 w 360"/>
                  <a:gd name="T39" fmla="*/ 467 h 563"/>
                  <a:gd name="T40" fmla="*/ 274 w 360"/>
                  <a:gd name="T41" fmla="*/ 515 h 563"/>
                  <a:gd name="T42" fmla="*/ 238 w 360"/>
                  <a:gd name="T43" fmla="*/ 563 h 563"/>
                  <a:gd name="T44" fmla="*/ 268 w 360"/>
                  <a:gd name="T45" fmla="*/ 563 h 563"/>
                  <a:gd name="T46" fmla="*/ 311 w 360"/>
                  <a:gd name="T47" fmla="*/ 515 h 563"/>
                  <a:gd name="T48" fmla="*/ 335 w 360"/>
                  <a:gd name="T49" fmla="*/ 467 h 563"/>
                  <a:gd name="T50" fmla="*/ 353 w 360"/>
                  <a:gd name="T51" fmla="*/ 419 h 563"/>
                  <a:gd name="T52" fmla="*/ 360 w 360"/>
                  <a:gd name="T53" fmla="*/ 365 h 563"/>
                  <a:gd name="T54" fmla="*/ 360 w 360"/>
                  <a:gd name="T55" fmla="*/ 365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96" name="Freeform 32"/>
              <p:cNvSpPr>
                <a:spLocks/>
              </p:cNvSpPr>
              <p:nvPr/>
            </p:nvSpPr>
            <p:spPr bwMode="hidden">
              <a:xfrm>
                <a:off x="2318" y="3631"/>
                <a:ext cx="1078" cy="425"/>
              </a:xfrm>
              <a:custGeom>
                <a:avLst/>
                <a:gdLst>
                  <a:gd name="T0" fmla="*/ 1053 w 1078"/>
                  <a:gd name="T1" fmla="*/ 425 h 425"/>
                  <a:gd name="T2" fmla="*/ 1078 w 1078"/>
                  <a:gd name="T3" fmla="*/ 419 h 425"/>
                  <a:gd name="T4" fmla="*/ 1066 w 1078"/>
                  <a:gd name="T5" fmla="*/ 377 h 425"/>
                  <a:gd name="T6" fmla="*/ 1047 w 1078"/>
                  <a:gd name="T7" fmla="*/ 336 h 425"/>
                  <a:gd name="T8" fmla="*/ 986 w 1078"/>
                  <a:gd name="T9" fmla="*/ 252 h 425"/>
                  <a:gd name="T10" fmla="*/ 907 w 1078"/>
                  <a:gd name="T11" fmla="*/ 180 h 425"/>
                  <a:gd name="T12" fmla="*/ 810 w 1078"/>
                  <a:gd name="T13" fmla="*/ 120 h 425"/>
                  <a:gd name="T14" fmla="*/ 694 w 1078"/>
                  <a:gd name="T15" fmla="*/ 72 h 425"/>
                  <a:gd name="T16" fmla="*/ 560 w 1078"/>
                  <a:gd name="T17" fmla="*/ 30 h 425"/>
                  <a:gd name="T18" fmla="*/ 420 w 1078"/>
                  <a:gd name="T19" fmla="*/ 6 h 425"/>
                  <a:gd name="T20" fmla="*/ 268 w 1078"/>
                  <a:gd name="T21" fmla="*/ 0 h 425"/>
                  <a:gd name="T22" fmla="*/ 134 w 1078"/>
                  <a:gd name="T23" fmla="*/ 6 h 425"/>
                  <a:gd name="T24" fmla="*/ 0 w 1078"/>
                  <a:gd name="T25" fmla="*/ 24 h 425"/>
                  <a:gd name="T26" fmla="*/ 12 w 1078"/>
                  <a:gd name="T27" fmla="*/ 36 h 425"/>
                  <a:gd name="T28" fmla="*/ 134 w 1078"/>
                  <a:gd name="T29" fmla="*/ 18 h 425"/>
                  <a:gd name="T30" fmla="*/ 268 w 1078"/>
                  <a:gd name="T31" fmla="*/ 12 h 425"/>
                  <a:gd name="T32" fmla="*/ 420 w 1078"/>
                  <a:gd name="T33" fmla="*/ 18 h 425"/>
                  <a:gd name="T34" fmla="*/ 554 w 1078"/>
                  <a:gd name="T35" fmla="*/ 42 h 425"/>
                  <a:gd name="T36" fmla="*/ 682 w 1078"/>
                  <a:gd name="T37" fmla="*/ 84 h 425"/>
                  <a:gd name="T38" fmla="*/ 798 w 1078"/>
                  <a:gd name="T39" fmla="*/ 132 h 425"/>
                  <a:gd name="T40" fmla="*/ 895 w 1078"/>
                  <a:gd name="T41" fmla="*/ 192 h 425"/>
                  <a:gd name="T42" fmla="*/ 968 w 1078"/>
                  <a:gd name="T43" fmla="*/ 264 h 425"/>
                  <a:gd name="T44" fmla="*/ 999 w 1078"/>
                  <a:gd name="T45" fmla="*/ 300 h 425"/>
                  <a:gd name="T46" fmla="*/ 1023 w 1078"/>
                  <a:gd name="T47" fmla="*/ 342 h 425"/>
                  <a:gd name="T48" fmla="*/ 1041 w 1078"/>
                  <a:gd name="T49" fmla="*/ 383 h 425"/>
                  <a:gd name="T50" fmla="*/ 1053 w 1078"/>
                  <a:gd name="T51" fmla="*/ 425 h 425"/>
                  <a:gd name="T52" fmla="*/ 1053 w 1078"/>
                  <a:gd name="T53" fmla="*/ 425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97" name="Freeform 33"/>
              <p:cNvSpPr>
                <a:spLocks/>
              </p:cNvSpPr>
              <p:nvPr/>
            </p:nvSpPr>
            <p:spPr bwMode="hidden">
              <a:xfrm>
                <a:off x="3304" y="4080"/>
                <a:ext cx="98" cy="234"/>
              </a:xfrm>
              <a:custGeom>
                <a:avLst/>
                <a:gdLst>
                  <a:gd name="T0" fmla="*/ 0 w 98"/>
                  <a:gd name="T1" fmla="*/ 234 h 234"/>
                  <a:gd name="T2" fmla="*/ 25 w 98"/>
                  <a:gd name="T3" fmla="*/ 234 h 234"/>
                  <a:gd name="T4" fmla="*/ 55 w 98"/>
                  <a:gd name="T5" fmla="*/ 186 h 234"/>
                  <a:gd name="T6" fmla="*/ 80 w 98"/>
                  <a:gd name="T7" fmla="*/ 138 h 234"/>
                  <a:gd name="T8" fmla="*/ 92 w 98"/>
                  <a:gd name="T9" fmla="*/ 90 h 234"/>
                  <a:gd name="T10" fmla="*/ 98 w 98"/>
                  <a:gd name="T11" fmla="*/ 36 h 234"/>
                  <a:gd name="T12" fmla="*/ 98 w 98"/>
                  <a:gd name="T13" fmla="*/ 0 h 234"/>
                  <a:gd name="T14" fmla="*/ 74 w 98"/>
                  <a:gd name="T15" fmla="*/ 0 h 234"/>
                  <a:gd name="T16" fmla="*/ 74 w 98"/>
                  <a:gd name="T17" fmla="*/ 36 h 234"/>
                  <a:gd name="T18" fmla="*/ 67 w 98"/>
                  <a:gd name="T19" fmla="*/ 90 h 234"/>
                  <a:gd name="T20" fmla="*/ 55 w 98"/>
                  <a:gd name="T21" fmla="*/ 138 h 234"/>
                  <a:gd name="T22" fmla="*/ 31 w 98"/>
                  <a:gd name="T23" fmla="*/ 186 h 234"/>
                  <a:gd name="T24" fmla="*/ 0 w 98"/>
                  <a:gd name="T25" fmla="*/ 234 h 234"/>
                  <a:gd name="T26" fmla="*/ 0 w 98"/>
                  <a:gd name="T27" fmla="*/ 2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98" name="Freeform 34"/>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grpSp>
        <p:grpSp>
          <p:nvGrpSpPr>
            <p:cNvPr id="11299" name="Group 35"/>
            <p:cNvGrpSpPr>
              <a:grpSpLocks/>
            </p:cNvGrpSpPr>
            <p:nvPr userDrawn="1"/>
          </p:nvGrpSpPr>
          <p:grpSpPr bwMode="auto">
            <a:xfrm>
              <a:off x="4128" y="3360"/>
              <a:ext cx="1351" cy="821"/>
              <a:chOff x="4128" y="3360"/>
              <a:chExt cx="1351" cy="821"/>
            </a:xfrm>
          </p:grpSpPr>
          <p:sp>
            <p:nvSpPr>
              <p:cNvPr id="11300" name="Freeform 36"/>
              <p:cNvSpPr>
                <a:spLocks noEditPoints="1"/>
              </p:cNvSpPr>
              <p:nvPr/>
            </p:nvSpPr>
            <p:spPr bwMode="hidden">
              <a:xfrm>
                <a:off x="4200" y="3402"/>
                <a:ext cx="1201" cy="731"/>
              </a:xfrm>
              <a:custGeom>
                <a:avLst/>
                <a:gdLst>
                  <a:gd name="T0" fmla="*/ 484 w 1201"/>
                  <a:gd name="T1" fmla="*/ 6 h 731"/>
                  <a:gd name="T2" fmla="*/ 263 w 1201"/>
                  <a:gd name="T3" fmla="*/ 60 h 731"/>
                  <a:gd name="T4" fmla="*/ 101 w 1201"/>
                  <a:gd name="T5" fmla="*/ 162 h 731"/>
                  <a:gd name="T6" fmla="*/ 12 w 1201"/>
                  <a:gd name="T7" fmla="*/ 294 h 731"/>
                  <a:gd name="T8" fmla="*/ 0 w 1201"/>
                  <a:gd name="T9" fmla="*/ 366 h 731"/>
                  <a:gd name="T10" fmla="*/ 12 w 1201"/>
                  <a:gd name="T11" fmla="*/ 437 h 731"/>
                  <a:gd name="T12" fmla="*/ 101 w 1201"/>
                  <a:gd name="T13" fmla="*/ 569 h 731"/>
                  <a:gd name="T14" fmla="*/ 263 w 1201"/>
                  <a:gd name="T15" fmla="*/ 671 h 731"/>
                  <a:gd name="T16" fmla="*/ 484 w 1201"/>
                  <a:gd name="T17" fmla="*/ 725 h 731"/>
                  <a:gd name="T18" fmla="*/ 723 w 1201"/>
                  <a:gd name="T19" fmla="*/ 725 h 731"/>
                  <a:gd name="T20" fmla="*/ 938 w 1201"/>
                  <a:gd name="T21" fmla="*/ 671 h 731"/>
                  <a:gd name="T22" fmla="*/ 1100 w 1201"/>
                  <a:gd name="T23" fmla="*/ 569 h 731"/>
                  <a:gd name="T24" fmla="*/ 1189 w 1201"/>
                  <a:gd name="T25" fmla="*/ 437 h 731"/>
                  <a:gd name="T26" fmla="*/ 1201 w 1201"/>
                  <a:gd name="T27" fmla="*/ 366 h 731"/>
                  <a:gd name="T28" fmla="*/ 1189 w 1201"/>
                  <a:gd name="T29" fmla="*/ 294 h 731"/>
                  <a:gd name="T30" fmla="*/ 1100 w 1201"/>
                  <a:gd name="T31" fmla="*/ 162 h 731"/>
                  <a:gd name="T32" fmla="*/ 938 w 1201"/>
                  <a:gd name="T33" fmla="*/ 60 h 731"/>
                  <a:gd name="T34" fmla="*/ 723 w 1201"/>
                  <a:gd name="T35" fmla="*/ 6 h 731"/>
                  <a:gd name="T36" fmla="*/ 604 w 1201"/>
                  <a:gd name="T37" fmla="*/ 0 h 731"/>
                  <a:gd name="T38" fmla="*/ 490 w 1201"/>
                  <a:gd name="T39" fmla="*/ 701 h 731"/>
                  <a:gd name="T40" fmla="*/ 287 w 1201"/>
                  <a:gd name="T41" fmla="*/ 647 h 731"/>
                  <a:gd name="T42" fmla="*/ 131 w 1201"/>
                  <a:gd name="T43" fmla="*/ 557 h 731"/>
                  <a:gd name="T44" fmla="*/ 48 w 1201"/>
                  <a:gd name="T45" fmla="*/ 437 h 731"/>
                  <a:gd name="T46" fmla="*/ 36 w 1201"/>
                  <a:gd name="T47" fmla="*/ 366 h 731"/>
                  <a:gd name="T48" fmla="*/ 48 w 1201"/>
                  <a:gd name="T49" fmla="*/ 300 h 731"/>
                  <a:gd name="T50" fmla="*/ 131 w 1201"/>
                  <a:gd name="T51" fmla="*/ 174 h 731"/>
                  <a:gd name="T52" fmla="*/ 287 w 1201"/>
                  <a:gd name="T53" fmla="*/ 84 h 731"/>
                  <a:gd name="T54" fmla="*/ 490 w 1201"/>
                  <a:gd name="T55" fmla="*/ 30 h 731"/>
                  <a:gd name="T56" fmla="*/ 717 w 1201"/>
                  <a:gd name="T57" fmla="*/ 30 h 731"/>
                  <a:gd name="T58" fmla="*/ 920 w 1201"/>
                  <a:gd name="T59" fmla="*/ 84 h 731"/>
                  <a:gd name="T60" fmla="*/ 1070 w 1201"/>
                  <a:gd name="T61" fmla="*/ 174 h 731"/>
                  <a:gd name="T62" fmla="*/ 1153 w 1201"/>
                  <a:gd name="T63" fmla="*/ 300 h 731"/>
                  <a:gd name="T64" fmla="*/ 1153 w 1201"/>
                  <a:gd name="T65" fmla="*/ 437 h 731"/>
                  <a:gd name="T66" fmla="*/ 1070 w 1201"/>
                  <a:gd name="T67" fmla="*/ 557 h 731"/>
                  <a:gd name="T68" fmla="*/ 920 w 1201"/>
                  <a:gd name="T69" fmla="*/ 647 h 731"/>
                  <a:gd name="T70" fmla="*/ 717 w 1201"/>
                  <a:gd name="T71" fmla="*/ 701 h 731"/>
                  <a:gd name="T72" fmla="*/ 604 w 1201"/>
                  <a:gd name="T73" fmla="*/ 707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01" name="Freeform 37"/>
              <p:cNvSpPr>
                <a:spLocks/>
              </p:cNvSpPr>
              <p:nvPr/>
            </p:nvSpPr>
            <p:spPr bwMode="hidden">
              <a:xfrm>
                <a:off x="4128" y="3366"/>
                <a:ext cx="544" cy="737"/>
              </a:xfrm>
              <a:custGeom>
                <a:avLst/>
                <a:gdLst>
                  <a:gd name="T0" fmla="*/ 24 w 544"/>
                  <a:gd name="T1" fmla="*/ 402 h 737"/>
                  <a:gd name="T2" fmla="*/ 36 w 544"/>
                  <a:gd name="T3" fmla="*/ 330 h 737"/>
                  <a:gd name="T4" fmla="*/ 66 w 544"/>
                  <a:gd name="T5" fmla="*/ 264 h 737"/>
                  <a:gd name="T6" fmla="*/ 108 w 544"/>
                  <a:gd name="T7" fmla="*/ 204 h 737"/>
                  <a:gd name="T8" fmla="*/ 173 w 544"/>
                  <a:gd name="T9" fmla="*/ 150 h 737"/>
                  <a:gd name="T10" fmla="*/ 251 w 544"/>
                  <a:gd name="T11" fmla="*/ 102 h 737"/>
                  <a:gd name="T12" fmla="*/ 335 w 544"/>
                  <a:gd name="T13" fmla="*/ 60 h 737"/>
                  <a:gd name="T14" fmla="*/ 436 w 544"/>
                  <a:gd name="T15" fmla="*/ 30 h 737"/>
                  <a:gd name="T16" fmla="*/ 544 w 544"/>
                  <a:gd name="T17" fmla="*/ 12 h 737"/>
                  <a:gd name="T18" fmla="*/ 544 w 544"/>
                  <a:gd name="T19" fmla="*/ 0 h 737"/>
                  <a:gd name="T20" fmla="*/ 430 w 544"/>
                  <a:gd name="T21" fmla="*/ 18 h 737"/>
                  <a:gd name="T22" fmla="*/ 329 w 544"/>
                  <a:gd name="T23" fmla="*/ 48 h 737"/>
                  <a:gd name="T24" fmla="*/ 233 w 544"/>
                  <a:gd name="T25" fmla="*/ 90 h 737"/>
                  <a:gd name="T26" fmla="*/ 155 w 544"/>
                  <a:gd name="T27" fmla="*/ 138 h 737"/>
                  <a:gd name="T28" fmla="*/ 90 w 544"/>
                  <a:gd name="T29" fmla="*/ 198 h 737"/>
                  <a:gd name="T30" fmla="*/ 42 w 544"/>
                  <a:gd name="T31" fmla="*/ 258 h 737"/>
                  <a:gd name="T32" fmla="*/ 12 w 544"/>
                  <a:gd name="T33" fmla="*/ 330 h 737"/>
                  <a:gd name="T34" fmla="*/ 0 w 544"/>
                  <a:gd name="T35" fmla="*/ 402 h 737"/>
                  <a:gd name="T36" fmla="*/ 6 w 544"/>
                  <a:gd name="T37" fmla="*/ 455 h 737"/>
                  <a:gd name="T38" fmla="*/ 18 w 544"/>
                  <a:gd name="T39" fmla="*/ 503 h 737"/>
                  <a:gd name="T40" fmla="*/ 42 w 544"/>
                  <a:gd name="T41" fmla="*/ 545 h 737"/>
                  <a:gd name="T42" fmla="*/ 78 w 544"/>
                  <a:gd name="T43" fmla="*/ 593 h 737"/>
                  <a:gd name="T44" fmla="*/ 114 w 544"/>
                  <a:gd name="T45" fmla="*/ 635 h 737"/>
                  <a:gd name="T46" fmla="*/ 161 w 544"/>
                  <a:gd name="T47" fmla="*/ 671 h 737"/>
                  <a:gd name="T48" fmla="*/ 221 w 544"/>
                  <a:gd name="T49" fmla="*/ 707 h 737"/>
                  <a:gd name="T50" fmla="*/ 281 w 544"/>
                  <a:gd name="T51" fmla="*/ 737 h 737"/>
                  <a:gd name="T52" fmla="*/ 323 w 544"/>
                  <a:gd name="T53" fmla="*/ 737 h 737"/>
                  <a:gd name="T54" fmla="*/ 257 w 544"/>
                  <a:gd name="T55" fmla="*/ 707 h 737"/>
                  <a:gd name="T56" fmla="*/ 203 w 544"/>
                  <a:gd name="T57" fmla="*/ 671 h 737"/>
                  <a:gd name="T58" fmla="*/ 149 w 544"/>
                  <a:gd name="T59" fmla="*/ 635 h 737"/>
                  <a:gd name="T60" fmla="*/ 108 w 544"/>
                  <a:gd name="T61" fmla="*/ 593 h 737"/>
                  <a:gd name="T62" fmla="*/ 72 w 544"/>
                  <a:gd name="T63" fmla="*/ 551 h 737"/>
                  <a:gd name="T64" fmla="*/ 48 w 544"/>
                  <a:gd name="T65" fmla="*/ 503 h 737"/>
                  <a:gd name="T66" fmla="*/ 30 w 544"/>
                  <a:gd name="T67" fmla="*/ 455 h 737"/>
                  <a:gd name="T68" fmla="*/ 24 w 544"/>
                  <a:gd name="T69" fmla="*/ 402 h 737"/>
                  <a:gd name="T70" fmla="*/ 24 w 544"/>
                  <a:gd name="T71" fmla="*/ 402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02" name="Freeform 38"/>
              <p:cNvSpPr>
                <a:spLocks/>
              </p:cNvSpPr>
              <p:nvPr/>
            </p:nvSpPr>
            <p:spPr bwMode="hidden">
              <a:xfrm>
                <a:off x="4792" y="3360"/>
                <a:ext cx="609" cy="252"/>
              </a:xfrm>
              <a:custGeom>
                <a:avLst/>
                <a:gdLst>
                  <a:gd name="T0" fmla="*/ 12 w 609"/>
                  <a:gd name="T1" fmla="*/ 12 h 252"/>
                  <a:gd name="T2" fmla="*/ 113 w 609"/>
                  <a:gd name="T3" fmla="*/ 18 h 252"/>
                  <a:gd name="T4" fmla="*/ 203 w 609"/>
                  <a:gd name="T5" fmla="*/ 30 h 252"/>
                  <a:gd name="T6" fmla="*/ 292 w 609"/>
                  <a:gd name="T7" fmla="*/ 48 h 252"/>
                  <a:gd name="T8" fmla="*/ 376 w 609"/>
                  <a:gd name="T9" fmla="*/ 78 h 252"/>
                  <a:gd name="T10" fmla="*/ 448 w 609"/>
                  <a:gd name="T11" fmla="*/ 114 h 252"/>
                  <a:gd name="T12" fmla="*/ 514 w 609"/>
                  <a:gd name="T13" fmla="*/ 156 h 252"/>
                  <a:gd name="T14" fmla="*/ 567 w 609"/>
                  <a:gd name="T15" fmla="*/ 198 h 252"/>
                  <a:gd name="T16" fmla="*/ 609 w 609"/>
                  <a:gd name="T17" fmla="*/ 252 h 252"/>
                  <a:gd name="T18" fmla="*/ 609 w 609"/>
                  <a:gd name="T19" fmla="*/ 216 h 252"/>
                  <a:gd name="T20" fmla="*/ 561 w 609"/>
                  <a:gd name="T21" fmla="*/ 168 h 252"/>
                  <a:gd name="T22" fmla="*/ 502 w 609"/>
                  <a:gd name="T23" fmla="*/ 126 h 252"/>
                  <a:gd name="T24" fmla="*/ 436 w 609"/>
                  <a:gd name="T25" fmla="*/ 90 h 252"/>
                  <a:gd name="T26" fmla="*/ 364 w 609"/>
                  <a:gd name="T27" fmla="*/ 60 h 252"/>
                  <a:gd name="T28" fmla="*/ 286 w 609"/>
                  <a:gd name="T29" fmla="*/ 36 h 252"/>
                  <a:gd name="T30" fmla="*/ 197 w 609"/>
                  <a:gd name="T31" fmla="*/ 18 h 252"/>
                  <a:gd name="T32" fmla="*/ 107 w 609"/>
                  <a:gd name="T33" fmla="*/ 6 h 252"/>
                  <a:gd name="T34" fmla="*/ 12 w 609"/>
                  <a:gd name="T35" fmla="*/ 0 h 252"/>
                  <a:gd name="T36" fmla="*/ 6 w 609"/>
                  <a:gd name="T37" fmla="*/ 0 h 252"/>
                  <a:gd name="T38" fmla="*/ 0 w 609"/>
                  <a:gd name="T39" fmla="*/ 0 h 252"/>
                  <a:gd name="T40" fmla="*/ 0 w 609"/>
                  <a:gd name="T41" fmla="*/ 12 h 252"/>
                  <a:gd name="T42" fmla="*/ 6 w 609"/>
                  <a:gd name="T43" fmla="*/ 12 h 252"/>
                  <a:gd name="T44" fmla="*/ 12 w 609"/>
                  <a:gd name="T45" fmla="*/ 12 h 252"/>
                  <a:gd name="T46" fmla="*/ 12 w 609"/>
                  <a:gd name="T47" fmla="*/ 1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03" name="Freeform 39"/>
              <p:cNvSpPr>
                <a:spLocks/>
              </p:cNvSpPr>
              <p:nvPr/>
            </p:nvSpPr>
            <p:spPr bwMode="hidden">
              <a:xfrm>
                <a:off x="5246" y="4007"/>
                <a:ext cx="72" cy="54"/>
              </a:xfrm>
              <a:custGeom>
                <a:avLst/>
                <a:gdLst>
                  <a:gd name="T0" fmla="*/ 72 w 72"/>
                  <a:gd name="T1" fmla="*/ 0 h 54"/>
                  <a:gd name="T2" fmla="*/ 36 w 72"/>
                  <a:gd name="T3" fmla="*/ 30 h 54"/>
                  <a:gd name="T4" fmla="*/ 0 w 72"/>
                  <a:gd name="T5" fmla="*/ 54 h 54"/>
                  <a:gd name="T6" fmla="*/ 36 w 72"/>
                  <a:gd name="T7" fmla="*/ 54 h 54"/>
                  <a:gd name="T8" fmla="*/ 54 w 72"/>
                  <a:gd name="T9" fmla="*/ 42 h 54"/>
                  <a:gd name="T10" fmla="*/ 72 w 72"/>
                  <a:gd name="T11" fmla="*/ 24 h 54"/>
                  <a:gd name="T12" fmla="*/ 72 w 72"/>
                  <a:gd name="T13" fmla="*/ 24 h 54"/>
                  <a:gd name="T14" fmla="*/ 72 w 72"/>
                  <a:gd name="T15" fmla="*/ 0 h 54"/>
                  <a:gd name="T16" fmla="*/ 72 w 72"/>
                  <a:gd name="T1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04" name="Freeform 40"/>
              <p:cNvSpPr>
                <a:spLocks/>
              </p:cNvSpPr>
              <p:nvPr/>
            </p:nvSpPr>
            <p:spPr bwMode="hidden">
              <a:xfrm>
                <a:off x="4505" y="4073"/>
                <a:ext cx="705" cy="108"/>
              </a:xfrm>
              <a:custGeom>
                <a:avLst/>
                <a:gdLst>
                  <a:gd name="T0" fmla="*/ 299 w 705"/>
                  <a:gd name="T1" fmla="*/ 90 h 108"/>
                  <a:gd name="T2" fmla="*/ 221 w 705"/>
                  <a:gd name="T3" fmla="*/ 90 h 108"/>
                  <a:gd name="T4" fmla="*/ 143 w 705"/>
                  <a:gd name="T5" fmla="*/ 78 h 108"/>
                  <a:gd name="T6" fmla="*/ 0 w 705"/>
                  <a:gd name="T7" fmla="*/ 48 h 108"/>
                  <a:gd name="T8" fmla="*/ 0 w 705"/>
                  <a:gd name="T9" fmla="*/ 66 h 108"/>
                  <a:gd name="T10" fmla="*/ 143 w 705"/>
                  <a:gd name="T11" fmla="*/ 96 h 108"/>
                  <a:gd name="T12" fmla="*/ 221 w 705"/>
                  <a:gd name="T13" fmla="*/ 108 h 108"/>
                  <a:gd name="T14" fmla="*/ 299 w 705"/>
                  <a:gd name="T15" fmla="*/ 108 h 108"/>
                  <a:gd name="T16" fmla="*/ 412 w 705"/>
                  <a:gd name="T17" fmla="*/ 102 h 108"/>
                  <a:gd name="T18" fmla="*/ 520 w 705"/>
                  <a:gd name="T19" fmla="*/ 84 h 108"/>
                  <a:gd name="T20" fmla="*/ 615 w 705"/>
                  <a:gd name="T21" fmla="*/ 60 h 108"/>
                  <a:gd name="T22" fmla="*/ 705 w 705"/>
                  <a:gd name="T23" fmla="*/ 24 h 108"/>
                  <a:gd name="T24" fmla="*/ 705 w 705"/>
                  <a:gd name="T25" fmla="*/ 0 h 108"/>
                  <a:gd name="T26" fmla="*/ 615 w 705"/>
                  <a:gd name="T27" fmla="*/ 42 h 108"/>
                  <a:gd name="T28" fmla="*/ 520 w 705"/>
                  <a:gd name="T29" fmla="*/ 66 h 108"/>
                  <a:gd name="T30" fmla="*/ 412 w 705"/>
                  <a:gd name="T31" fmla="*/ 84 h 108"/>
                  <a:gd name="T32" fmla="*/ 299 w 705"/>
                  <a:gd name="T33" fmla="*/ 90 h 108"/>
                  <a:gd name="T34" fmla="*/ 299 w 705"/>
                  <a:gd name="T35" fmla="*/ 9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05" name="Freeform 41"/>
              <p:cNvSpPr>
                <a:spLocks/>
              </p:cNvSpPr>
              <p:nvPr/>
            </p:nvSpPr>
            <p:spPr bwMode="hidden">
              <a:xfrm>
                <a:off x="5336" y="3654"/>
                <a:ext cx="143" cy="341"/>
              </a:xfrm>
              <a:custGeom>
                <a:avLst/>
                <a:gdLst>
                  <a:gd name="T0" fmla="*/ 119 w 143"/>
                  <a:gd name="T1" fmla="*/ 114 h 341"/>
                  <a:gd name="T2" fmla="*/ 113 w 143"/>
                  <a:gd name="T3" fmla="*/ 173 h 341"/>
                  <a:gd name="T4" fmla="*/ 89 w 143"/>
                  <a:gd name="T5" fmla="*/ 239 h 341"/>
                  <a:gd name="T6" fmla="*/ 47 w 143"/>
                  <a:gd name="T7" fmla="*/ 293 h 341"/>
                  <a:gd name="T8" fmla="*/ 0 w 143"/>
                  <a:gd name="T9" fmla="*/ 341 h 341"/>
                  <a:gd name="T10" fmla="*/ 29 w 143"/>
                  <a:gd name="T11" fmla="*/ 341 h 341"/>
                  <a:gd name="T12" fmla="*/ 77 w 143"/>
                  <a:gd name="T13" fmla="*/ 287 h 341"/>
                  <a:gd name="T14" fmla="*/ 113 w 143"/>
                  <a:gd name="T15" fmla="*/ 233 h 341"/>
                  <a:gd name="T16" fmla="*/ 137 w 143"/>
                  <a:gd name="T17" fmla="*/ 173 h 341"/>
                  <a:gd name="T18" fmla="*/ 143 w 143"/>
                  <a:gd name="T19" fmla="*/ 114 h 341"/>
                  <a:gd name="T20" fmla="*/ 137 w 143"/>
                  <a:gd name="T21" fmla="*/ 60 h 341"/>
                  <a:gd name="T22" fmla="*/ 119 w 143"/>
                  <a:gd name="T23" fmla="*/ 0 h 341"/>
                  <a:gd name="T24" fmla="*/ 89 w 143"/>
                  <a:gd name="T25" fmla="*/ 0 h 341"/>
                  <a:gd name="T26" fmla="*/ 113 w 143"/>
                  <a:gd name="T27" fmla="*/ 60 h 341"/>
                  <a:gd name="T28" fmla="*/ 119 w 143"/>
                  <a:gd name="T29" fmla="*/ 114 h 341"/>
                  <a:gd name="T30" fmla="*/ 119 w 143"/>
                  <a:gd name="T31" fmla="*/ 114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06" name="Freeform 42"/>
              <p:cNvSpPr>
                <a:spLocks/>
              </p:cNvSpPr>
              <p:nvPr/>
            </p:nvSpPr>
            <p:spPr bwMode="hidden">
              <a:xfrm>
                <a:off x="5061" y="3624"/>
                <a:ext cx="83" cy="90"/>
              </a:xfrm>
              <a:custGeom>
                <a:avLst/>
                <a:gdLst>
                  <a:gd name="T0" fmla="*/ 59 w 83"/>
                  <a:gd name="T1" fmla="*/ 90 h 90"/>
                  <a:gd name="T2" fmla="*/ 83 w 83"/>
                  <a:gd name="T3" fmla="*/ 84 h 90"/>
                  <a:gd name="T4" fmla="*/ 71 w 83"/>
                  <a:gd name="T5" fmla="*/ 60 h 90"/>
                  <a:gd name="T6" fmla="*/ 53 w 83"/>
                  <a:gd name="T7" fmla="*/ 42 h 90"/>
                  <a:gd name="T8" fmla="*/ 6 w 83"/>
                  <a:gd name="T9" fmla="*/ 0 h 90"/>
                  <a:gd name="T10" fmla="*/ 0 w 83"/>
                  <a:gd name="T11" fmla="*/ 18 h 90"/>
                  <a:gd name="T12" fmla="*/ 35 w 83"/>
                  <a:gd name="T13" fmla="*/ 48 h 90"/>
                  <a:gd name="T14" fmla="*/ 59 w 83"/>
                  <a:gd name="T15" fmla="*/ 90 h 90"/>
                  <a:gd name="T16" fmla="*/ 59 w 83"/>
                  <a:gd name="T1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07" name="Freeform 43"/>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08" name="Freeform 44"/>
              <p:cNvSpPr>
                <a:spLocks/>
              </p:cNvSpPr>
              <p:nvPr/>
            </p:nvSpPr>
            <p:spPr bwMode="hidden">
              <a:xfrm>
                <a:off x="4349" y="3510"/>
                <a:ext cx="909" cy="533"/>
              </a:xfrm>
              <a:custGeom>
                <a:avLst/>
                <a:gdLst>
                  <a:gd name="T0" fmla="*/ 616 w 909"/>
                  <a:gd name="T1" fmla="*/ 0 h 533"/>
                  <a:gd name="T2" fmla="*/ 616 w 909"/>
                  <a:gd name="T3" fmla="*/ 18 h 533"/>
                  <a:gd name="T4" fmla="*/ 724 w 909"/>
                  <a:gd name="T5" fmla="*/ 60 h 533"/>
                  <a:gd name="T6" fmla="*/ 765 w 909"/>
                  <a:gd name="T7" fmla="*/ 84 h 533"/>
                  <a:gd name="T8" fmla="*/ 807 w 909"/>
                  <a:gd name="T9" fmla="*/ 114 h 533"/>
                  <a:gd name="T10" fmla="*/ 837 w 909"/>
                  <a:gd name="T11" fmla="*/ 144 h 533"/>
                  <a:gd name="T12" fmla="*/ 861 w 909"/>
                  <a:gd name="T13" fmla="*/ 180 h 533"/>
                  <a:gd name="T14" fmla="*/ 873 w 909"/>
                  <a:gd name="T15" fmla="*/ 216 h 533"/>
                  <a:gd name="T16" fmla="*/ 879 w 909"/>
                  <a:gd name="T17" fmla="*/ 258 h 533"/>
                  <a:gd name="T18" fmla="*/ 873 w 909"/>
                  <a:gd name="T19" fmla="*/ 311 h 533"/>
                  <a:gd name="T20" fmla="*/ 843 w 909"/>
                  <a:gd name="T21" fmla="*/ 359 h 533"/>
                  <a:gd name="T22" fmla="*/ 807 w 909"/>
                  <a:gd name="T23" fmla="*/ 401 h 533"/>
                  <a:gd name="T24" fmla="*/ 753 w 909"/>
                  <a:gd name="T25" fmla="*/ 443 h 533"/>
                  <a:gd name="T26" fmla="*/ 694 w 909"/>
                  <a:gd name="T27" fmla="*/ 473 h 533"/>
                  <a:gd name="T28" fmla="*/ 622 w 909"/>
                  <a:gd name="T29" fmla="*/ 497 h 533"/>
                  <a:gd name="T30" fmla="*/ 538 w 909"/>
                  <a:gd name="T31" fmla="*/ 509 h 533"/>
                  <a:gd name="T32" fmla="*/ 455 w 909"/>
                  <a:gd name="T33" fmla="*/ 515 h 533"/>
                  <a:gd name="T34" fmla="*/ 371 w 909"/>
                  <a:gd name="T35" fmla="*/ 509 h 533"/>
                  <a:gd name="T36" fmla="*/ 287 w 909"/>
                  <a:gd name="T37" fmla="*/ 497 h 533"/>
                  <a:gd name="T38" fmla="*/ 215 w 909"/>
                  <a:gd name="T39" fmla="*/ 473 h 533"/>
                  <a:gd name="T40" fmla="*/ 156 w 909"/>
                  <a:gd name="T41" fmla="*/ 443 h 533"/>
                  <a:gd name="T42" fmla="*/ 102 w 909"/>
                  <a:gd name="T43" fmla="*/ 401 h 533"/>
                  <a:gd name="T44" fmla="*/ 66 w 909"/>
                  <a:gd name="T45" fmla="*/ 359 h 533"/>
                  <a:gd name="T46" fmla="*/ 36 w 909"/>
                  <a:gd name="T47" fmla="*/ 311 h 533"/>
                  <a:gd name="T48" fmla="*/ 30 w 909"/>
                  <a:gd name="T49" fmla="*/ 258 h 533"/>
                  <a:gd name="T50" fmla="*/ 36 w 909"/>
                  <a:gd name="T51" fmla="*/ 222 h 533"/>
                  <a:gd name="T52" fmla="*/ 48 w 909"/>
                  <a:gd name="T53" fmla="*/ 186 h 533"/>
                  <a:gd name="T54" fmla="*/ 66 w 909"/>
                  <a:gd name="T55" fmla="*/ 156 h 533"/>
                  <a:gd name="T56" fmla="*/ 90 w 909"/>
                  <a:gd name="T57" fmla="*/ 126 h 533"/>
                  <a:gd name="T58" fmla="*/ 66 w 909"/>
                  <a:gd name="T59" fmla="*/ 114 h 533"/>
                  <a:gd name="T60" fmla="*/ 36 w 909"/>
                  <a:gd name="T61" fmla="*/ 144 h 533"/>
                  <a:gd name="T62" fmla="*/ 18 w 909"/>
                  <a:gd name="T63" fmla="*/ 180 h 533"/>
                  <a:gd name="T64" fmla="*/ 6 w 909"/>
                  <a:gd name="T65" fmla="*/ 216 h 533"/>
                  <a:gd name="T66" fmla="*/ 0 w 909"/>
                  <a:gd name="T67" fmla="*/ 258 h 533"/>
                  <a:gd name="T68" fmla="*/ 12 w 909"/>
                  <a:gd name="T69" fmla="*/ 311 h 533"/>
                  <a:gd name="T70" fmla="*/ 36 w 909"/>
                  <a:gd name="T71" fmla="*/ 365 h 533"/>
                  <a:gd name="T72" fmla="*/ 78 w 909"/>
                  <a:gd name="T73" fmla="*/ 413 h 533"/>
                  <a:gd name="T74" fmla="*/ 132 w 909"/>
                  <a:gd name="T75" fmla="*/ 449 h 533"/>
                  <a:gd name="T76" fmla="*/ 203 w 909"/>
                  <a:gd name="T77" fmla="*/ 485 h 533"/>
                  <a:gd name="T78" fmla="*/ 275 w 909"/>
                  <a:gd name="T79" fmla="*/ 509 h 533"/>
                  <a:gd name="T80" fmla="*/ 365 w 909"/>
                  <a:gd name="T81" fmla="*/ 527 h 533"/>
                  <a:gd name="T82" fmla="*/ 455 w 909"/>
                  <a:gd name="T83" fmla="*/ 533 h 533"/>
                  <a:gd name="T84" fmla="*/ 544 w 909"/>
                  <a:gd name="T85" fmla="*/ 527 h 533"/>
                  <a:gd name="T86" fmla="*/ 634 w 909"/>
                  <a:gd name="T87" fmla="*/ 509 h 533"/>
                  <a:gd name="T88" fmla="*/ 712 w 909"/>
                  <a:gd name="T89" fmla="*/ 485 h 533"/>
                  <a:gd name="T90" fmla="*/ 777 w 909"/>
                  <a:gd name="T91" fmla="*/ 449 h 533"/>
                  <a:gd name="T92" fmla="*/ 831 w 909"/>
                  <a:gd name="T93" fmla="*/ 413 h 533"/>
                  <a:gd name="T94" fmla="*/ 873 w 909"/>
                  <a:gd name="T95" fmla="*/ 365 h 533"/>
                  <a:gd name="T96" fmla="*/ 897 w 909"/>
                  <a:gd name="T97" fmla="*/ 311 h 533"/>
                  <a:gd name="T98" fmla="*/ 909 w 909"/>
                  <a:gd name="T99" fmla="*/ 258 h 533"/>
                  <a:gd name="T100" fmla="*/ 903 w 909"/>
                  <a:gd name="T101" fmla="*/ 216 h 533"/>
                  <a:gd name="T102" fmla="*/ 885 w 909"/>
                  <a:gd name="T103" fmla="*/ 174 h 533"/>
                  <a:gd name="T104" fmla="*/ 861 w 909"/>
                  <a:gd name="T105" fmla="*/ 132 h 533"/>
                  <a:gd name="T106" fmla="*/ 825 w 909"/>
                  <a:gd name="T107" fmla="*/ 102 h 533"/>
                  <a:gd name="T108" fmla="*/ 783 w 909"/>
                  <a:gd name="T109" fmla="*/ 66 h 533"/>
                  <a:gd name="T110" fmla="*/ 735 w 909"/>
                  <a:gd name="T111" fmla="*/ 42 h 533"/>
                  <a:gd name="T112" fmla="*/ 616 w 909"/>
                  <a:gd name="T113" fmla="*/ 0 h 533"/>
                  <a:gd name="T114" fmla="*/ 616 w 909"/>
                  <a:gd name="T115"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09" name="Freeform 45"/>
              <p:cNvSpPr>
                <a:spLocks/>
              </p:cNvSpPr>
              <p:nvPr/>
            </p:nvSpPr>
            <p:spPr bwMode="hidden">
              <a:xfrm>
                <a:off x="4564" y="3492"/>
                <a:ext cx="365" cy="66"/>
              </a:xfrm>
              <a:custGeom>
                <a:avLst/>
                <a:gdLst>
                  <a:gd name="T0" fmla="*/ 240 w 365"/>
                  <a:gd name="T1" fmla="*/ 18 h 66"/>
                  <a:gd name="T2" fmla="*/ 299 w 365"/>
                  <a:gd name="T3" fmla="*/ 24 h 66"/>
                  <a:gd name="T4" fmla="*/ 359 w 365"/>
                  <a:gd name="T5" fmla="*/ 30 h 66"/>
                  <a:gd name="T6" fmla="*/ 365 w 365"/>
                  <a:gd name="T7" fmla="*/ 12 h 66"/>
                  <a:gd name="T8" fmla="*/ 305 w 365"/>
                  <a:gd name="T9" fmla="*/ 6 h 66"/>
                  <a:gd name="T10" fmla="*/ 240 w 365"/>
                  <a:gd name="T11" fmla="*/ 0 h 66"/>
                  <a:gd name="T12" fmla="*/ 174 w 365"/>
                  <a:gd name="T13" fmla="*/ 6 h 66"/>
                  <a:gd name="T14" fmla="*/ 114 w 365"/>
                  <a:gd name="T15" fmla="*/ 12 h 66"/>
                  <a:gd name="T16" fmla="*/ 0 w 365"/>
                  <a:gd name="T17" fmla="*/ 42 h 66"/>
                  <a:gd name="T18" fmla="*/ 0 w 365"/>
                  <a:gd name="T19" fmla="*/ 66 h 66"/>
                  <a:gd name="T20" fmla="*/ 54 w 365"/>
                  <a:gd name="T21" fmla="*/ 48 h 66"/>
                  <a:gd name="T22" fmla="*/ 114 w 365"/>
                  <a:gd name="T23" fmla="*/ 30 h 66"/>
                  <a:gd name="T24" fmla="*/ 174 w 365"/>
                  <a:gd name="T25" fmla="*/ 24 h 66"/>
                  <a:gd name="T26" fmla="*/ 240 w 365"/>
                  <a:gd name="T27" fmla="*/ 18 h 66"/>
                  <a:gd name="T28" fmla="*/ 240 w 365"/>
                  <a:gd name="T29" fmla="*/ 1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10" name="Freeform 46"/>
              <p:cNvSpPr>
                <a:spLocks/>
              </p:cNvSpPr>
              <p:nvPr/>
            </p:nvSpPr>
            <p:spPr bwMode="hidden">
              <a:xfrm>
                <a:off x="4463" y="3558"/>
                <a:ext cx="66" cy="48"/>
              </a:xfrm>
              <a:custGeom>
                <a:avLst/>
                <a:gdLst>
                  <a:gd name="T0" fmla="*/ 66 w 66"/>
                  <a:gd name="T1" fmla="*/ 18 h 48"/>
                  <a:gd name="T2" fmla="*/ 48 w 66"/>
                  <a:gd name="T3" fmla="*/ 0 h 48"/>
                  <a:gd name="T4" fmla="*/ 24 w 66"/>
                  <a:gd name="T5" fmla="*/ 12 h 48"/>
                  <a:gd name="T6" fmla="*/ 0 w 66"/>
                  <a:gd name="T7" fmla="*/ 30 h 48"/>
                  <a:gd name="T8" fmla="*/ 12 w 66"/>
                  <a:gd name="T9" fmla="*/ 48 h 48"/>
                  <a:gd name="T10" fmla="*/ 42 w 66"/>
                  <a:gd name="T11" fmla="*/ 30 h 48"/>
                  <a:gd name="T12" fmla="*/ 66 w 66"/>
                  <a:gd name="T13" fmla="*/ 18 h 48"/>
                  <a:gd name="T14" fmla="*/ 66 w 66"/>
                  <a:gd name="T15" fmla="*/ 18 h 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11"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312"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313"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314"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315"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316"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grpSp>
        <p:grpSp>
          <p:nvGrpSpPr>
            <p:cNvPr id="11317" name="Group 53"/>
            <p:cNvGrpSpPr>
              <a:grpSpLocks/>
            </p:cNvGrpSpPr>
            <p:nvPr userDrawn="1"/>
          </p:nvGrpSpPr>
          <p:grpSpPr bwMode="auto">
            <a:xfrm>
              <a:off x="5280" y="3024"/>
              <a:ext cx="425" cy="258"/>
              <a:chOff x="5280" y="3024"/>
              <a:chExt cx="425" cy="258"/>
            </a:xfrm>
          </p:grpSpPr>
          <p:sp>
            <p:nvSpPr>
              <p:cNvPr id="11318" name="Freeform 54"/>
              <p:cNvSpPr>
                <a:spLocks/>
              </p:cNvSpPr>
              <p:nvPr/>
            </p:nvSpPr>
            <p:spPr bwMode="hidden">
              <a:xfrm>
                <a:off x="5280" y="3186"/>
                <a:ext cx="383" cy="96"/>
              </a:xfrm>
              <a:custGeom>
                <a:avLst/>
                <a:gdLst>
                  <a:gd name="T0" fmla="*/ 209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09 w 382"/>
                  <a:gd name="T19" fmla="*/ 96 h 96"/>
                  <a:gd name="T20" fmla="*/ 263 w 382"/>
                  <a:gd name="T21" fmla="*/ 90 h 96"/>
                  <a:gd name="T22" fmla="*/ 311 w 382"/>
                  <a:gd name="T23" fmla="*/ 84 h 96"/>
                  <a:gd name="T24" fmla="*/ 352 w 382"/>
                  <a:gd name="T25" fmla="*/ 66 h 96"/>
                  <a:gd name="T26" fmla="*/ 382 w 382"/>
                  <a:gd name="T27" fmla="*/ 42 h 96"/>
                  <a:gd name="T28" fmla="*/ 376 w 382"/>
                  <a:gd name="T29" fmla="*/ 42 h 96"/>
                  <a:gd name="T30" fmla="*/ 346 w 382"/>
                  <a:gd name="T31" fmla="*/ 66 h 96"/>
                  <a:gd name="T32" fmla="*/ 305 w 382"/>
                  <a:gd name="T33" fmla="*/ 78 h 96"/>
                  <a:gd name="T34" fmla="*/ 263 w 382"/>
                  <a:gd name="T35" fmla="*/ 90 h 96"/>
                  <a:gd name="T36" fmla="*/ 209 w 382"/>
                  <a:gd name="T37" fmla="*/ 96 h 96"/>
                  <a:gd name="T38" fmla="*/ 209 w 382"/>
                  <a:gd name="T39" fmla="*/ 96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19" name="Freeform 55"/>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20" name="Freeform 56"/>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21" name="Freeform 57"/>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22" name="Freeform 58"/>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23" name="Freeform 59"/>
              <p:cNvSpPr>
                <a:spLocks/>
              </p:cNvSpPr>
              <p:nvPr/>
            </p:nvSpPr>
            <p:spPr bwMode="hidden">
              <a:xfrm>
                <a:off x="5489" y="3042"/>
                <a:ext cx="186" cy="210"/>
              </a:xfrm>
              <a:custGeom>
                <a:avLst/>
                <a:gdLst>
                  <a:gd name="T0" fmla="*/ 0 w 185"/>
                  <a:gd name="T1" fmla="*/ 6 h 210"/>
                  <a:gd name="T2" fmla="*/ 66 w 185"/>
                  <a:gd name="T3" fmla="*/ 12 h 210"/>
                  <a:gd name="T4" fmla="*/ 119 w 185"/>
                  <a:gd name="T5" fmla="*/ 36 h 210"/>
                  <a:gd name="T6" fmla="*/ 155 w 185"/>
                  <a:gd name="T7" fmla="*/ 72 h 210"/>
                  <a:gd name="T8" fmla="*/ 161 w 185"/>
                  <a:gd name="T9" fmla="*/ 90 h 210"/>
                  <a:gd name="T10" fmla="*/ 167 w 185"/>
                  <a:gd name="T11" fmla="*/ 114 h 210"/>
                  <a:gd name="T12" fmla="*/ 161 w 185"/>
                  <a:gd name="T13" fmla="*/ 138 h 210"/>
                  <a:gd name="T14" fmla="*/ 149 w 185"/>
                  <a:gd name="T15" fmla="*/ 162 h 210"/>
                  <a:gd name="T16" fmla="*/ 119 w 185"/>
                  <a:gd name="T17" fmla="*/ 180 h 210"/>
                  <a:gd name="T18" fmla="*/ 90 w 185"/>
                  <a:gd name="T19" fmla="*/ 198 h 210"/>
                  <a:gd name="T20" fmla="*/ 96 w 185"/>
                  <a:gd name="T21" fmla="*/ 210 h 210"/>
                  <a:gd name="T22" fmla="*/ 131 w 185"/>
                  <a:gd name="T23" fmla="*/ 192 h 210"/>
                  <a:gd name="T24" fmla="*/ 161 w 185"/>
                  <a:gd name="T25" fmla="*/ 168 h 210"/>
                  <a:gd name="T26" fmla="*/ 179 w 185"/>
                  <a:gd name="T27" fmla="*/ 144 h 210"/>
                  <a:gd name="T28" fmla="*/ 185 w 185"/>
                  <a:gd name="T29" fmla="*/ 114 h 210"/>
                  <a:gd name="T30" fmla="*/ 179 w 185"/>
                  <a:gd name="T31" fmla="*/ 90 h 210"/>
                  <a:gd name="T32" fmla="*/ 173 w 185"/>
                  <a:gd name="T33" fmla="*/ 66 h 210"/>
                  <a:gd name="T34" fmla="*/ 155 w 185"/>
                  <a:gd name="T35" fmla="*/ 48 h 210"/>
                  <a:gd name="T36" fmla="*/ 131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24" name="Freeform 60"/>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grpSp>
            <p:nvGrpSpPr>
              <p:cNvPr id="11325" name="Group 61"/>
              <p:cNvGrpSpPr>
                <a:grpSpLocks/>
              </p:cNvGrpSpPr>
              <p:nvPr/>
            </p:nvGrpSpPr>
            <p:grpSpPr bwMode="auto">
              <a:xfrm>
                <a:off x="5381" y="3085"/>
                <a:ext cx="227" cy="132"/>
                <a:chOff x="5381" y="3085"/>
                <a:chExt cx="227" cy="132"/>
              </a:xfrm>
            </p:grpSpPr>
            <p:sp>
              <p:nvSpPr>
                <p:cNvPr id="11326"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327"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328"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329"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grpSp>
        </p:grpSp>
      </p:grpSp>
      <p:sp>
        <p:nvSpPr>
          <p:cNvPr id="11330" name="Rectangle 66"/>
          <p:cNvSpPr>
            <a:spLocks noGrp="1" noChangeArrowheads="1"/>
          </p:cNvSpPr>
          <p:nvPr>
            <p:ph type="ctrTitle" sz="quarter"/>
          </p:nvPr>
        </p:nvSpPr>
        <p:spPr>
          <a:xfrm>
            <a:off x="685800" y="1692275"/>
            <a:ext cx="7772400" cy="1736725"/>
          </a:xfrm>
        </p:spPr>
        <p:txBody>
          <a:bodyPr anchor="b"/>
          <a:lstStyle>
            <a:lvl1pPr>
              <a:defRPr sz="5400"/>
            </a:lvl1pPr>
          </a:lstStyle>
          <a:p>
            <a:pPr lvl="0"/>
            <a:r>
              <a:rPr lang="en-US" noProof="0"/>
              <a:t>Klepnutím lze upravit styl předlohy nadpisů.</a:t>
            </a:r>
          </a:p>
        </p:txBody>
      </p:sp>
      <p:sp>
        <p:nvSpPr>
          <p:cNvPr id="11331"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en-US" noProof="0"/>
              <a:t>Klepnutím lze upravit styl předlohy podnadpisů.</a:t>
            </a:r>
          </a:p>
        </p:txBody>
      </p:sp>
      <p:sp>
        <p:nvSpPr>
          <p:cNvPr id="11332" name="Rectangle 68"/>
          <p:cNvSpPr>
            <a:spLocks noGrp="1" noChangeArrowheads="1"/>
          </p:cNvSpPr>
          <p:nvPr>
            <p:ph type="dt" sz="quarter" idx="2"/>
          </p:nvPr>
        </p:nvSpPr>
        <p:spPr>
          <a:xfrm>
            <a:off x="457200" y="6248400"/>
            <a:ext cx="2133600" cy="457200"/>
          </a:xfrm>
        </p:spPr>
        <p:txBody>
          <a:bodyPr/>
          <a:lstStyle>
            <a:lvl1pPr>
              <a:defRPr/>
            </a:lvl1pPr>
          </a:lstStyle>
          <a:p>
            <a:endParaRPr lang="en-US"/>
          </a:p>
        </p:txBody>
      </p:sp>
      <p:sp>
        <p:nvSpPr>
          <p:cNvPr id="11333" name="Rectangle 69"/>
          <p:cNvSpPr>
            <a:spLocks noGrp="1" noChangeArrowheads="1"/>
          </p:cNvSpPr>
          <p:nvPr>
            <p:ph type="ftr" sz="quarter" idx="3"/>
          </p:nvPr>
        </p:nvSpPr>
        <p:spPr>
          <a:xfrm>
            <a:off x="3124200" y="6248400"/>
            <a:ext cx="2895600" cy="457200"/>
          </a:xfrm>
        </p:spPr>
        <p:txBody>
          <a:bodyPr/>
          <a:lstStyle>
            <a:lvl1pPr>
              <a:defRPr/>
            </a:lvl1pPr>
          </a:lstStyle>
          <a:p>
            <a:endParaRPr lang="en-US"/>
          </a:p>
        </p:txBody>
      </p:sp>
      <p:sp>
        <p:nvSpPr>
          <p:cNvPr id="11334" name="Rectangle 70"/>
          <p:cNvSpPr>
            <a:spLocks noGrp="1" noChangeArrowheads="1"/>
          </p:cNvSpPr>
          <p:nvPr>
            <p:ph type="sldNum" sz="quarter" idx="4"/>
          </p:nvPr>
        </p:nvSpPr>
        <p:spPr>
          <a:xfrm>
            <a:off x="6553200" y="6248400"/>
            <a:ext cx="2133600" cy="457200"/>
          </a:xfrm>
        </p:spPr>
        <p:txBody>
          <a:bodyPr/>
          <a:lstStyle>
            <a:lvl1pPr>
              <a:defRPr/>
            </a:lvl1pPr>
          </a:lstStyle>
          <a:p>
            <a:fld id="{11A90181-366B-4B3D-A41B-A88BFFB4D006}" type="slidenum">
              <a:rPr lang="en-US"/>
              <a:pPr/>
              <a:t>‹#›</a:t>
            </a:fld>
            <a:endParaRPr lang="en-US"/>
          </a:p>
        </p:txBody>
      </p:sp>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330"/>
                                        </p:tgtEl>
                                        <p:attrNameLst>
                                          <p:attrName>style.visibility</p:attrName>
                                        </p:attrNameLst>
                                      </p:cBhvr>
                                      <p:to>
                                        <p:strVal val="visible"/>
                                      </p:to>
                                    </p:set>
                                    <p:animEffect transition="in" filter="fade">
                                      <p:cBhvr>
                                        <p:cTn id="7" dur="2000"/>
                                        <p:tgtEl>
                                          <p:spTgt spid="1133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331"/>
                                        </p:tgtEl>
                                        <p:attrNameLst>
                                          <p:attrName>style.visibility</p:attrName>
                                        </p:attrNameLst>
                                      </p:cBhvr>
                                      <p:to>
                                        <p:strVal val="visible"/>
                                      </p:to>
                                    </p:set>
                                    <p:animEffect transition="in" filter="fade">
                                      <p:cBhvr>
                                        <p:cTn id="10" dur="2000"/>
                                        <p:tgtEl>
                                          <p:spTgt spid="113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30" grpId="0"/>
      <p:bldP spid="11331" grpId="0">
        <p:tmplLst>
          <p:tmpl>
            <p:tnLst>
              <p:par>
                <p:cTn presetID="10" presetClass="entr" presetSubtype="0" fill="hold" nodeType="withEffect">
                  <p:stCondLst>
                    <p:cond delay="0"/>
                  </p:stCondLst>
                  <p:childTnLst>
                    <p:set>
                      <p:cBhvr>
                        <p:cTn dur="1" fill="hold">
                          <p:stCondLst>
                            <p:cond delay="0"/>
                          </p:stCondLst>
                        </p:cTn>
                        <p:tgtEl>
                          <p:spTgt spid="11331"/>
                        </p:tgtEl>
                        <p:attrNameLst>
                          <p:attrName>style.visibility</p:attrName>
                        </p:attrNameLst>
                      </p:cBhvr>
                      <p:to>
                        <p:strVal val="visible"/>
                      </p:to>
                    </p:set>
                    <p:animEffect transition="in" filter="fade">
                      <p:cBhvr>
                        <p:cTn dur="2000"/>
                        <p:tgtEl>
                          <p:spTgt spid="11331"/>
                        </p:tgtEl>
                      </p:cBhvr>
                    </p:animEffec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endParaRPr lang="en-US"/>
          </a:p>
        </p:txBody>
      </p:sp>
      <p:sp>
        <p:nvSpPr>
          <p:cNvPr id="5" name="Zástupný symbol pro zápatí 4"/>
          <p:cNvSpPr>
            <a:spLocks noGrp="1"/>
          </p:cNvSpPr>
          <p:nvPr>
            <p:ph type="ftr" sz="quarter" idx="11"/>
          </p:nvPr>
        </p:nvSpPr>
        <p:spPr/>
        <p:txBody>
          <a:bodyPr/>
          <a:lstStyle>
            <a:lvl1pPr>
              <a:defRPr/>
            </a:lvl1pPr>
          </a:lstStyle>
          <a:p>
            <a:endParaRPr lang="en-US"/>
          </a:p>
        </p:txBody>
      </p:sp>
      <p:sp>
        <p:nvSpPr>
          <p:cNvPr id="6" name="Zástupný symbol pro číslo snímku 5"/>
          <p:cNvSpPr>
            <a:spLocks noGrp="1"/>
          </p:cNvSpPr>
          <p:nvPr>
            <p:ph type="sldNum" sz="quarter" idx="12"/>
          </p:nvPr>
        </p:nvSpPr>
        <p:spPr/>
        <p:txBody>
          <a:bodyPr/>
          <a:lstStyle>
            <a:lvl1pPr>
              <a:defRPr/>
            </a:lvl1pPr>
          </a:lstStyle>
          <a:p>
            <a:fld id="{7670C98A-D510-4D9D-BD1E-E1459AD4895F}" type="slidenum">
              <a:rPr lang="en-US"/>
              <a:pPr/>
              <a:t>‹#›</a:t>
            </a:fld>
            <a:endParaRPr lang="en-US"/>
          </a:p>
        </p:txBody>
      </p:sp>
    </p:spTree>
    <p:extLst>
      <p:ext uri="{BB962C8B-B14F-4D97-AF65-F5344CB8AC3E}">
        <p14:creationId xmlns:p14="http://schemas.microsoft.com/office/powerpoint/2010/main" val="3577541877"/>
      </p:ext>
    </p:extLst>
  </p:cSld>
  <p:clrMapOvr>
    <a:masterClrMapping/>
  </p:clrMapOvr>
  <p:transition spd="med">
    <p:check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7813"/>
            <a:ext cx="2057400" cy="5848350"/>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7813"/>
            <a:ext cx="6019800" cy="5848350"/>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endParaRPr lang="en-US"/>
          </a:p>
        </p:txBody>
      </p:sp>
      <p:sp>
        <p:nvSpPr>
          <p:cNvPr id="5" name="Zástupný symbol pro zápatí 4"/>
          <p:cNvSpPr>
            <a:spLocks noGrp="1"/>
          </p:cNvSpPr>
          <p:nvPr>
            <p:ph type="ftr" sz="quarter" idx="11"/>
          </p:nvPr>
        </p:nvSpPr>
        <p:spPr/>
        <p:txBody>
          <a:bodyPr/>
          <a:lstStyle>
            <a:lvl1pPr>
              <a:defRPr/>
            </a:lvl1pPr>
          </a:lstStyle>
          <a:p>
            <a:endParaRPr lang="en-US"/>
          </a:p>
        </p:txBody>
      </p:sp>
      <p:sp>
        <p:nvSpPr>
          <p:cNvPr id="6" name="Zástupný symbol pro číslo snímku 5"/>
          <p:cNvSpPr>
            <a:spLocks noGrp="1"/>
          </p:cNvSpPr>
          <p:nvPr>
            <p:ph type="sldNum" sz="quarter" idx="12"/>
          </p:nvPr>
        </p:nvSpPr>
        <p:spPr/>
        <p:txBody>
          <a:bodyPr/>
          <a:lstStyle>
            <a:lvl1pPr>
              <a:defRPr/>
            </a:lvl1pPr>
          </a:lstStyle>
          <a:p>
            <a:fld id="{ADC3BCBC-C10B-4D4C-8AC4-55B6412695D2}" type="slidenum">
              <a:rPr lang="en-US"/>
              <a:pPr/>
              <a:t>‹#›</a:t>
            </a:fld>
            <a:endParaRPr lang="en-US"/>
          </a:p>
        </p:txBody>
      </p:sp>
    </p:spTree>
    <p:extLst>
      <p:ext uri="{BB962C8B-B14F-4D97-AF65-F5344CB8AC3E}">
        <p14:creationId xmlns:p14="http://schemas.microsoft.com/office/powerpoint/2010/main" val="1238098730"/>
      </p:ext>
    </p:extLst>
  </p:cSld>
  <p:clrMapOvr>
    <a:masterClrMapping/>
  </p:clrMapOvr>
  <p:transition spd="med">
    <p:check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endParaRPr lang="en-US"/>
          </a:p>
        </p:txBody>
      </p:sp>
      <p:sp>
        <p:nvSpPr>
          <p:cNvPr id="5" name="Zástupný symbol pro zápatí 4"/>
          <p:cNvSpPr>
            <a:spLocks noGrp="1"/>
          </p:cNvSpPr>
          <p:nvPr>
            <p:ph type="ftr" sz="quarter" idx="11"/>
          </p:nvPr>
        </p:nvSpPr>
        <p:spPr/>
        <p:txBody>
          <a:bodyPr/>
          <a:lstStyle>
            <a:lvl1pPr>
              <a:defRPr/>
            </a:lvl1pPr>
          </a:lstStyle>
          <a:p>
            <a:endParaRPr lang="en-US"/>
          </a:p>
        </p:txBody>
      </p:sp>
      <p:sp>
        <p:nvSpPr>
          <p:cNvPr id="6" name="Zástupný symbol pro číslo snímku 5"/>
          <p:cNvSpPr>
            <a:spLocks noGrp="1"/>
          </p:cNvSpPr>
          <p:nvPr>
            <p:ph type="sldNum" sz="quarter" idx="12"/>
          </p:nvPr>
        </p:nvSpPr>
        <p:spPr/>
        <p:txBody>
          <a:bodyPr/>
          <a:lstStyle>
            <a:lvl1pPr>
              <a:defRPr/>
            </a:lvl1pPr>
          </a:lstStyle>
          <a:p>
            <a:fld id="{2DAF7F69-A837-4C45-BAF8-1D91BC6FD8AC}" type="slidenum">
              <a:rPr lang="en-US"/>
              <a:pPr/>
              <a:t>‹#›</a:t>
            </a:fld>
            <a:endParaRPr lang="en-US"/>
          </a:p>
        </p:txBody>
      </p:sp>
    </p:spTree>
    <p:extLst>
      <p:ext uri="{BB962C8B-B14F-4D97-AF65-F5344CB8AC3E}">
        <p14:creationId xmlns:p14="http://schemas.microsoft.com/office/powerpoint/2010/main" val="548651735"/>
      </p:ext>
    </p:extLst>
  </p:cSld>
  <p:clrMapOvr>
    <a:masterClrMapping/>
  </p:clrMapOvr>
  <p:transition spd="med">
    <p:check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endParaRPr lang="en-US"/>
          </a:p>
        </p:txBody>
      </p:sp>
      <p:sp>
        <p:nvSpPr>
          <p:cNvPr id="5" name="Zástupný symbol pro zápatí 4"/>
          <p:cNvSpPr>
            <a:spLocks noGrp="1"/>
          </p:cNvSpPr>
          <p:nvPr>
            <p:ph type="ftr" sz="quarter" idx="11"/>
          </p:nvPr>
        </p:nvSpPr>
        <p:spPr/>
        <p:txBody>
          <a:bodyPr/>
          <a:lstStyle>
            <a:lvl1pPr>
              <a:defRPr/>
            </a:lvl1pPr>
          </a:lstStyle>
          <a:p>
            <a:endParaRPr lang="en-US"/>
          </a:p>
        </p:txBody>
      </p:sp>
      <p:sp>
        <p:nvSpPr>
          <p:cNvPr id="6" name="Zástupný symbol pro číslo snímku 5"/>
          <p:cNvSpPr>
            <a:spLocks noGrp="1"/>
          </p:cNvSpPr>
          <p:nvPr>
            <p:ph type="sldNum" sz="quarter" idx="12"/>
          </p:nvPr>
        </p:nvSpPr>
        <p:spPr/>
        <p:txBody>
          <a:bodyPr/>
          <a:lstStyle>
            <a:lvl1pPr>
              <a:defRPr/>
            </a:lvl1pPr>
          </a:lstStyle>
          <a:p>
            <a:fld id="{0195BE9B-1148-41FD-A2C9-56A4F6B9D773}" type="slidenum">
              <a:rPr lang="en-US"/>
              <a:pPr/>
              <a:t>‹#›</a:t>
            </a:fld>
            <a:endParaRPr lang="en-US"/>
          </a:p>
        </p:txBody>
      </p:sp>
    </p:spTree>
    <p:extLst>
      <p:ext uri="{BB962C8B-B14F-4D97-AF65-F5344CB8AC3E}">
        <p14:creationId xmlns:p14="http://schemas.microsoft.com/office/powerpoint/2010/main" val="735092606"/>
      </p:ext>
    </p:extLst>
  </p:cSld>
  <p:clrMapOvr>
    <a:masterClrMapping/>
  </p:clrMapOvr>
  <p:transition spd="med">
    <p:check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lvl1pPr>
              <a:defRPr/>
            </a:lvl1pPr>
          </a:lstStyle>
          <a:p>
            <a:endParaRPr lang="en-US"/>
          </a:p>
        </p:txBody>
      </p:sp>
      <p:sp>
        <p:nvSpPr>
          <p:cNvPr id="6" name="Zástupný symbol pro zápatí 5"/>
          <p:cNvSpPr>
            <a:spLocks noGrp="1"/>
          </p:cNvSpPr>
          <p:nvPr>
            <p:ph type="ftr" sz="quarter" idx="11"/>
          </p:nvPr>
        </p:nvSpPr>
        <p:spPr/>
        <p:txBody>
          <a:bodyPr/>
          <a:lstStyle>
            <a:lvl1pPr>
              <a:defRPr/>
            </a:lvl1pPr>
          </a:lstStyle>
          <a:p>
            <a:endParaRPr lang="en-US"/>
          </a:p>
        </p:txBody>
      </p:sp>
      <p:sp>
        <p:nvSpPr>
          <p:cNvPr id="7" name="Zástupný symbol pro číslo snímku 6"/>
          <p:cNvSpPr>
            <a:spLocks noGrp="1"/>
          </p:cNvSpPr>
          <p:nvPr>
            <p:ph type="sldNum" sz="quarter" idx="12"/>
          </p:nvPr>
        </p:nvSpPr>
        <p:spPr/>
        <p:txBody>
          <a:bodyPr/>
          <a:lstStyle>
            <a:lvl1pPr>
              <a:defRPr/>
            </a:lvl1pPr>
          </a:lstStyle>
          <a:p>
            <a:fld id="{F9B0A66A-5C15-47D6-B482-19F5597CF813}" type="slidenum">
              <a:rPr lang="en-US"/>
              <a:pPr/>
              <a:t>‹#›</a:t>
            </a:fld>
            <a:endParaRPr lang="en-US"/>
          </a:p>
        </p:txBody>
      </p:sp>
    </p:spTree>
    <p:extLst>
      <p:ext uri="{BB962C8B-B14F-4D97-AF65-F5344CB8AC3E}">
        <p14:creationId xmlns:p14="http://schemas.microsoft.com/office/powerpoint/2010/main" val="2107637794"/>
      </p:ext>
    </p:extLst>
  </p:cSld>
  <p:clrMapOvr>
    <a:masterClrMapping/>
  </p:clrMapOvr>
  <p:transition spd="med">
    <p:check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lvl1pPr>
              <a:defRPr/>
            </a:lvl1pPr>
          </a:lstStyle>
          <a:p>
            <a:endParaRPr lang="en-US"/>
          </a:p>
        </p:txBody>
      </p:sp>
      <p:sp>
        <p:nvSpPr>
          <p:cNvPr id="8" name="Zástupný symbol pro zápatí 7"/>
          <p:cNvSpPr>
            <a:spLocks noGrp="1"/>
          </p:cNvSpPr>
          <p:nvPr>
            <p:ph type="ftr" sz="quarter" idx="11"/>
          </p:nvPr>
        </p:nvSpPr>
        <p:spPr/>
        <p:txBody>
          <a:bodyPr/>
          <a:lstStyle>
            <a:lvl1pPr>
              <a:defRPr/>
            </a:lvl1pPr>
          </a:lstStyle>
          <a:p>
            <a:endParaRPr lang="en-US"/>
          </a:p>
        </p:txBody>
      </p:sp>
      <p:sp>
        <p:nvSpPr>
          <p:cNvPr id="9" name="Zástupný symbol pro číslo snímku 8"/>
          <p:cNvSpPr>
            <a:spLocks noGrp="1"/>
          </p:cNvSpPr>
          <p:nvPr>
            <p:ph type="sldNum" sz="quarter" idx="12"/>
          </p:nvPr>
        </p:nvSpPr>
        <p:spPr/>
        <p:txBody>
          <a:bodyPr/>
          <a:lstStyle>
            <a:lvl1pPr>
              <a:defRPr/>
            </a:lvl1pPr>
          </a:lstStyle>
          <a:p>
            <a:fld id="{93810250-8BE2-4931-AA1C-42A421F265C9}" type="slidenum">
              <a:rPr lang="en-US"/>
              <a:pPr/>
              <a:t>‹#›</a:t>
            </a:fld>
            <a:endParaRPr lang="en-US"/>
          </a:p>
        </p:txBody>
      </p:sp>
    </p:spTree>
    <p:extLst>
      <p:ext uri="{BB962C8B-B14F-4D97-AF65-F5344CB8AC3E}">
        <p14:creationId xmlns:p14="http://schemas.microsoft.com/office/powerpoint/2010/main" val="2603901184"/>
      </p:ext>
    </p:extLst>
  </p:cSld>
  <p:clrMapOvr>
    <a:masterClrMapping/>
  </p:clrMapOvr>
  <p:transition spd="med">
    <p:check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lvl1pPr>
              <a:defRPr/>
            </a:lvl1pPr>
          </a:lstStyle>
          <a:p>
            <a:endParaRPr lang="en-US"/>
          </a:p>
        </p:txBody>
      </p:sp>
      <p:sp>
        <p:nvSpPr>
          <p:cNvPr id="4" name="Zástupný symbol pro zápatí 3"/>
          <p:cNvSpPr>
            <a:spLocks noGrp="1"/>
          </p:cNvSpPr>
          <p:nvPr>
            <p:ph type="ftr" sz="quarter" idx="11"/>
          </p:nvPr>
        </p:nvSpPr>
        <p:spPr/>
        <p:txBody>
          <a:bodyPr/>
          <a:lstStyle>
            <a:lvl1pPr>
              <a:defRPr/>
            </a:lvl1pPr>
          </a:lstStyle>
          <a:p>
            <a:endParaRPr lang="en-US"/>
          </a:p>
        </p:txBody>
      </p:sp>
      <p:sp>
        <p:nvSpPr>
          <p:cNvPr id="5" name="Zástupný symbol pro číslo snímku 4"/>
          <p:cNvSpPr>
            <a:spLocks noGrp="1"/>
          </p:cNvSpPr>
          <p:nvPr>
            <p:ph type="sldNum" sz="quarter" idx="12"/>
          </p:nvPr>
        </p:nvSpPr>
        <p:spPr/>
        <p:txBody>
          <a:bodyPr/>
          <a:lstStyle>
            <a:lvl1pPr>
              <a:defRPr/>
            </a:lvl1pPr>
          </a:lstStyle>
          <a:p>
            <a:fld id="{8B1810BF-A5D9-4F81-9BAD-DB8551F5B866}" type="slidenum">
              <a:rPr lang="en-US"/>
              <a:pPr/>
              <a:t>‹#›</a:t>
            </a:fld>
            <a:endParaRPr lang="en-US"/>
          </a:p>
        </p:txBody>
      </p:sp>
    </p:spTree>
    <p:extLst>
      <p:ext uri="{BB962C8B-B14F-4D97-AF65-F5344CB8AC3E}">
        <p14:creationId xmlns:p14="http://schemas.microsoft.com/office/powerpoint/2010/main" val="235505123"/>
      </p:ext>
    </p:extLst>
  </p:cSld>
  <p:clrMapOvr>
    <a:masterClrMapping/>
  </p:clrMapOvr>
  <p:transition spd="med">
    <p:check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lvl1pPr>
          </a:lstStyle>
          <a:p>
            <a:endParaRPr lang="en-US"/>
          </a:p>
        </p:txBody>
      </p:sp>
      <p:sp>
        <p:nvSpPr>
          <p:cNvPr id="3" name="Zástupný symbol pro zápatí 2"/>
          <p:cNvSpPr>
            <a:spLocks noGrp="1"/>
          </p:cNvSpPr>
          <p:nvPr>
            <p:ph type="ftr" sz="quarter" idx="11"/>
          </p:nvPr>
        </p:nvSpPr>
        <p:spPr/>
        <p:txBody>
          <a:bodyPr/>
          <a:lstStyle>
            <a:lvl1pPr>
              <a:defRPr/>
            </a:lvl1pPr>
          </a:lstStyle>
          <a:p>
            <a:endParaRPr lang="en-US"/>
          </a:p>
        </p:txBody>
      </p:sp>
      <p:sp>
        <p:nvSpPr>
          <p:cNvPr id="4" name="Zástupný symbol pro číslo snímku 3"/>
          <p:cNvSpPr>
            <a:spLocks noGrp="1"/>
          </p:cNvSpPr>
          <p:nvPr>
            <p:ph type="sldNum" sz="quarter" idx="12"/>
          </p:nvPr>
        </p:nvSpPr>
        <p:spPr/>
        <p:txBody>
          <a:bodyPr/>
          <a:lstStyle>
            <a:lvl1pPr>
              <a:defRPr/>
            </a:lvl1pPr>
          </a:lstStyle>
          <a:p>
            <a:fld id="{0E278B7C-F269-4506-90B4-2586CD69A3D9}" type="slidenum">
              <a:rPr lang="en-US"/>
              <a:pPr/>
              <a:t>‹#›</a:t>
            </a:fld>
            <a:endParaRPr lang="en-US"/>
          </a:p>
        </p:txBody>
      </p:sp>
    </p:spTree>
    <p:extLst>
      <p:ext uri="{BB962C8B-B14F-4D97-AF65-F5344CB8AC3E}">
        <p14:creationId xmlns:p14="http://schemas.microsoft.com/office/powerpoint/2010/main" val="2200337261"/>
      </p:ext>
    </p:extLst>
  </p:cSld>
  <p:clrMapOvr>
    <a:masterClrMapping/>
  </p:clrMapOvr>
  <p:transition spd="med">
    <p:check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en-US"/>
          </a:p>
        </p:txBody>
      </p:sp>
      <p:sp>
        <p:nvSpPr>
          <p:cNvPr id="6" name="Zástupný symbol pro zápatí 5"/>
          <p:cNvSpPr>
            <a:spLocks noGrp="1"/>
          </p:cNvSpPr>
          <p:nvPr>
            <p:ph type="ftr" sz="quarter" idx="11"/>
          </p:nvPr>
        </p:nvSpPr>
        <p:spPr/>
        <p:txBody>
          <a:bodyPr/>
          <a:lstStyle>
            <a:lvl1pPr>
              <a:defRPr/>
            </a:lvl1pPr>
          </a:lstStyle>
          <a:p>
            <a:endParaRPr lang="en-US"/>
          </a:p>
        </p:txBody>
      </p:sp>
      <p:sp>
        <p:nvSpPr>
          <p:cNvPr id="7" name="Zástupný symbol pro číslo snímku 6"/>
          <p:cNvSpPr>
            <a:spLocks noGrp="1"/>
          </p:cNvSpPr>
          <p:nvPr>
            <p:ph type="sldNum" sz="quarter" idx="12"/>
          </p:nvPr>
        </p:nvSpPr>
        <p:spPr/>
        <p:txBody>
          <a:bodyPr/>
          <a:lstStyle>
            <a:lvl1pPr>
              <a:defRPr/>
            </a:lvl1pPr>
          </a:lstStyle>
          <a:p>
            <a:fld id="{696D9AE9-4FA7-40E0-90E5-717D207226E2}" type="slidenum">
              <a:rPr lang="en-US"/>
              <a:pPr/>
              <a:t>‹#›</a:t>
            </a:fld>
            <a:endParaRPr lang="en-US"/>
          </a:p>
        </p:txBody>
      </p:sp>
    </p:spTree>
    <p:extLst>
      <p:ext uri="{BB962C8B-B14F-4D97-AF65-F5344CB8AC3E}">
        <p14:creationId xmlns:p14="http://schemas.microsoft.com/office/powerpoint/2010/main" val="187484314"/>
      </p:ext>
    </p:extLst>
  </p:cSld>
  <p:clrMapOvr>
    <a:masterClrMapping/>
  </p:clrMapOvr>
  <p:transition spd="med">
    <p:check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en-US"/>
          </a:p>
        </p:txBody>
      </p:sp>
      <p:sp>
        <p:nvSpPr>
          <p:cNvPr id="6" name="Zástupný symbol pro zápatí 5"/>
          <p:cNvSpPr>
            <a:spLocks noGrp="1"/>
          </p:cNvSpPr>
          <p:nvPr>
            <p:ph type="ftr" sz="quarter" idx="11"/>
          </p:nvPr>
        </p:nvSpPr>
        <p:spPr/>
        <p:txBody>
          <a:bodyPr/>
          <a:lstStyle>
            <a:lvl1pPr>
              <a:defRPr/>
            </a:lvl1pPr>
          </a:lstStyle>
          <a:p>
            <a:endParaRPr lang="en-US"/>
          </a:p>
        </p:txBody>
      </p:sp>
      <p:sp>
        <p:nvSpPr>
          <p:cNvPr id="7" name="Zástupný symbol pro číslo snímku 6"/>
          <p:cNvSpPr>
            <a:spLocks noGrp="1"/>
          </p:cNvSpPr>
          <p:nvPr>
            <p:ph type="sldNum" sz="quarter" idx="12"/>
          </p:nvPr>
        </p:nvSpPr>
        <p:spPr/>
        <p:txBody>
          <a:bodyPr/>
          <a:lstStyle>
            <a:lvl1pPr>
              <a:defRPr/>
            </a:lvl1pPr>
          </a:lstStyle>
          <a:p>
            <a:fld id="{8F4A9C8E-D68A-480B-AFEA-06FD0ECD6709}" type="slidenum">
              <a:rPr lang="en-US"/>
              <a:pPr/>
              <a:t>‹#›</a:t>
            </a:fld>
            <a:endParaRPr lang="en-US"/>
          </a:p>
        </p:txBody>
      </p:sp>
    </p:spTree>
    <p:extLst>
      <p:ext uri="{BB962C8B-B14F-4D97-AF65-F5344CB8AC3E}">
        <p14:creationId xmlns:p14="http://schemas.microsoft.com/office/powerpoint/2010/main" val="2858555518"/>
      </p:ext>
    </p:extLst>
  </p:cSld>
  <p:clrMapOvr>
    <a:masterClrMapping/>
  </p:clrMapOvr>
  <p:transition spd="med">
    <p:check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Freeform 2"/>
          <p:cNvSpPr>
            <a:spLocks/>
          </p:cNvSpPr>
          <p:nvPr/>
        </p:nvSpPr>
        <p:spPr bwMode="hidden">
          <a:xfrm>
            <a:off x="6627813" y="6429375"/>
            <a:ext cx="285750" cy="209550"/>
          </a:xfrm>
          <a:custGeom>
            <a:avLst/>
            <a:gdLst>
              <a:gd name="T0" fmla="*/ 0 w 179"/>
              <a:gd name="T1" fmla="*/ 132 h 132"/>
              <a:gd name="T2" fmla="*/ 29 w 179"/>
              <a:gd name="T3" fmla="*/ 132 h 132"/>
              <a:gd name="T4" fmla="*/ 77 w 179"/>
              <a:gd name="T5" fmla="*/ 108 h 132"/>
              <a:gd name="T6" fmla="*/ 119 w 179"/>
              <a:gd name="T7" fmla="*/ 78 h 132"/>
              <a:gd name="T8" fmla="*/ 155 w 179"/>
              <a:gd name="T9" fmla="*/ 48 h 132"/>
              <a:gd name="T10" fmla="*/ 179 w 179"/>
              <a:gd name="T11" fmla="*/ 12 h 132"/>
              <a:gd name="T12" fmla="*/ 173 w 179"/>
              <a:gd name="T13" fmla="*/ 6 h 132"/>
              <a:gd name="T14" fmla="*/ 167 w 179"/>
              <a:gd name="T15" fmla="*/ 0 h 132"/>
              <a:gd name="T16" fmla="*/ 137 w 179"/>
              <a:gd name="T17" fmla="*/ 42 h 132"/>
              <a:gd name="T18" fmla="*/ 101 w 179"/>
              <a:gd name="T19" fmla="*/ 78 h 132"/>
              <a:gd name="T20" fmla="*/ 53 w 179"/>
              <a:gd name="T21" fmla="*/ 108 h 132"/>
              <a:gd name="T22" fmla="*/ 0 w 179"/>
              <a:gd name="T23" fmla="*/ 132 h 132"/>
              <a:gd name="T24" fmla="*/ 0 w 179"/>
              <a:gd name="T25" fmla="*/ 13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grpSp>
        <p:nvGrpSpPr>
          <p:cNvPr id="10243" name="Group 3"/>
          <p:cNvGrpSpPr>
            <a:grpSpLocks/>
          </p:cNvGrpSpPr>
          <p:nvPr/>
        </p:nvGrpSpPr>
        <p:grpSpPr bwMode="auto">
          <a:xfrm>
            <a:off x="3175" y="4267200"/>
            <a:ext cx="9140825" cy="2590800"/>
            <a:chOff x="2" y="2688"/>
            <a:chExt cx="5758" cy="1632"/>
          </a:xfrm>
        </p:grpSpPr>
        <p:sp>
          <p:nvSpPr>
            <p:cNvPr id="10244" name="Freeform 4"/>
            <p:cNvSpPr>
              <a:spLocks/>
            </p:cNvSpPr>
            <p:nvPr/>
          </p:nvSpPr>
          <p:spPr bwMode="hidden">
            <a:xfrm>
              <a:off x="2" y="2688"/>
              <a:ext cx="5758" cy="1632"/>
            </a:xfrm>
            <a:custGeom>
              <a:avLst/>
              <a:gdLst>
                <a:gd name="T0" fmla="*/ 5740 w 5740"/>
                <a:gd name="T1" fmla="*/ 4316 h 4316"/>
                <a:gd name="T2" fmla="*/ 0 w 5740"/>
                <a:gd name="T3" fmla="*/ 4316 h 4316"/>
                <a:gd name="T4" fmla="*/ 0 w 5740"/>
                <a:gd name="T5" fmla="*/ 0 h 4316"/>
                <a:gd name="T6" fmla="*/ 5740 w 5740"/>
                <a:gd name="T7" fmla="*/ 0 h 4316"/>
                <a:gd name="T8" fmla="*/ 5740 w 5740"/>
                <a:gd name="T9" fmla="*/ 4316 h 4316"/>
                <a:gd name="T10" fmla="*/ 5740 w 5740"/>
                <a:gd name="T11" fmla="*/ 4316 h 4316"/>
              </a:gdLst>
              <a:ahLst/>
              <a:cxnLst>
                <a:cxn ang="0">
                  <a:pos x="T0" y="T1"/>
                </a:cxn>
                <a:cxn ang="0">
                  <a:pos x="T2" y="T3"/>
                </a:cxn>
                <a:cxn ang="0">
                  <a:pos x="T4" y="T5"/>
                </a:cxn>
                <a:cxn ang="0">
                  <a:pos x="T6" y="T7"/>
                </a:cxn>
                <a:cxn ang="0">
                  <a:pos x="T8" y="T9"/>
                </a:cxn>
                <a:cxn ang="0">
                  <a:pos x="T10" y="T11"/>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grpSp>
          <p:nvGrpSpPr>
            <p:cNvPr id="10245" name="Group 5"/>
            <p:cNvGrpSpPr>
              <a:grpSpLocks/>
            </p:cNvGrpSpPr>
            <p:nvPr userDrawn="1"/>
          </p:nvGrpSpPr>
          <p:grpSpPr bwMode="auto">
            <a:xfrm>
              <a:off x="3528" y="3715"/>
              <a:ext cx="792" cy="521"/>
              <a:chOff x="3527" y="3715"/>
              <a:chExt cx="792" cy="521"/>
            </a:xfrm>
          </p:grpSpPr>
          <p:sp>
            <p:nvSpPr>
              <p:cNvPr id="10246"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47"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48"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49"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50"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51" name="Freeform 11"/>
              <p:cNvSpPr>
                <a:spLocks/>
              </p:cNvSpPr>
              <p:nvPr/>
            </p:nvSpPr>
            <p:spPr bwMode="hidden">
              <a:xfrm>
                <a:off x="3575" y="3715"/>
                <a:ext cx="383" cy="161"/>
              </a:xfrm>
              <a:custGeom>
                <a:avLst/>
                <a:gdLst>
                  <a:gd name="T0" fmla="*/ 376 w 382"/>
                  <a:gd name="T1" fmla="*/ 12 h 161"/>
                  <a:gd name="T2" fmla="*/ 257 w 382"/>
                  <a:gd name="T3" fmla="*/ 24 h 161"/>
                  <a:gd name="T4" fmla="*/ 149 w 382"/>
                  <a:gd name="T5" fmla="*/ 54 h 161"/>
                  <a:gd name="T6" fmla="*/ 101 w 382"/>
                  <a:gd name="T7" fmla="*/ 77 h 161"/>
                  <a:gd name="T8" fmla="*/ 59 w 382"/>
                  <a:gd name="T9" fmla="*/ 101 h 161"/>
                  <a:gd name="T10" fmla="*/ 24 w 382"/>
                  <a:gd name="T11" fmla="*/ 131 h 161"/>
                  <a:gd name="T12" fmla="*/ 0 w 382"/>
                  <a:gd name="T13" fmla="*/ 161 h 161"/>
                  <a:gd name="T14" fmla="*/ 0 w 382"/>
                  <a:gd name="T15" fmla="*/ 137 h 161"/>
                  <a:gd name="T16" fmla="*/ 29 w 382"/>
                  <a:gd name="T17" fmla="*/ 107 h 161"/>
                  <a:gd name="T18" fmla="*/ 65 w 382"/>
                  <a:gd name="T19" fmla="*/ 83 h 161"/>
                  <a:gd name="T20" fmla="*/ 155 w 382"/>
                  <a:gd name="T21" fmla="*/ 36 h 161"/>
                  <a:gd name="T22" fmla="*/ 257 w 382"/>
                  <a:gd name="T23" fmla="*/ 12 h 161"/>
                  <a:gd name="T24" fmla="*/ 376 w 382"/>
                  <a:gd name="T25" fmla="*/ 0 h 161"/>
                  <a:gd name="T26" fmla="*/ 376 w 382"/>
                  <a:gd name="T27" fmla="*/ 0 h 161"/>
                  <a:gd name="T28" fmla="*/ 382 w 382"/>
                  <a:gd name="T29" fmla="*/ 0 h 161"/>
                  <a:gd name="T30" fmla="*/ 382 w 382"/>
                  <a:gd name="T31" fmla="*/ 12 h 161"/>
                  <a:gd name="T32" fmla="*/ 376 w 382"/>
                  <a:gd name="T33" fmla="*/ 12 h 161"/>
                  <a:gd name="T34" fmla="*/ 376 w 382"/>
                  <a:gd name="T35" fmla="*/ 12 h 161"/>
                  <a:gd name="T36" fmla="*/ 376 w 382"/>
                  <a:gd name="T37" fmla="*/ 1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52" name="Freeform 12"/>
              <p:cNvSpPr>
                <a:spLocks/>
              </p:cNvSpPr>
              <p:nvPr/>
            </p:nvSpPr>
            <p:spPr bwMode="hidden">
              <a:xfrm>
                <a:off x="3695" y="4170"/>
                <a:ext cx="444" cy="66"/>
              </a:xfrm>
              <a:custGeom>
                <a:avLst/>
                <a:gdLst>
                  <a:gd name="T0" fmla="*/ 257 w 443"/>
                  <a:gd name="T1" fmla="*/ 54 h 66"/>
                  <a:gd name="T2" fmla="*/ 353 w 443"/>
                  <a:gd name="T3" fmla="*/ 48 h 66"/>
                  <a:gd name="T4" fmla="*/ 443 w 443"/>
                  <a:gd name="T5" fmla="*/ 24 h 66"/>
                  <a:gd name="T6" fmla="*/ 443 w 443"/>
                  <a:gd name="T7" fmla="*/ 36 h 66"/>
                  <a:gd name="T8" fmla="*/ 353 w 443"/>
                  <a:gd name="T9" fmla="*/ 60 h 66"/>
                  <a:gd name="T10" fmla="*/ 257 w 443"/>
                  <a:gd name="T11" fmla="*/ 66 h 66"/>
                  <a:gd name="T12" fmla="*/ 186 w 443"/>
                  <a:gd name="T13" fmla="*/ 60 h 66"/>
                  <a:gd name="T14" fmla="*/ 120 w 443"/>
                  <a:gd name="T15" fmla="*/ 48 h 66"/>
                  <a:gd name="T16" fmla="*/ 60 w 443"/>
                  <a:gd name="T17" fmla="*/ 36 h 66"/>
                  <a:gd name="T18" fmla="*/ 0 w 443"/>
                  <a:gd name="T19" fmla="*/ 12 h 66"/>
                  <a:gd name="T20" fmla="*/ 0 w 443"/>
                  <a:gd name="T21" fmla="*/ 0 h 66"/>
                  <a:gd name="T22" fmla="*/ 54 w 443"/>
                  <a:gd name="T23" fmla="*/ 24 h 66"/>
                  <a:gd name="T24" fmla="*/ 120 w 443"/>
                  <a:gd name="T25" fmla="*/ 36 h 66"/>
                  <a:gd name="T26" fmla="*/ 186 w 443"/>
                  <a:gd name="T27" fmla="*/ 48 h 66"/>
                  <a:gd name="T28" fmla="*/ 257 w 443"/>
                  <a:gd name="T29" fmla="*/ 54 h 66"/>
                  <a:gd name="T30" fmla="*/ 257 w 443"/>
                  <a:gd name="T31" fmla="*/ 5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53" name="Freeform 13"/>
              <p:cNvSpPr>
                <a:spLocks/>
              </p:cNvSpPr>
              <p:nvPr/>
            </p:nvSpPr>
            <p:spPr bwMode="hidden">
              <a:xfrm>
                <a:off x="3527" y="3906"/>
                <a:ext cx="89" cy="216"/>
              </a:xfrm>
              <a:custGeom>
                <a:avLst/>
                <a:gdLst>
                  <a:gd name="T0" fmla="*/ 12 w 89"/>
                  <a:gd name="T1" fmla="*/ 66 h 216"/>
                  <a:gd name="T2" fmla="*/ 18 w 89"/>
                  <a:gd name="T3" fmla="*/ 108 h 216"/>
                  <a:gd name="T4" fmla="*/ 36 w 89"/>
                  <a:gd name="T5" fmla="*/ 144 h 216"/>
                  <a:gd name="T6" fmla="*/ 60 w 89"/>
                  <a:gd name="T7" fmla="*/ 180 h 216"/>
                  <a:gd name="T8" fmla="*/ 89 w 89"/>
                  <a:gd name="T9" fmla="*/ 216 h 216"/>
                  <a:gd name="T10" fmla="*/ 72 w 89"/>
                  <a:gd name="T11" fmla="*/ 216 h 216"/>
                  <a:gd name="T12" fmla="*/ 42 w 89"/>
                  <a:gd name="T13" fmla="*/ 180 h 216"/>
                  <a:gd name="T14" fmla="*/ 18 w 89"/>
                  <a:gd name="T15" fmla="*/ 144 h 216"/>
                  <a:gd name="T16" fmla="*/ 6 w 89"/>
                  <a:gd name="T17" fmla="*/ 108 h 216"/>
                  <a:gd name="T18" fmla="*/ 0 w 89"/>
                  <a:gd name="T19" fmla="*/ 66 h 216"/>
                  <a:gd name="T20" fmla="*/ 0 w 89"/>
                  <a:gd name="T21" fmla="*/ 30 h 216"/>
                  <a:gd name="T22" fmla="*/ 12 w 89"/>
                  <a:gd name="T23" fmla="*/ 0 h 216"/>
                  <a:gd name="T24" fmla="*/ 30 w 89"/>
                  <a:gd name="T25" fmla="*/ 0 h 216"/>
                  <a:gd name="T26" fmla="*/ 18 w 89"/>
                  <a:gd name="T27" fmla="*/ 30 h 216"/>
                  <a:gd name="T28" fmla="*/ 12 w 89"/>
                  <a:gd name="T29" fmla="*/ 66 h 216"/>
                  <a:gd name="T30" fmla="*/ 12 w 89"/>
                  <a:gd name="T31" fmla="*/ 6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54" name="Freeform 14"/>
              <p:cNvSpPr>
                <a:spLocks/>
              </p:cNvSpPr>
              <p:nvPr/>
            </p:nvSpPr>
            <p:spPr bwMode="hidden">
              <a:xfrm>
                <a:off x="3569" y="3745"/>
                <a:ext cx="750" cy="461"/>
              </a:xfrm>
              <a:custGeom>
                <a:avLst/>
                <a:gdLst>
                  <a:gd name="T0" fmla="*/ 382 w 747"/>
                  <a:gd name="T1" fmla="*/ 443 h 461"/>
                  <a:gd name="T2" fmla="*/ 311 w 747"/>
                  <a:gd name="T3" fmla="*/ 437 h 461"/>
                  <a:gd name="T4" fmla="*/ 245 w 747"/>
                  <a:gd name="T5" fmla="*/ 425 h 461"/>
                  <a:gd name="T6" fmla="*/ 185 w 747"/>
                  <a:gd name="T7" fmla="*/ 407 h 461"/>
                  <a:gd name="T8" fmla="*/ 131 w 747"/>
                  <a:gd name="T9" fmla="*/ 383 h 461"/>
                  <a:gd name="T10" fmla="*/ 83 w 747"/>
                  <a:gd name="T11" fmla="*/ 347 h 461"/>
                  <a:gd name="T12" fmla="*/ 53 w 747"/>
                  <a:gd name="T13" fmla="*/ 311 h 461"/>
                  <a:gd name="T14" fmla="*/ 30 w 747"/>
                  <a:gd name="T15" fmla="*/ 269 h 461"/>
                  <a:gd name="T16" fmla="*/ 24 w 747"/>
                  <a:gd name="T17" fmla="*/ 227 h 461"/>
                  <a:gd name="T18" fmla="*/ 30 w 747"/>
                  <a:gd name="T19" fmla="*/ 185 h 461"/>
                  <a:gd name="T20" fmla="*/ 53 w 747"/>
                  <a:gd name="T21" fmla="*/ 143 h 461"/>
                  <a:gd name="T22" fmla="*/ 83 w 747"/>
                  <a:gd name="T23" fmla="*/ 107 h 461"/>
                  <a:gd name="T24" fmla="*/ 131 w 747"/>
                  <a:gd name="T25" fmla="*/ 77 h 461"/>
                  <a:gd name="T26" fmla="*/ 185 w 747"/>
                  <a:gd name="T27" fmla="*/ 47 h 461"/>
                  <a:gd name="T28" fmla="*/ 245 w 747"/>
                  <a:gd name="T29" fmla="*/ 30 h 461"/>
                  <a:gd name="T30" fmla="*/ 311 w 747"/>
                  <a:gd name="T31" fmla="*/ 18 h 461"/>
                  <a:gd name="T32" fmla="*/ 382 w 747"/>
                  <a:gd name="T33" fmla="*/ 12 h 461"/>
                  <a:gd name="T34" fmla="*/ 478 w 747"/>
                  <a:gd name="T35" fmla="*/ 18 h 461"/>
                  <a:gd name="T36" fmla="*/ 562 w 747"/>
                  <a:gd name="T37" fmla="*/ 41 h 461"/>
                  <a:gd name="T38" fmla="*/ 562 w 747"/>
                  <a:gd name="T39" fmla="*/ 36 h 461"/>
                  <a:gd name="T40" fmla="*/ 562 w 747"/>
                  <a:gd name="T41" fmla="*/ 30 h 461"/>
                  <a:gd name="T42" fmla="*/ 478 w 747"/>
                  <a:gd name="T43" fmla="*/ 6 h 461"/>
                  <a:gd name="T44" fmla="*/ 382 w 747"/>
                  <a:gd name="T45" fmla="*/ 0 h 461"/>
                  <a:gd name="T46" fmla="*/ 305 w 747"/>
                  <a:gd name="T47" fmla="*/ 6 h 461"/>
                  <a:gd name="T48" fmla="*/ 233 w 747"/>
                  <a:gd name="T49" fmla="*/ 18 h 461"/>
                  <a:gd name="T50" fmla="*/ 167 w 747"/>
                  <a:gd name="T51" fmla="*/ 41 h 461"/>
                  <a:gd name="T52" fmla="*/ 113 w 747"/>
                  <a:gd name="T53" fmla="*/ 65 h 461"/>
                  <a:gd name="T54" fmla="*/ 65 w 747"/>
                  <a:gd name="T55" fmla="*/ 101 h 461"/>
                  <a:gd name="T56" fmla="*/ 30 w 747"/>
                  <a:gd name="T57" fmla="*/ 137 h 461"/>
                  <a:gd name="T58" fmla="*/ 6 w 747"/>
                  <a:gd name="T59" fmla="*/ 179 h 461"/>
                  <a:gd name="T60" fmla="*/ 0 w 747"/>
                  <a:gd name="T61" fmla="*/ 227 h 461"/>
                  <a:gd name="T62" fmla="*/ 6 w 747"/>
                  <a:gd name="T63" fmla="*/ 275 h 461"/>
                  <a:gd name="T64" fmla="*/ 30 w 747"/>
                  <a:gd name="T65" fmla="*/ 317 h 461"/>
                  <a:gd name="T66" fmla="*/ 65 w 747"/>
                  <a:gd name="T67" fmla="*/ 359 h 461"/>
                  <a:gd name="T68" fmla="*/ 113 w 747"/>
                  <a:gd name="T69" fmla="*/ 395 h 461"/>
                  <a:gd name="T70" fmla="*/ 167 w 747"/>
                  <a:gd name="T71" fmla="*/ 419 h 461"/>
                  <a:gd name="T72" fmla="*/ 233 w 747"/>
                  <a:gd name="T73" fmla="*/ 443 h 461"/>
                  <a:gd name="T74" fmla="*/ 305 w 747"/>
                  <a:gd name="T75" fmla="*/ 455 h 461"/>
                  <a:gd name="T76" fmla="*/ 382 w 747"/>
                  <a:gd name="T77" fmla="*/ 461 h 461"/>
                  <a:gd name="T78" fmla="*/ 448 w 747"/>
                  <a:gd name="T79" fmla="*/ 455 h 461"/>
                  <a:gd name="T80" fmla="*/ 508 w 747"/>
                  <a:gd name="T81" fmla="*/ 449 h 461"/>
                  <a:gd name="T82" fmla="*/ 609 w 747"/>
                  <a:gd name="T83" fmla="*/ 413 h 461"/>
                  <a:gd name="T84" fmla="*/ 657 w 747"/>
                  <a:gd name="T85" fmla="*/ 389 h 461"/>
                  <a:gd name="T86" fmla="*/ 693 w 747"/>
                  <a:gd name="T87" fmla="*/ 359 h 461"/>
                  <a:gd name="T88" fmla="*/ 723 w 747"/>
                  <a:gd name="T89" fmla="*/ 329 h 461"/>
                  <a:gd name="T90" fmla="*/ 747 w 747"/>
                  <a:gd name="T91" fmla="*/ 293 h 461"/>
                  <a:gd name="T92" fmla="*/ 741 w 747"/>
                  <a:gd name="T93" fmla="*/ 287 h 461"/>
                  <a:gd name="T94" fmla="*/ 729 w 747"/>
                  <a:gd name="T95" fmla="*/ 281 h 461"/>
                  <a:gd name="T96" fmla="*/ 711 w 747"/>
                  <a:gd name="T97" fmla="*/ 317 h 461"/>
                  <a:gd name="T98" fmla="*/ 681 w 747"/>
                  <a:gd name="T99" fmla="*/ 347 h 461"/>
                  <a:gd name="T100" fmla="*/ 645 w 747"/>
                  <a:gd name="T101" fmla="*/ 377 h 461"/>
                  <a:gd name="T102" fmla="*/ 604 w 747"/>
                  <a:gd name="T103" fmla="*/ 401 h 461"/>
                  <a:gd name="T104" fmla="*/ 502 w 747"/>
                  <a:gd name="T105" fmla="*/ 431 h 461"/>
                  <a:gd name="T106" fmla="*/ 442 w 747"/>
                  <a:gd name="T107" fmla="*/ 443 h 461"/>
                  <a:gd name="T108" fmla="*/ 382 w 747"/>
                  <a:gd name="T109" fmla="*/ 443 h 461"/>
                  <a:gd name="T110" fmla="*/ 382 w 747"/>
                  <a:gd name="T111" fmla="*/ 44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55" name="Freeform 15"/>
              <p:cNvSpPr>
                <a:spLocks/>
              </p:cNvSpPr>
              <p:nvPr/>
            </p:nvSpPr>
            <p:spPr bwMode="hidden">
              <a:xfrm>
                <a:off x="4037" y="3721"/>
                <a:ext cx="96" cy="30"/>
              </a:xfrm>
              <a:custGeom>
                <a:avLst/>
                <a:gdLst>
                  <a:gd name="T0" fmla="*/ 0 w 96"/>
                  <a:gd name="T1" fmla="*/ 0 h 30"/>
                  <a:gd name="T2" fmla="*/ 0 w 96"/>
                  <a:gd name="T3" fmla="*/ 12 h 30"/>
                  <a:gd name="T4" fmla="*/ 48 w 96"/>
                  <a:gd name="T5" fmla="*/ 18 h 30"/>
                  <a:gd name="T6" fmla="*/ 96 w 96"/>
                  <a:gd name="T7" fmla="*/ 30 h 30"/>
                  <a:gd name="T8" fmla="*/ 96 w 96"/>
                  <a:gd name="T9" fmla="*/ 24 h 30"/>
                  <a:gd name="T10" fmla="*/ 96 w 96"/>
                  <a:gd name="T11" fmla="*/ 18 h 30"/>
                  <a:gd name="T12" fmla="*/ 48 w 96"/>
                  <a:gd name="T13" fmla="*/ 12 h 30"/>
                  <a:gd name="T14" fmla="*/ 0 w 96"/>
                  <a:gd name="T15" fmla="*/ 0 h 30"/>
                  <a:gd name="T16" fmla="*/ 0 w 96"/>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56"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grpSp>
        <p:grpSp>
          <p:nvGrpSpPr>
            <p:cNvPr id="10257" name="Group 17"/>
            <p:cNvGrpSpPr>
              <a:grpSpLocks/>
            </p:cNvGrpSpPr>
            <p:nvPr userDrawn="1"/>
          </p:nvGrpSpPr>
          <p:grpSpPr bwMode="auto">
            <a:xfrm>
              <a:off x="1776" y="3631"/>
              <a:ext cx="1626" cy="683"/>
              <a:chOff x="1776" y="3631"/>
              <a:chExt cx="1626" cy="683"/>
            </a:xfrm>
          </p:grpSpPr>
          <p:sp>
            <p:nvSpPr>
              <p:cNvPr id="10258"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59"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60"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61"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62"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63"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64"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65"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66" name="Freeform 26"/>
              <p:cNvSpPr>
                <a:spLocks/>
              </p:cNvSpPr>
              <p:nvPr/>
            </p:nvSpPr>
            <p:spPr bwMode="hidden">
              <a:xfrm>
                <a:off x="2585" y="3822"/>
                <a:ext cx="449" cy="186"/>
              </a:xfrm>
              <a:custGeom>
                <a:avLst/>
                <a:gdLst>
                  <a:gd name="T0" fmla="*/ 6 w 448"/>
                  <a:gd name="T1" fmla="*/ 6 h 186"/>
                  <a:gd name="T2" fmla="*/ 78 w 448"/>
                  <a:gd name="T3" fmla="*/ 12 h 186"/>
                  <a:gd name="T4" fmla="*/ 150 w 448"/>
                  <a:gd name="T5" fmla="*/ 18 h 186"/>
                  <a:gd name="T6" fmla="*/ 215 w 448"/>
                  <a:gd name="T7" fmla="*/ 36 h 186"/>
                  <a:gd name="T8" fmla="*/ 275 w 448"/>
                  <a:gd name="T9" fmla="*/ 60 h 186"/>
                  <a:gd name="T10" fmla="*/ 329 w 448"/>
                  <a:gd name="T11" fmla="*/ 84 h 186"/>
                  <a:gd name="T12" fmla="*/ 377 w 448"/>
                  <a:gd name="T13" fmla="*/ 114 h 186"/>
                  <a:gd name="T14" fmla="*/ 419 w 448"/>
                  <a:gd name="T15" fmla="*/ 150 h 186"/>
                  <a:gd name="T16" fmla="*/ 448 w 448"/>
                  <a:gd name="T17" fmla="*/ 186 h 186"/>
                  <a:gd name="T18" fmla="*/ 448 w 448"/>
                  <a:gd name="T19" fmla="*/ 162 h 186"/>
                  <a:gd name="T20" fmla="*/ 413 w 448"/>
                  <a:gd name="T21" fmla="*/ 126 h 186"/>
                  <a:gd name="T22" fmla="*/ 371 w 448"/>
                  <a:gd name="T23" fmla="*/ 96 h 186"/>
                  <a:gd name="T24" fmla="*/ 323 w 448"/>
                  <a:gd name="T25" fmla="*/ 66 h 186"/>
                  <a:gd name="T26" fmla="*/ 269 w 448"/>
                  <a:gd name="T27" fmla="*/ 48 h 186"/>
                  <a:gd name="T28" fmla="*/ 144 w 448"/>
                  <a:gd name="T29" fmla="*/ 12 h 186"/>
                  <a:gd name="T30" fmla="*/ 78 w 448"/>
                  <a:gd name="T31" fmla="*/ 6 h 186"/>
                  <a:gd name="T32" fmla="*/ 6 w 448"/>
                  <a:gd name="T33" fmla="*/ 0 h 186"/>
                  <a:gd name="T34" fmla="*/ 0 w 448"/>
                  <a:gd name="T35" fmla="*/ 0 h 186"/>
                  <a:gd name="T36" fmla="*/ 0 w 448"/>
                  <a:gd name="T37" fmla="*/ 0 h 186"/>
                  <a:gd name="T38" fmla="*/ 0 w 448"/>
                  <a:gd name="T39" fmla="*/ 6 h 186"/>
                  <a:gd name="T40" fmla="*/ 0 w 448"/>
                  <a:gd name="T41" fmla="*/ 6 h 186"/>
                  <a:gd name="T42" fmla="*/ 6 w 448"/>
                  <a:gd name="T43" fmla="*/ 6 h 186"/>
                  <a:gd name="T44" fmla="*/ 6 w 448"/>
                  <a:gd name="T45" fmla="*/ 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67" name="Freeform 27"/>
              <p:cNvSpPr>
                <a:spLocks/>
              </p:cNvSpPr>
              <p:nvPr/>
            </p:nvSpPr>
            <p:spPr bwMode="hidden">
              <a:xfrm>
                <a:off x="2142" y="3852"/>
                <a:ext cx="892" cy="462"/>
              </a:xfrm>
              <a:custGeom>
                <a:avLst/>
                <a:gdLst>
                  <a:gd name="T0" fmla="*/ 23 w 890"/>
                  <a:gd name="T1" fmla="*/ 276 h 462"/>
                  <a:gd name="T2" fmla="*/ 29 w 890"/>
                  <a:gd name="T3" fmla="*/ 222 h 462"/>
                  <a:gd name="T4" fmla="*/ 59 w 890"/>
                  <a:gd name="T5" fmla="*/ 174 h 462"/>
                  <a:gd name="T6" fmla="*/ 95 w 890"/>
                  <a:gd name="T7" fmla="*/ 132 h 462"/>
                  <a:gd name="T8" fmla="*/ 149 w 890"/>
                  <a:gd name="T9" fmla="*/ 96 h 462"/>
                  <a:gd name="T10" fmla="*/ 209 w 890"/>
                  <a:gd name="T11" fmla="*/ 60 h 462"/>
                  <a:gd name="T12" fmla="*/ 281 w 890"/>
                  <a:gd name="T13" fmla="*/ 36 h 462"/>
                  <a:gd name="T14" fmla="*/ 364 w 890"/>
                  <a:gd name="T15" fmla="*/ 24 h 462"/>
                  <a:gd name="T16" fmla="*/ 448 w 890"/>
                  <a:gd name="T17" fmla="*/ 18 h 462"/>
                  <a:gd name="T18" fmla="*/ 532 w 890"/>
                  <a:gd name="T19" fmla="*/ 24 h 462"/>
                  <a:gd name="T20" fmla="*/ 609 w 890"/>
                  <a:gd name="T21" fmla="*/ 36 h 462"/>
                  <a:gd name="T22" fmla="*/ 681 w 890"/>
                  <a:gd name="T23" fmla="*/ 60 h 462"/>
                  <a:gd name="T24" fmla="*/ 741 w 890"/>
                  <a:gd name="T25" fmla="*/ 96 h 462"/>
                  <a:gd name="T26" fmla="*/ 795 w 890"/>
                  <a:gd name="T27" fmla="*/ 132 h 462"/>
                  <a:gd name="T28" fmla="*/ 831 w 890"/>
                  <a:gd name="T29" fmla="*/ 174 h 462"/>
                  <a:gd name="T30" fmla="*/ 861 w 890"/>
                  <a:gd name="T31" fmla="*/ 222 h 462"/>
                  <a:gd name="T32" fmla="*/ 867 w 890"/>
                  <a:gd name="T33" fmla="*/ 276 h 462"/>
                  <a:gd name="T34" fmla="*/ 855 w 890"/>
                  <a:gd name="T35" fmla="*/ 330 h 462"/>
                  <a:gd name="T36" fmla="*/ 831 w 890"/>
                  <a:gd name="T37" fmla="*/ 378 h 462"/>
                  <a:gd name="T38" fmla="*/ 783 w 890"/>
                  <a:gd name="T39" fmla="*/ 426 h 462"/>
                  <a:gd name="T40" fmla="*/ 723 w 890"/>
                  <a:gd name="T41" fmla="*/ 462 h 462"/>
                  <a:gd name="T42" fmla="*/ 765 w 890"/>
                  <a:gd name="T43" fmla="*/ 462 h 462"/>
                  <a:gd name="T44" fmla="*/ 819 w 890"/>
                  <a:gd name="T45" fmla="*/ 426 h 462"/>
                  <a:gd name="T46" fmla="*/ 855 w 890"/>
                  <a:gd name="T47" fmla="*/ 378 h 462"/>
                  <a:gd name="T48" fmla="*/ 884 w 890"/>
                  <a:gd name="T49" fmla="*/ 330 h 462"/>
                  <a:gd name="T50" fmla="*/ 890 w 890"/>
                  <a:gd name="T51" fmla="*/ 276 h 462"/>
                  <a:gd name="T52" fmla="*/ 884 w 890"/>
                  <a:gd name="T53" fmla="*/ 222 h 462"/>
                  <a:gd name="T54" fmla="*/ 855 w 890"/>
                  <a:gd name="T55" fmla="*/ 168 h 462"/>
                  <a:gd name="T56" fmla="*/ 813 w 890"/>
                  <a:gd name="T57" fmla="*/ 120 h 462"/>
                  <a:gd name="T58" fmla="*/ 759 w 890"/>
                  <a:gd name="T59" fmla="*/ 84 h 462"/>
                  <a:gd name="T60" fmla="*/ 693 w 890"/>
                  <a:gd name="T61" fmla="*/ 48 h 462"/>
                  <a:gd name="T62" fmla="*/ 621 w 890"/>
                  <a:gd name="T63" fmla="*/ 24 h 462"/>
                  <a:gd name="T64" fmla="*/ 538 w 890"/>
                  <a:gd name="T65" fmla="*/ 6 h 462"/>
                  <a:gd name="T66" fmla="*/ 448 w 890"/>
                  <a:gd name="T67" fmla="*/ 0 h 462"/>
                  <a:gd name="T68" fmla="*/ 358 w 890"/>
                  <a:gd name="T69" fmla="*/ 6 h 462"/>
                  <a:gd name="T70" fmla="*/ 275 w 890"/>
                  <a:gd name="T71" fmla="*/ 24 h 462"/>
                  <a:gd name="T72" fmla="*/ 197 w 890"/>
                  <a:gd name="T73" fmla="*/ 48 h 462"/>
                  <a:gd name="T74" fmla="*/ 131 w 890"/>
                  <a:gd name="T75" fmla="*/ 84 h 462"/>
                  <a:gd name="T76" fmla="*/ 77 w 890"/>
                  <a:gd name="T77" fmla="*/ 120 h 462"/>
                  <a:gd name="T78" fmla="*/ 35 w 890"/>
                  <a:gd name="T79" fmla="*/ 168 h 462"/>
                  <a:gd name="T80" fmla="*/ 12 w 890"/>
                  <a:gd name="T81" fmla="*/ 222 h 462"/>
                  <a:gd name="T82" fmla="*/ 0 w 890"/>
                  <a:gd name="T83" fmla="*/ 276 h 462"/>
                  <a:gd name="T84" fmla="*/ 6 w 890"/>
                  <a:gd name="T85" fmla="*/ 330 h 462"/>
                  <a:gd name="T86" fmla="*/ 35 w 890"/>
                  <a:gd name="T87" fmla="*/ 378 h 462"/>
                  <a:gd name="T88" fmla="*/ 71 w 890"/>
                  <a:gd name="T89" fmla="*/ 426 h 462"/>
                  <a:gd name="T90" fmla="*/ 125 w 890"/>
                  <a:gd name="T91" fmla="*/ 462 h 462"/>
                  <a:gd name="T92" fmla="*/ 167 w 890"/>
                  <a:gd name="T93" fmla="*/ 462 h 462"/>
                  <a:gd name="T94" fmla="*/ 107 w 890"/>
                  <a:gd name="T95" fmla="*/ 426 h 462"/>
                  <a:gd name="T96" fmla="*/ 59 w 890"/>
                  <a:gd name="T97" fmla="*/ 378 h 462"/>
                  <a:gd name="T98" fmla="*/ 35 w 890"/>
                  <a:gd name="T99" fmla="*/ 330 h 462"/>
                  <a:gd name="T100" fmla="*/ 23 w 890"/>
                  <a:gd name="T101" fmla="*/ 276 h 462"/>
                  <a:gd name="T102" fmla="*/ 23 w 890"/>
                  <a:gd name="T103" fmla="*/ 27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68" name="Freeform 28"/>
              <p:cNvSpPr>
                <a:spLocks/>
              </p:cNvSpPr>
              <p:nvPr/>
            </p:nvSpPr>
            <p:spPr bwMode="hidden">
              <a:xfrm>
                <a:off x="2082" y="3828"/>
                <a:ext cx="407" cy="486"/>
              </a:xfrm>
              <a:custGeom>
                <a:avLst/>
                <a:gdLst>
                  <a:gd name="T0" fmla="*/ 18 w 406"/>
                  <a:gd name="T1" fmla="*/ 300 h 486"/>
                  <a:gd name="T2" fmla="*/ 24 w 406"/>
                  <a:gd name="T3" fmla="*/ 246 h 486"/>
                  <a:gd name="T4" fmla="*/ 48 w 406"/>
                  <a:gd name="T5" fmla="*/ 198 h 486"/>
                  <a:gd name="T6" fmla="*/ 83 w 406"/>
                  <a:gd name="T7" fmla="*/ 150 h 486"/>
                  <a:gd name="T8" fmla="*/ 131 w 406"/>
                  <a:gd name="T9" fmla="*/ 108 h 486"/>
                  <a:gd name="T10" fmla="*/ 185 w 406"/>
                  <a:gd name="T11" fmla="*/ 72 h 486"/>
                  <a:gd name="T12" fmla="*/ 251 w 406"/>
                  <a:gd name="T13" fmla="*/ 42 h 486"/>
                  <a:gd name="T14" fmla="*/ 329 w 406"/>
                  <a:gd name="T15" fmla="*/ 24 h 486"/>
                  <a:gd name="T16" fmla="*/ 406 w 406"/>
                  <a:gd name="T17" fmla="*/ 6 h 486"/>
                  <a:gd name="T18" fmla="*/ 406 w 406"/>
                  <a:gd name="T19" fmla="*/ 0 h 486"/>
                  <a:gd name="T20" fmla="*/ 323 w 406"/>
                  <a:gd name="T21" fmla="*/ 12 h 486"/>
                  <a:gd name="T22" fmla="*/ 245 w 406"/>
                  <a:gd name="T23" fmla="*/ 36 h 486"/>
                  <a:gd name="T24" fmla="*/ 179 w 406"/>
                  <a:gd name="T25" fmla="*/ 66 h 486"/>
                  <a:gd name="T26" fmla="*/ 119 w 406"/>
                  <a:gd name="T27" fmla="*/ 102 h 486"/>
                  <a:gd name="T28" fmla="*/ 72 w 406"/>
                  <a:gd name="T29" fmla="*/ 144 h 486"/>
                  <a:gd name="T30" fmla="*/ 30 w 406"/>
                  <a:gd name="T31" fmla="*/ 192 h 486"/>
                  <a:gd name="T32" fmla="*/ 6 w 406"/>
                  <a:gd name="T33" fmla="*/ 246 h 486"/>
                  <a:gd name="T34" fmla="*/ 0 w 406"/>
                  <a:gd name="T35" fmla="*/ 300 h 486"/>
                  <a:gd name="T36" fmla="*/ 6 w 406"/>
                  <a:gd name="T37" fmla="*/ 348 h 486"/>
                  <a:gd name="T38" fmla="*/ 30 w 406"/>
                  <a:gd name="T39" fmla="*/ 396 h 486"/>
                  <a:gd name="T40" fmla="*/ 66 w 406"/>
                  <a:gd name="T41" fmla="*/ 444 h 486"/>
                  <a:gd name="T42" fmla="*/ 107 w 406"/>
                  <a:gd name="T43" fmla="*/ 486 h 486"/>
                  <a:gd name="T44" fmla="*/ 131 w 406"/>
                  <a:gd name="T45" fmla="*/ 486 h 486"/>
                  <a:gd name="T46" fmla="*/ 83 w 406"/>
                  <a:gd name="T47" fmla="*/ 450 h 486"/>
                  <a:gd name="T48" fmla="*/ 48 w 406"/>
                  <a:gd name="T49" fmla="*/ 402 h 486"/>
                  <a:gd name="T50" fmla="*/ 24 w 406"/>
                  <a:gd name="T51" fmla="*/ 354 h 486"/>
                  <a:gd name="T52" fmla="*/ 18 w 406"/>
                  <a:gd name="T53" fmla="*/ 300 h 486"/>
                  <a:gd name="T54" fmla="*/ 18 w 406"/>
                  <a:gd name="T55" fmla="*/ 3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69" name="Freeform 29"/>
              <p:cNvSpPr>
                <a:spLocks/>
              </p:cNvSpPr>
              <p:nvPr/>
            </p:nvSpPr>
            <p:spPr bwMode="hidden">
              <a:xfrm>
                <a:off x="2987" y="4044"/>
                <a:ext cx="108" cy="252"/>
              </a:xfrm>
              <a:custGeom>
                <a:avLst/>
                <a:gdLst>
                  <a:gd name="T0" fmla="*/ 89 w 107"/>
                  <a:gd name="T1" fmla="*/ 84 h 252"/>
                  <a:gd name="T2" fmla="*/ 83 w 107"/>
                  <a:gd name="T3" fmla="*/ 132 h 252"/>
                  <a:gd name="T4" fmla="*/ 65 w 107"/>
                  <a:gd name="T5" fmla="*/ 174 h 252"/>
                  <a:gd name="T6" fmla="*/ 36 w 107"/>
                  <a:gd name="T7" fmla="*/ 216 h 252"/>
                  <a:gd name="T8" fmla="*/ 0 w 107"/>
                  <a:gd name="T9" fmla="*/ 252 h 252"/>
                  <a:gd name="T10" fmla="*/ 18 w 107"/>
                  <a:gd name="T11" fmla="*/ 252 h 252"/>
                  <a:gd name="T12" fmla="*/ 53 w 107"/>
                  <a:gd name="T13" fmla="*/ 216 h 252"/>
                  <a:gd name="T14" fmla="*/ 83 w 107"/>
                  <a:gd name="T15" fmla="*/ 174 h 252"/>
                  <a:gd name="T16" fmla="*/ 101 w 107"/>
                  <a:gd name="T17" fmla="*/ 132 h 252"/>
                  <a:gd name="T18" fmla="*/ 107 w 107"/>
                  <a:gd name="T19" fmla="*/ 84 h 252"/>
                  <a:gd name="T20" fmla="*/ 101 w 107"/>
                  <a:gd name="T21" fmla="*/ 42 h 252"/>
                  <a:gd name="T22" fmla="*/ 89 w 107"/>
                  <a:gd name="T23" fmla="*/ 0 h 252"/>
                  <a:gd name="T24" fmla="*/ 65 w 107"/>
                  <a:gd name="T25" fmla="*/ 0 h 252"/>
                  <a:gd name="T26" fmla="*/ 83 w 107"/>
                  <a:gd name="T27" fmla="*/ 42 h 252"/>
                  <a:gd name="T28" fmla="*/ 89 w 107"/>
                  <a:gd name="T29" fmla="*/ 84 h 252"/>
                  <a:gd name="T30" fmla="*/ 89 w 107"/>
                  <a:gd name="T31" fmla="*/ 84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70" name="Freeform 30"/>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71" name="Freeform 31"/>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72" name="Freeform 32"/>
              <p:cNvSpPr>
                <a:spLocks/>
              </p:cNvSpPr>
              <p:nvPr/>
            </p:nvSpPr>
            <p:spPr bwMode="hidden">
              <a:xfrm>
                <a:off x="2951" y="3751"/>
                <a:ext cx="360" cy="563"/>
              </a:xfrm>
              <a:custGeom>
                <a:avLst/>
                <a:gdLst>
                  <a:gd name="T0" fmla="*/ 360 w 360"/>
                  <a:gd name="T1" fmla="*/ 365 h 563"/>
                  <a:gd name="T2" fmla="*/ 353 w 360"/>
                  <a:gd name="T3" fmla="*/ 305 h 563"/>
                  <a:gd name="T4" fmla="*/ 335 w 360"/>
                  <a:gd name="T5" fmla="*/ 251 h 563"/>
                  <a:gd name="T6" fmla="*/ 305 w 360"/>
                  <a:gd name="T7" fmla="*/ 204 h 563"/>
                  <a:gd name="T8" fmla="*/ 262 w 360"/>
                  <a:gd name="T9" fmla="*/ 156 h 563"/>
                  <a:gd name="T10" fmla="*/ 213 w 360"/>
                  <a:gd name="T11" fmla="*/ 108 h 563"/>
                  <a:gd name="T12" fmla="*/ 159 w 360"/>
                  <a:gd name="T13" fmla="*/ 66 h 563"/>
                  <a:gd name="T14" fmla="*/ 92 w 360"/>
                  <a:gd name="T15" fmla="*/ 30 h 563"/>
                  <a:gd name="T16" fmla="*/ 19 w 360"/>
                  <a:gd name="T17" fmla="*/ 0 h 563"/>
                  <a:gd name="T18" fmla="*/ 0 w 360"/>
                  <a:gd name="T19" fmla="*/ 12 h 563"/>
                  <a:gd name="T20" fmla="*/ 67 w 360"/>
                  <a:gd name="T21" fmla="*/ 42 h 563"/>
                  <a:gd name="T22" fmla="*/ 134 w 360"/>
                  <a:gd name="T23" fmla="*/ 78 h 563"/>
                  <a:gd name="T24" fmla="*/ 189 w 360"/>
                  <a:gd name="T25" fmla="*/ 114 h 563"/>
                  <a:gd name="T26" fmla="*/ 238 w 360"/>
                  <a:gd name="T27" fmla="*/ 162 h 563"/>
                  <a:gd name="T28" fmla="*/ 274 w 360"/>
                  <a:gd name="T29" fmla="*/ 210 h 563"/>
                  <a:gd name="T30" fmla="*/ 299 w 360"/>
                  <a:gd name="T31" fmla="*/ 257 h 563"/>
                  <a:gd name="T32" fmla="*/ 317 w 360"/>
                  <a:gd name="T33" fmla="*/ 311 h 563"/>
                  <a:gd name="T34" fmla="*/ 323 w 360"/>
                  <a:gd name="T35" fmla="*/ 365 h 563"/>
                  <a:gd name="T36" fmla="*/ 317 w 360"/>
                  <a:gd name="T37" fmla="*/ 419 h 563"/>
                  <a:gd name="T38" fmla="*/ 299 w 360"/>
                  <a:gd name="T39" fmla="*/ 467 h 563"/>
                  <a:gd name="T40" fmla="*/ 274 w 360"/>
                  <a:gd name="T41" fmla="*/ 515 h 563"/>
                  <a:gd name="T42" fmla="*/ 238 w 360"/>
                  <a:gd name="T43" fmla="*/ 563 h 563"/>
                  <a:gd name="T44" fmla="*/ 268 w 360"/>
                  <a:gd name="T45" fmla="*/ 563 h 563"/>
                  <a:gd name="T46" fmla="*/ 311 w 360"/>
                  <a:gd name="T47" fmla="*/ 515 h 563"/>
                  <a:gd name="T48" fmla="*/ 335 w 360"/>
                  <a:gd name="T49" fmla="*/ 467 h 563"/>
                  <a:gd name="T50" fmla="*/ 353 w 360"/>
                  <a:gd name="T51" fmla="*/ 419 h 563"/>
                  <a:gd name="T52" fmla="*/ 360 w 360"/>
                  <a:gd name="T53" fmla="*/ 365 h 563"/>
                  <a:gd name="T54" fmla="*/ 360 w 360"/>
                  <a:gd name="T55" fmla="*/ 365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73" name="Freeform 33"/>
              <p:cNvSpPr>
                <a:spLocks/>
              </p:cNvSpPr>
              <p:nvPr/>
            </p:nvSpPr>
            <p:spPr bwMode="hidden">
              <a:xfrm>
                <a:off x="2318" y="3631"/>
                <a:ext cx="1078" cy="425"/>
              </a:xfrm>
              <a:custGeom>
                <a:avLst/>
                <a:gdLst>
                  <a:gd name="T0" fmla="*/ 1053 w 1078"/>
                  <a:gd name="T1" fmla="*/ 425 h 425"/>
                  <a:gd name="T2" fmla="*/ 1078 w 1078"/>
                  <a:gd name="T3" fmla="*/ 419 h 425"/>
                  <a:gd name="T4" fmla="*/ 1066 w 1078"/>
                  <a:gd name="T5" fmla="*/ 377 h 425"/>
                  <a:gd name="T6" fmla="*/ 1047 w 1078"/>
                  <a:gd name="T7" fmla="*/ 336 h 425"/>
                  <a:gd name="T8" fmla="*/ 986 w 1078"/>
                  <a:gd name="T9" fmla="*/ 252 h 425"/>
                  <a:gd name="T10" fmla="*/ 907 w 1078"/>
                  <a:gd name="T11" fmla="*/ 180 h 425"/>
                  <a:gd name="T12" fmla="*/ 810 w 1078"/>
                  <a:gd name="T13" fmla="*/ 120 h 425"/>
                  <a:gd name="T14" fmla="*/ 694 w 1078"/>
                  <a:gd name="T15" fmla="*/ 72 h 425"/>
                  <a:gd name="T16" fmla="*/ 560 w 1078"/>
                  <a:gd name="T17" fmla="*/ 30 h 425"/>
                  <a:gd name="T18" fmla="*/ 420 w 1078"/>
                  <a:gd name="T19" fmla="*/ 6 h 425"/>
                  <a:gd name="T20" fmla="*/ 268 w 1078"/>
                  <a:gd name="T21" fmla="*/ 0 h 425"/>
                  <a:gd name="T22" fmla="*/ 134 w 1078"/>
                  <a:gd name="T23" fmla="*/ 6 h 425"/>
                  <a:gd name="T24" fmla="*/ 0 w 1078"/>
                  <a:gd name="T25" fmla="*/ 24 h 425"/>
                  <a:gd name="T26" fmla="*/ 12 w 1078"/>
                  <a:gd name="T27" fmla="*/ 36 h 425"/>
                  <a:gd name="T28" fmla="*/ 134 w 1078"/>
                  <a:gd name="T29" fmla="*/ 18 h 425"/>
                  <a:gd name="T30" fmla="*/ 268 w 1078"/>
                  <a:gd name="T31" fmla="*/ 12 h 425"/>
                  <a:gd name="T32" fmla="*/ 420 w 1078"/>
                  <a:gd name="T33" fmla="*/ 18 h 425"/>
                  <a:gd name="T34" fmla="*/ 554 w 1078"/>
                  <a:gd name="T35" fmla="*/ 42 h 425"/>
                  <a:gd name="T36" fmla="*/ 682 w 1078"/>
                  <a:gd name="T37" fmla="*/ 84 h 425"/>
                  <a:gd name="T38" fmla="*/ 798 w 1078"/>
                  <a:gd name="T39" fmla="*/ 132 h 425"/>
                  <a:gd name="T40" fmla="*/ 895 w 1078"/>
                  <a:gd name="T41" fmla="*/ 192 h 425"/>
                  <a:gd name="T42" fmla="*/ 968 w 1078"/>
                  <a:gd name="T43" fmla="*/ 264 h 425"/>
                  <a:gd name="T44" fmla="*/ 999 w 1078"/>
                  <a:gd name="T45" fmla="*/ 300 h 425"/>
                  <a:gd name="T46" fmla="*/ 1023 w 1078"/>
                  <a:gd name="T47" fmla="*/ 342 h 425"/>
                  <a:gd name="T48" fmla="*/ 1041 w 1078"/>
                  <a:gd name="T49" fmla="*/ 383 h 425"/>
                  <a:gd name="T50" fmla="*/ 1053 w 1078"/>
                  <a:gd name="T51" fmla="*/ 425 h 425"/>
                  <a:gd name="T52" fmla="*/ 1053 w 1078"/>
                  <a:gd name="T53" fmla="*/ 425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74" name="Freeform 34"/>
              <p:cNvSpPr>
                <a:spLocks/>
              </p:cNvSpPr>
              <p:nvPr/>
            </p:nvSpPr>
            <p:spPr bwMode="hidden">
              <a:xfrm>
                <a:off x="3304" y="4080"/>
                <a:ext cx="98" cy="234"/>
              </a:xfrm>
              <a:custGeom>
                <a:avLst/>
                <a:gdLst>
                  <a:gd name="T0" fmla="*/ 0 w 98"/>
                  <a:gd name="T1" fmla="*/ 234 h 234"/>
                  <a:gd name="T2" fmla="*/ 25 w 98"/>
                  <a:gd name="T3" fmla="*/ 234 h 234"/>
                  <a:gd name="T4" fmla="*/ 55 w 98"/>
                  <a:gd name="T5" fmla="*/ 186 h 234"/>
                  <a:gd name="T6" fmla="*/ 80 w 98"/>
                  <a:gd name="T7" fmla="*/ 138 h 234"/>
                  <a:gd name="T8" fmla="*/ 92 w 98"/>
                  <a:gd name="T9" fmla="*/ 90 h 234"/>
                  <a:gd name="T10" fmla="*/ 98 w 98"/>
                  <a:gd name="T11" fmla="*/ 36 h 234"/>
                  <a:gd name="T12" fmla="*/ 98 w 98"/>
                  <a:gd name="T13" fmla="*/ 0 h 234"/>
                  <a:gd name="T14" fmla="*/ 74 w 98"/>
                  <a:gd name="T15" fmla="*/ 0 h 234"/>
                  <a:gd name="T16" fmla="*/ 74 w 98"/>
                  <a:gd name="T17" fmla="*/ 36 h 234"/>
                  <a:gd name="T18" fmla="*/ 67 w 98"/>
                  <a:gd name="T19" fmla="*/ 90 h 234"/>
                  <a:gd name="T20" fmla="*/ 55 w 98"/>
                  <a:gd name="T21" fmla="*/ 138 h 234"/>
                  <a:gd name="T22" fmla="*/ 31 w 98"/>
                  <a:gd name="T23" fmla="*/ 186 h 234"/>
                  <a:gd name="T24" fmla="*/ 0 w 98"/>
                  <a:gd name="T25" fmla="*/ 234 h 234"/>
                  <a:gd name="T26" fmla="*/ 0 w 98"/>
                  <a:gd name="T27" fmla="*/ 2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75" name="Freeform 35"/>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grpSp>
        <p:grpSp>
          <p:nvGrpSpPr>
            <p:cNvPr id="10276" name="Group 36"/>
            <p:cNvGrpSpPr>
              <a:grpSpLocks/>
            </p:cNvGrpSpPr>
            <p:nvPr userDrawn="1"/>
          </p:nvGrpSpPr>
          <p:grpSpPr bwMode="auto">
            <a:xfrm>
              <a:off x="4128" y="3360"/>
              <a:ext cx="1351" cy="821"/>
              <a:chOff x="4128" y="3360"/>
              <a:chExt cx="1351" cy="821"/>
            </a:xfrm>
          </p:grpSpPr>
          <p:sp>
            <p:nvSpPr>
              <p:cNvPr id="10277" name="Freeform 37"/>
              <p:cNvSpPr>
                <a:spLocks noEditPoints="1"/>
              </p:cNvSpPr>
              <p:nvPr/>
            </p:nvSpPr>
            <p:spPr bwMode="hidden">
              <a:xfrm>
                <a:off x="4200" y="3402"/>
                <a:ext cx="1201" cy="731"/>
              </a:xfrm>
              <a:custGeom>
                <a:avLst/>
                <a:gdLst>
                  <a:gd name="T0" fmla="*/ 484 w 1201"/>
                  <a:gd name="T1" fmla="*/ 6 h 731"/>
                  <a:gd name="T2" fmla="*/ 263 w 1201"/>
                  <a:gd name="T3" fmla="*/ 60 h 731"/>
                  <a:gd name="T4" fmla="*/ 101 w 1201"/>
                  <a:gd name="T5" fmla="*/ 162 h 731"/>
                  <a:gd name="T6" fmla="*/ 12 w 1201"/>
                  <a:gd name="T7" fmla="*/ 294 h 731"/>
                  <a:gd name="T8" fmla="*/ 0 w 1201"/>
                  <a:gd name="T9" fmla="*/ 366 h 731"/>
                  <a:gd name="T10" fmla="*/ 12 w 1201"/>
                  <a:gd name="T11" fmla="*/ 437 h 731"/>
                  <a:gd name="T12" fmla="*/ 101 w 1201"/>
                  <a:gd name="T13" fmla="*/ 569 h 731"/>
                  <a:gd name="T14" fmla="*/ 263 w 1201"/>
                  <a:gd name="T15" fmla="*/ 671 h 731"/>
                  <a:gd name="T16" fmla="*/ 484 w 1201"/>
                  <a:gd name="T17" fmla="*/ 725 h 731"/>
                  <a:gd name="T18" fmla="*/ 723 w 1201"/>
                  <a:gd name="T19" fmla="*/ 725 h 731"/>
                  <a:gd name="T20" fmla="*/ 938 w 1201"/>
                  <a:gd name="T21" fmla="*/ 671 h 731"/>
                  <a:gd name="T22" fmla="*/ 1100 w 1201"/>
                  <a:gd name="T23" fmla="*/ 569 h 731"/>
                  <a:gd name="T24" fmla="*/ 1189 w 1201"/>
                  <a:gd name="T25" fmla="*/ 437 h 731"/>
                  <a:gd name="T26" fmla="*/ 1201 w 1201"/>
                  <a:gd name="T27" fmla="*/ 366 h 731"/>
                  <a:gd name="T28" fmla="*/ 1189 w 1201"/>
                  <a:gd name="T29" fmla="*/ 294 h 731"/>
                  <a:gd name="T30" fmla="*/ 1100 w 1201"/>
                  <a:gd name="T31" fmla="*/ 162 h 731"/>
                  <a:gd name="T32" fmla="*/ 938 w 1201"/>
                  <a:gd name="T33" fmla="*/ 60 h 731"/>
                  <a:gd name="T34" fmla="*/ 723 w 1201"/>
                  <a:gd name="T35" fmla="*/ 6 h 731"/>
                  <a:gd name="T36" fmla="*/ 604 w 1201"/>
                  <a:gd name="T37" fmla="*/ 0 h 731"/>
                  <a:gd name="T38" fmla="*/ 490 w 1201"/>
                  <a:gd name="T39" fmla="*/ 701 h 731"/>
                  <a:gd name="T40" fmla="*/ 287 w 1201"/>
                  <a:gd name="T41" fmla="*/ 647 h 731"/>
                  <a:gd name="T42" fmla="*/ 131 w 1201"/>
                  <a:gd name="T43" fmla="*/ 557 h 731"/>
                  <a:gd name="T44" fmla="*/ 48 w 1201"/>
                  <a:gd name="T45" fmla="*/ 437 h 731"/>
                  <a:gd name="T46" fmla="*/ 36 w 1201"/>
                  <a:gd name="T47" fmla="*/ 366 h 731"/>
                  <a:gd name="T48" fmla="*/ 48 w 1201"/>
                  <a:gd name="T49" fmla="*/ 300 h 731"/>
                  <a:gd name="T50" fmla="*/ 131 w 1201"/>
                  <a:gd name="T51" fmla="*/ 174 h 731"/>
                  <a:gd name="T52" fmla="*/ 287 w 1201"/>
                  <a:gd name="T53" fmla="*/ 84 h 731"/>
                  <a:gd name="T54" fmla="*/ 490 w 1201"/>
                  <a:gd name="T55" fmla="*/ 30 h 731"/>
                  <a:gd name="T56" fmla="*/ 717 w 1201"/>
                  <a:gd name="T57" fmla="*/ 30 h 731"/>
                  <a:gd name="T58" fmla="*/ 920 w 1201"/>
                  <a:gd name="T59" fmla="*/ 84 h 731"/>
                  <a:gd name="T60" fmla="*/ 1070 w 1201"/>
                  <a:gd name="T61" fmla="*/ 174 h 731"/>
                  <a:gd name="T62" fmla="*/ 1153 w 1201"/>
                  <a:gd name="T63" fmla="*/ 300 h 731"/>
                  <a:gd name="T64" fmla="*/ 1153 w 1201"/>
                  <a:gd name="T65" fmla="*/ 437 h 731"/>
                  <a:gd name="T66" fmla="*/ 1070 w 1201"/>
                  <a:gd name="T67" fmla="*/ 557 h 731"/>
                  <a:gd name="T68" fmla="*/ 920 w 1201"/>
                  <a:gd name="T69" fmla="*/ 647 h 731"/>
                  <a:gd name="T70" fmla="*/ 717 w 1201"/>
                  <a:gd name="T71" fmla="*/ 701 h 731"/>
                  <a:gd name="T72" fmla="*/ 604 w 1201"/>
                  <a:gd name="T73" fmla="*/ 707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78" name="Freeform 38"/>
              <p:cNvSpPr>
                <a:spLocks/>
              </p:cNvSpPr>
              <p:nvPr/>
            </p:nvSpPr>
            <p:spPr bwMode="hidden">
              <a:xfrm>
                <a:off x="4128" y="3366"/>
                <a:ext cx="544" cy="737"/>
              </a:xfrm>
              <a:custGeom>
                <a:avLst/>
                <a:gdLst>
                  <a:gd name="T0" fmla="*/ 24 w 544"/>
                  <a:gd name="T1" fmla="*/ 402 h 737"/>
                  <a:gd name="T2" fmla="*/ 36 w 544"/>
                  <a:gd name="T3" fmla="*/ 330 h 737"/>
                  <a:gd name="T4" fmla="*/ 66 w 544"/>
                  <a:gd name="T5" fmla="*/ 264 h 737"/>
                  <a:gd name="T6" fmla="*/ 108 w 544"/>
                  <a:gd name="T7" fmla="*/ 204 h 737"/>
                  <a:gd name="T8" fmla="*/ 173 w 544"/>
                  <a:gd name="T9" fmla="*/ 150 h 737"/>
                  <a:gd name="T10" fmla="*/ 251 w 544"/>
                  <a:gd name="T11" fmla="*/ 102 h 737"/>
                  <a:gd name="T12" fmla="*/ 335 w 544"/>
                  <a:gd name="T13" fmla="*/ 60 h 737"/>
                  <a:gd name="T14" fmla="*/ 436 w 544"/>
                  <a:gd name="T15" fmla="*/ 30 h 737"/>
                  <a:gd name="T16" fmla="*/ 544 w 544"/>
                  <a:gd name="T17" fmla="*/ 12 h 737"/>
                  <a:gd name="T18" fmla="*/ 544 w 544"/>
                  <a:gd name="T19" fmla="*/ 0 h 737"/>
                  <a:gd name="T20" fmla="*/ 430 w 544"/>
                  <a:gd name="T21" fmla="*/ 18 h 737"/>
                  <a:gd name="T22" fmla="*/ 329 w 544"/>
                  <a:gd name="T23" fmla="*/ 48 h 737"/>
                  <a:gd name="T24" fmla="*/ 233 w 544"/>
                  <a:gd name="T25" fmla="*/ 90 h 737"/>
                  <a:gd name="T26" fmla="*/ 155 w 544"/>
                  <a:gd name="T27" fmla="*/ 138 h 737"/>
                  <a:gd name="T28" fmla="*/ 90 w 544"/>
                  <a:gd name="T29" fmla="*/ 198 h 737"/>
                  <a:gd name="T30" fmla="*/ 42 w 544"/>
                  <a:gd name="T31" fmla="*/ 258 h 737"/>
                  <a:gd name="T32" fmla="*/ 12 w 544"/>
                  <a:gd name="T33" fmla="*/ 330 h 737"/>
                  <a:gd name="T34" fmla="*/ 0 w 544"/>
                  <a:gd name="T35" fmla="*/ 402 h 737"/>
                  <a:gd name="T36" fmla="*/ 6 w 544"/>
                  <a:gd name="T37" fmla="*/ 455 h 737"/>
                  <a:gd name="T38" fmla="*/ 18 w 544"/>
                  <a:gd name="T39" fmla="*/ 503 h 737"/>
                  <a:gd name="T40" fmla="*/ 42 w 544"/>
                  <a:gd name="T41" fmla="*/ 545 h 737"/>
                  <a:gd name="T42" fmla="*/ 78 w 544"/>
                  <a:gd name="T43" fmla="*/ 593 h 737"/>
                  <a:gd name="T44" fmla="*/ 114 w 544"/>
                  <a:gd name="T45" fmla="*/ 635 h 737"/>
                  <a:gd name="T46" fmla="*/ 161 w 544"/>
                  <a:gd name="T47" fmla="*/ 671 h 737"/>
                  <a:gd name="T48" fmla="*/ 221 w 544"/>
                  <a:gd name="T49" fmla="*/ 707 h 737"/>
                  <a:gd name="T50" fmla="*/ 281 w 544"/>
                  <a:gd name="T51" fmla="*/ 737 h 737"/>
                  <a:gd name="T52" fmla="*/ 323 w 544"/>
                  <a:gd name="T53" fmla="*/ 737 h 737"/>
                  <a:gd name="T54" fmla="*/ 257 w 544"/>
                  <a:gd name="T55" fmla="*/ 707 h 737"/>
                  <a:gd name="T56" fmla="*/ 203 w 544"/>
                  <a:gd name="T57" fmla="*/ 671 h 737"/>
                  <a:gd name="T58" fmla="*/ 149 w 544"/>
                  <a:gd name="T59" fmla="*/ 635 h 737"/>
                  <a:gd name="T60" fmla="*/ 108 w 544"/>
                  <a:gd name="T61" fmla="*/ 593 h 737"/>
                  <a:gd name="T62" fmla="*/ 72 w 544"/>
                  <a:gd name="T63" fmla="*/ 551 h 737"/>
                  <a:gd name="T64" fmla="*/ 48 w 544"/>
                  <a:gd name="T65" fmla="*/ 503 h 737"/>
                  <a:gd name="T66" fmla="*/ 30 w 544"/>
                  <a:gd name="T67" fmla="*/ 455 h 737"/>
                  <a:gd name="T68" fmla="*/ 24 w 544"/>
                  <a:gd name="T69" fmla="*/ 402 h 737"/>
                  <a:gd name="T70" fmla="*/ 24 w 544"/>
                  <a:gd name="T71" fmla="*/ 402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79" name="Freeform 39"/>
              <p:cNvSpPr>
                <a:spLocks/>
              </p:cNvSpPr>
              <p:nvPr/>
            </p:nvSpPr>
            <p:spPr bwMode="hidden">
              <a:xfrm>
                <a:off x="4792" y="3360"/>
                <a:ext cx="609" cy="252"/>
              </a:xfrm>
              <a:custGeom>
                <a:avLst/>
                <a:gdLst>
                  <a:gd name="T0" fmla="*/ 12 w 609"/>
                  <a:gd name="T1" fmla="*/ 12 h 252"/>
                  <a:gd name="T2" fmla="*/ 113 w 609"/>
                  <a:gd name="T3" fmla="*/ 18 h 252"/>
                  <a:gd name="T4" fmla="*/ 203 w 609"/>
                  <a:gd name="T5" fmla="*/ 30 h 252"/>
                  <a:gd name="T6" fmla="*/ 292 w 609"/>
                  <a:gd name="T7" fmla="*/ 48 h 252"/>
                  <a:gd name="T8" fmla="*/ 376 w 609"/>
                  <a:gd name="T9" fmla="*/ 78 h 252"/>
                  <a:gd name="T10" fmla="*/ 448 w 609"/>
                  <a:gd name="T11" fmla="*/ 114 h 252"/>
                  <a:gd name="T12" fmla="*/ 514 w 609"/>
                  <a:gd name="T13" fmla="*/ 156 h 252"/>
                  <a:gd name="T14" fmla="*/ 567 w 609"/>
                  <a:gd name="T15" fmla="*/ 198 h 252"/>
                  <a:gd name="T16" fmla="*/ 609 w 609"/>
                  <a:gd name="T17" fmla="*/ 252 h 252"/>
                  <a:gd name="T18" fmla="*/ 609 w 609"/>
                  <a:gd name="T19" fmla="*/ 216 h 252"/>
                  <a:gd name="T20" fmla="*/ 561 w 609"/>
                  <a:gd name="T21" fmla="*/ 168 h 252"/>
                  <a:gd name="T22" fmla="*/ 502 w 609"/>
                  <a:gd name="T23" fmla="*/ 126 h 252"/>
                  <a:gd name="T24" fmla="*/ 436 w 609"/>
                  <a:gd name="T25" fmla="*/ 90 h 252"/>
                  <a:gd name="T26" fmla="*/ 364 w 609"/>
                  <a:gd name="T27" fmla="*/ 60 h 252"/>
                  <a:gd name="T28" fmla="*/ 286 w 609"/>
                  <a:gd name="T29" fmla="*/ 36 h 252"/>
                  <a:gd name="T30" fmla="*/ 197 w 609"/>
                  <a:gd name="T31" fmla="*/ 18 h 252"/>
                  <a:gd name="T32" fmla="*/ 107 w 609"/>
                  <a:gd name="T33" fmla="*/ 6 h 252"/>
                  <a:gd name="T34" fmla="*/ 12 w 609"/>
                  <a:gd name="T35" fmla="*/ 0 h 252"/>
                  <a:gd name="T36" fmla="*/ 6 w 609"/>
                  <a:gd name="T37" fmla="*/ 0 h 252"/>
                  <a:gd name="T38" fmla="*/ 0 w 609"/>
                  <a:gd name="T39" fmla="*/ 0 h 252"/>
                  <a:gd name="T40" fmla="*/ 0 w 609"/>
                  <a:gd name="T41" fmla="*/ 12 h 252"/>
                  <a:gd name="T42" fmla="*/ 6 w 609"/>
                  <a:gd name="T43" fmla="*/ 12 h 252"/>
                  <a:gd name="T44" fmla="*/ 12 w 609"/>
                  <a:gd name="T45" fmla="*/ 12 h 252"/>
                  <a:gd name="T46" fmla="*/ 12 w 609"/>
                  <a:gd name="T47" fmla="*/ 1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80" name="Freeform 40"/>
              <p:cNvSpPr>
                <a:spLocks/>
              </p:cNvSpPr>
              <p:nvPr/>
            </p:nvSpPr>
            <p:spPr bwMode="hidden">
              <a:xfrm>
                <a:off x="5246" y="4007"/>
                <a:ext cx="72" cy="54"/>
              </a:xfrm>
              <a:custGeom>
                <a:avLst/>
                <a:gdLst>
                  <a:gd name="T0" fmla="*/ 72 w 72"/>
                  <a:gd name="T1" fmla="*/ 0 h 54"/>
                  <a:gd name="T2" fmla="*/ 36 w 72"/>
                  <a:gd name="T3" fmla="*/ 30 h 54"/>
                  <a:gd name="T4" fmla="*/ 0 w 72"/>
                  <a:gd name="T5" fmla="*/ 54 h 54"/>
                  <a:gd name="T6" fmla="*/ 36 w 72"/>
                  <a:gd name="T7" fmla="*/ 54 h 54"/>
                  <a:gd name="T8" fmla="*/ 54 w 72"/>
                  <a:gd name="T9" fmla="*/ 42 h 54"/>
                  <a:gd name="T10" fmla="*/ 72 w 72"/>
                  <a:gd name="T11" fmla="*/ 24 h 54"/>
                  <a:gd name="T12" fmla="*/ 72 w 72"/>
                  <a:gd name="T13" fmla="*/ 24 h 54"/>
                  <a:gd name="T14" fmla="*/ 72 w 72"/>
                  <a:gd name="T15" fmla="*/ 0 h 54"/>
                  <a:gd name="T16" fmla="*/ 72 w 72"/>
                  <a:gd name="T1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81" name="Freeform 41"/>
              <p:cNvSpPr>
                <a:spLocks/>
              </p:cNvSpPr>
              <p:nvPr/>
            </p:nvSpPr>
            <p:spPr bwMode="hidden">
              <a:xfrm>
                <a:off x="4505" y="4073"/>
                <a:ext cx="705" cy="108"/>
              </a:xfrm>
              <a:custGeom>
                <a:avLst/>
                <a:gdLst>
                  <a:gd name="T0" fmla="*/ 299 w 705"/>
                  <a:gd name="T1" fmla="*/ 90 h 108"/>
                  <a:gd name="T2" fmla="*/ 221 w 705"/>
                  <a:gd name="T3" fmla="*/ 90 h 108"/>
                  <a:gd name="T4" fmla="*/ 143 w 705"/>
                  <a:gd name="T5" fmla="*/ 78 h 108"/>
                  <a:gd name="T6" fmla="*/ 0 w 705"/>
                  <a:gd name="T7" fmla="*/ 48 h 108"/>
                  <a:gd name="T8" fmla="*/ 0 w 705"/>
                  <a:gd name="T9" fmla="*/ 66 h 108"/>
                  <a:gd name="T10" fmla="*/ 143 w 705"/>
                  <a:gd name="T11" fmla="*/ 96 h 108"/>
                  <a:gd name="T12" fmla="*/ 221 w 705"/>
                  <a:gd name="T13" fmla="*/ 108 h 108"/>
                  <a:gd name="T14" fmla="*/ 299 w 705"/>
                  <a:gd name="T15" fmla="*/ 108 h 108"/>
                  <a:gd name="T16" fmla="*/ 412 w 705"/>
                  <a:gd name="T17" fmla="*/ 102 h 108"/>
                  <a:gd name="T18" fmla="*/ 520 w 705"/>
                  <a:gd name="T19" fmla="*/ 84 h 108"/>
                  <a:gd name="T20" fmla="*/ 615 w 705"/>
                  <a:gd name="T21" fmla="*/ 60 h 108"/>
                  <a:gd name="T22" fmla="*/ 705 w 705"/>
                  <a:gd name="T23" fmla="*/ 24 h 108"/>
                  <a:gd name="T24" fmla="*/ 705 w 705"/>
                  <a:gd name="T25" fmla="*/ 0 h 108"/>
                  <a:gd name="T26" fmla="*/ 615 w 705"/>
                  <a:gd name="T27" fmla="*/ 42 h 108"/>
                  <a:gd name="T28" fmla="*/ 520 w 705"/>
                  <a:gd name="T29" fmla="*/ 66 h 108"/>
                  <a:gd name="T30" fmla="*/ 412 w 705"/>
                  <a:gd name="T31" fmla="*/ 84 h 108"/>
                  <a:gd name="T32" fmla="*/ 299 w 705"/>
                  <a:gd name="T33" fmla="*/ 90 h 108"/>
                  <a:gd name="T34" fmla="*/ 299 w 705"/>
                  <a:gd name="T35" fmla="*/ 9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82" name="Freeform 42"/>
              <p:cNvSpPr>
                <a:spLocks/>
              </p:cNvSpPr>
              <p:nvPr/>
            </p:nvSpPr>
            <p:spPr bwMode="hidden">
              <a:xfrm>
                <a:off x="5336" y="3654"/>
                <a:ext cx="143" cy="341"/>
              </a:xfrm>
              <a:custGeom>
                <a:avLst/>
                <a:gdLst>
                  <a:gd name="T0" fmla="*/ 119 w 143"/>
                  <a:gd name="T1" fmla="*/ 114 h 341"/>
                  <a:gd name="T2" fmla="*/ 113 w 143"/>
                  <a:gd name="T3" fmla="*/ 173 h 341"/>
                  <a:gd name="T4" fmla="*/ 89 w 143"/>
                  <a:gd name="T5" fmla="*/ 239 h 341"/>
                  <a:gd name="T6" fmla="*/ 47 w 143"/>
                  <a:gd name="T7" fmla="*/ 293 h 341"/>
                  <a:gd name="T8" fmla="*/ 0 w 143"/>
                  <a:gd name="T9" fmla="*/ 341 h 341"/>
                  <a:gd name="T10" fmla="*/ 29 w 143"/>
                  <a:gd name="T11" fmla="*/ 341 h 341"/>
                  <a:gd name="T12" fmla="*/ 77 w 143"/>
                  <a:gd name="T13" fmla="*/ 287 h 341"/>
                  <a:gd name="T14" fmla="*/ 113 w 143"/>
                  <a:gd name="T15" fmla="*/ 233 h 341"/>
                  <a:gd name="T16" fmla="*/ 137 w 143"/>
                  <a:gd name="T17" fmla="*/ 173 h 341"/>
                  <a:gd name="T18" fmla="*/ 143 w 143"/>
                  <a:gd name="T19" fmla="*/ 114 h 341"/>
                  <a:gd name="T20" fmla="*/ 137 w 143"/>
                  <a:gd name="T21" fmla="*/ 60 h 341"/>
                  <a:gd name="T22" fmla="*/ 119 w 143"/>
                  <a:gd name="T23" fmla="*/ 0 h 341"/>
                  <a:gd name="T24" fmla="*/ 89 w 143"/>
                  <a:gd name="T25" fmla="*/ 0 h 341"/>
                  <a:gd name="T26" fmla="*/ 113 w 143"/>
                  <a:gd name="T27" fmla="*/ 60 h 341"/>
                  <a:gd name="T28" fmla="*/ 119 w 143"/>
                  <a:gd name="T29" fmla="*/ 114 h 341"/>
                  <a:gd name="T30" fmla="*/ 119 w 143"/>
                  <a:gd name="T31" fmla="*/ 114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83" name="Freeform 43"/>
              <p:cNvSpPr>
                <a:spLocks/>
              </p:cNvSpPr>
              <p:nvPr/>
            </p:nvSpPr>
            <p:spPr bwMode="hidden">
              <a:xfrm>
                <a:off x="5061" y="3624"/>
                <a:ext cx="83" cy="90"/>
              </a:xfrm>
              <a:custGeom>
                <a:avLst/>
                <a:gdLst>
                  <a:gd name="T0" fmla="*/ 59 w 83"/>
                  <a:gd name="T1" fmla="*/ 90 h 90"/>
                  <a:gd name="T2" fmla="*/ 83 w 83"/>
                  <a:gd name="T3" fmla="*/ 84 h 90"/>
                  <a:gd name="T4" fmla="*/ 71 w 83"/>
                  <a:gd name="T5" fmla="*/ 60 h 90"/>
                  <a:gd name="T6" fmla="*/ 53 w 83"/>
                  <a:gd name="T7" fmla="*/ 42 h 90"/>
                  <a:gd name="T8" fmla="*/ 6 w 83"/>
                  <a:gd name="T9" fmla="*/ 0 h 90"/>
                  <a:gd name="T10" fmla="*/ 0 w 83"/>
                  <a:gd name="T11" fmla="*/ 18 h 90"/>
                  <a:gd name="T12" fmla="*/ 35 w 83"/>
                  <a:gd name="T13" fmla="*/ 48 h 90"/>
                  <a:gd name="T14" fmla="*/ 59 w 83"/>
                  <a:gd name="T15" fmla="*/ 90 h 90"/>
                  <a:gd name="T16" fmla="*/ 59 w 83"/>
                  <a:gd name="T1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84" name="Freeform 44"/>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85" name="Freeform 45"/>
              <p:cNvSpPr>
                <a:spLocks/>
              </p:cNvSpPr>
              <p:nvPr/>
            </p:nvSpPr>
            <p:spPr bwMode="hidden">
              <a:xfrm>
                <a:off x="4349" y="3510"/>
                <a:ext cx="909" cy="533"/>
              </a:xfrm>
              <a:custGeom>
                <a:avLst/>
                <a:gdLst>
                  <a:gd name="T0" fmla="*/ 616 w 909"/>
                  <a:gd name="T1" fmla="*/ 0 h 533"/>
                  <a:gd name="T2" fmla="*/ 616 w 909"/>
                  <a:gd name="T3" fmla="*/ 18 h 533"/>
                  <a:gd name="T4" fmla="*/ 724 w 909"/>
                  <a:gd name="T5" fmla="*/ 60 h 533"/>
                  <a:gd name="T6" fmla="*/ 765 w 909"/>
                  <a:gd name="T7" fmla="*/ 84 h 533"/>
                  <a:gd name="T8" fmla="*/ 807 w 909"/>
                  <a:gd name="T9" fmla="*/ 114 h 533"/>
                  <a:gd name="T10" fmla="*/ 837 w 909"/>
                  <a:gd name="T11" fmla="*/ 144 h 533"/>
                  <a:gd name="T12" fmla="*/ 861 w 909"/>
                  <a:gd name="T13" fmla="*/ 180 h 533"/>
                  <a:gd name="T14" fmla="*/ 873 w 909"/>
                  <a:gd name="T15" fmla="*/ 216 h 533"/>
                  <a:gd name="T16" fmla="*/ 879 w 909"/>
                  <a:gd name="T17" fmla="*/ 258 h 533"/>
                  <a:gd name="T18" fmla="*/ 873 w 909"/>
                  <a:gd name="T19" fmla="*/ 311 h 533"/>
                  <a:gd name="T20" fmla="*/ 843 w 909"/>
                  <a:gd name="T21" fmla="*/ 359 h 533"/>
                  <a:gd name="T22" fmla="*/ 807 w 909"/>
                  <a:gd name="T23" fmla="*/ 401 h 533"/>
                  <a:gd name="T24" fmla="*/ 753 w 909"/>
                  <a:gd name="T25" fmla="*/ 443 h 533"/>
                  <a:gd name="T26" fmla="*/ 694 w 909"/>
                  <a:gd name="T27" fmla="*/ 473 h 533"/>
                  <a:gd name="T28" fmla="*/ 622 w 909"/>
                  <a:gd name="T29" fmla="*/ 497 h 533"/>
                  <a:gd name="T30" fmla="*/ 538 w 909"/>
                  <a:gd name="T31" fmla="*/ 509 h 533"/>
                  <a:gd name="T32" fmla="*/ 455 w 909"/>
                  <a:gd name="T33" fmla="*/ 515 h 533"/>
                  <a:gd name="T34" fmla="*/ 371 w 909"/>
                  <a:gd name="T35" fmla="*/ 509 h 533"/>
                  <a:gd name="T36" fmla="*/ 287 w 909"/>
                  <a:gd name="T37" fmla="*/ 497 h 533"/>
                  <a:gd name="T38" fmla="*/ 215 w 909"/>
                  <a:gd name="T39" fmla="*/ 473 h 533"/>
                  <a:gd name="T40" fmla="*/ 156 w 909"/>
                  <a:gd name="T41" fmla="*/ 443 h 533"/>
                  <a:gd name="T42" fmla="*/ 102 w 909"/>
                  <a:gd name="T43" fmla="*/ 401 h 533"/>
                  <a:gd name="T44" fmla="*/ 66 w 909"/>
                  <a:gd name="T45" fmla="*/ 359 h 533"/>
                  <a:gd name="T46" fmla="*/ 36 w 909"/>
                  <a:gd name="T47" fmla="*/ 311 h 533"/>
                  <a:gd name="T48" fmla="*/ 30 w 909"/>
                  <a:gd name="T49" fmla="*/ 258 h 533"/>
                  <a:gd name="T50" fmla="*/ 36 w 909"/>
                  <a:gd name="T51" fmla="*/ 222 h 533"/>
                  <a:gd name="T52" fmla="*/ 48 w 909"/>
                  <a:gd name="T53" fmla="*/ 186 h 533"/>
                  <a:gd name="T54" fmla="*/ 66 w 909"/>
                  <a:gd name="T55" fmla="*/ 156 h 533"/>
                  <a:gd name="T56" fmla="*/ 90 w 909"/>
                  <a:gd name="T57" fmla="*/ 126 h 533"/>
                  <a:gd name="T58" fmla="*/ 66 w 909"/>
                  <a:gd name="T59" fmla="*/ 114 h 533"/>
                  <a:gd name="T60" fmla="*/ 36 w 909"/>
                  <a:gd name="T61" fmla="*/ 144 h 533"/>
                  <a:gd name="T62" fmla="*/ 18 w 909"/>
                  <a:gd name="T63" fmla="*/ 180 h 533"/>
                  <a:gd name="T64" fmla="*/ 6 w 909"/>
                  <a:gd name="T65" fmla="*/ 216 h 533"/>
                  <a:gd name="T66" fmla="*/ 0 w 909"/>
                  <a:gd name="T67" fmla="*/ 258 h 533"/>
                  <a:gd name="T68" fmla="*/ 12 w 909"/>
                  <a:gd name="T69" fmla="*/ 311 h 533"/>
                  <a:gd name="T70" fmla="*/ 36 w 909"/>
                  <a:gd name="T71" fmla="*/ 365 h 533"/>
                  <a:gd name="T72" fmla="*/ 78 w 909"/>
                  <a:gd name="T73" fmla="*/ 413 h 533"/>
                  <a:gd name="T74" fmla="*/ 132 w 909"/>
                  <a:gd name="T75" fmla="*/ 449 h 533"/>
                  <a:gd name="T76" fmla="*/ 203 w 909"/>
                  <a:gd name="T77" fmla="*/ 485 h 533"/>
                  <a:gd name="T78" fmla="*/ 275 w 909"/>
                  <a:gd name="T79" fmla="*/ 509 h 533"/>
                  <a:gd name="T80" fmla="*/ 365 w 909"/>
                  <a:gd name="T81" fmla="*/ 527 h 533"/>
                  <a:gd name="T82" fmla="*/ 455 w 909"/>
                  <a:gd name="T83" fmla="*/ 533 h 533"/>
                  <a:gd name="T84" fmla="*/ 544 w 909"/>
                  <a:gd name="T85" fmla="*/ 527 h 533"/>
                  <a:gd name="T86" fmla="*/ 634 w 909"/>
                  <a:gd name="T87" fmla="*/ 509 h 533"/>
                  <a:gd name="T88" fmla="*/ 712 w 909"/>
                  <a:gd name="T89" fmla="*/ 485 h 533"/>
                  <a:gd name="T90" fmla="*/ 777 w 909"/>
                  <a:gd name="T91" fmla="*/ 449 h 533"/>
                  <a:gd name="T92" fmla="*/ 831 w 909"/>
                  <a:gd name="T93" fmla="*/ 413 h 533"/>
                  <a:gd name="T94" fmla="*/ 873 w 909"/>
                  <a:gd name="T95" fmla="*/ 365 h 533"/>
                  <a:gd name="T96" fmla="*/ 897 w 909"/>
                  <a:gd name="T97" fmla="*/ 311 h 533"/>
                  <a:gd name="T98" fmla="*/ 909 w 909"/>
                  <a:gd name="T99" fmla="*/ 258 h 533"/>
                  <a:gd name="T100" fmla="*/ 903 w 909"/>
                  <a:gd name="T101" fmla="*/ 216 h 533"/>
                  <a:gd name="T102" fmla="*/ 885 w 909"/>
                  <a:gd name="T103" fmla="*/ 174 h 533"/>
                  <a:gd name="T104" fmla="*/ 861 w 909"/>
                  <a:gd name="T105" fmla="*/ 132 h 533"/>
                  <a:gd name="T106" fmla="*/ 825 w 909"/>
                  <a:gd name="T107" fmla="*/ 102 h 533"/>
                  <a:gd name="T108" fmla="*/ 783 w 909"/>
                  <a:gd name="T109" fmla="*/ 66 h 533"/>
                  <a:gd name="T110" fmla="*/ 735 w 909"/>
                  <a:gd name="T111" fmla="*/ 42 h 533"/>
                  <a:gd name="T112" fmla="*/ 616 w 909"/>
                  <a:gd name="T113" fmla="*/ 0 h 533"/>
                  <a:gd name="T114" fmla="*/ 616 w 909"/>
                  <a:gd name="T115"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86" name="Freeform 46"/>
              <p:cNvSpPr>
                <a:spLocks/>
              </p:cNvSpPr>
              <p:nvPr/>
            </p:nvSpPr>
            <p:spPr bwMode="hidden">
              <a:xfrm>
                <a:off x="4564" y="3492"/>
                <a:ext cx="365" cy="66"/>
              </a:xfrm>
              <a:custGeom>
                <a:avLst/>
                <a:gdLst>
                  <a:gd name="T0" fmla="*/ 240 w 365"/>
                  <a:gd name="T1" fmla="*/ 18 h 66"/>
                  <a:gd name="T2" fmla="*/ 299 w 365"/>
                  <a:gd name="T3" fmla="*/ 24 h 66"/>
                  <a:gd name="T4" fmla="*/ 359 w 365"/>
                  <a:gd name="T5" fmla="*/ 30 h 66"/>
                  <a:gd name="T6" fmla="*/ 365 w 365"/>
                  <a:gd name="T7" fmla="*/ 12 h 66"/>
                  <a:gd name="T8" fmla="*/ 305 w 365"/>
                  <a:gd name="T9" fmla="*/ 6 h 66"/>
                  <a:gd name="T10" fmla="*/ 240 w 365"/>
                  <a:gd name="T11" fmla="*/ 0 h 66"/>
                  <a:gd name="T12" fmla="*/ 174 w 365"/>
                  <a:gd name="T13" fmla="*/ 6 h 66"/>
                  <a:gd name="T14" fmla="*/ 114 w 365"/>
                  <a:gd name="T15" fmla="*/ 12 h 66"/>
                  <a:gd name="T16" fmla="*/ 0 w 365"/>
                  <a:gd name="T17" fmla="*/ 42 h 66"/>
                  <a:gd name="T18" fmla="*/ 0 w 365"/>
                  <a:gd name="T19" fmla="*/ 66 h 66"/>
                  <a:gd name="T20" fmla="*/ 54 w 365"/>
                  <a:gd name="T21" fmla="*/ 48 h 66"/>
                  <a:gd name="T22" fmla="*/ 114 w 365"/>
                  <a:gd name="T23" fmla="*/ 30 h 66"/>
                  <a:gd name="T24" fmla="*/ 174 w 365"/>
                  <a:gd name="T25" fmla="*/ 24 h 66"/>
                  <a:gd name="T26" fmla="*/ 240 w 365"/>
                  <a:gd name="T27" fmla="*/ 18 h 66"/>
                  <a:gd name="T28" fmla="*/ 240 w 365"/>
                  <a:gd name="T29" fmla="*/ 1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87" name="Freeform 47"/>
              <p:cNvSpPr>
                <a:spLocks/>
              </p:cNvSpPr>
              <p:nvPr/>
            </p:nvSpPr>
            <p:spPr bwMode="hidden">
              <a:xfrm>
                <a:off x="4463" y="3558"/>
                <a:ext cx="66" cy="48"/>
              </a:xfrm>
              <a:custGeom>
                <a:avLst/>
                <a:gdLst>
                  <a:gd name="T0" fmla="*/ 66 w 66"/>
                  <a:gd name="T1" fmla="*/ 18 h 48"/>
                  <a:gd name="T2" fmla="*/ 48 w 66"/>
                  <a:gd name="T3" fmla="*/ 0 h 48"/>
                  <a:gd name="T4" fmla="*/ 24 w 66"/>
                  <a:gd name="T5" fmla="*/ 12 h 48"/>
                  <a:gd name="T6" fmla="*/ 0 w 66"/>
                  <a:gd name="T7" fmla="*/ 30 h 48"/>
                  <a:gd name="T8" fmla="*/ 12 w 66"/>
                  <a:gd name="T9" fmla="*/ 48 h 48"/>
                  <a:gd name="T10" fmla="*/ 42 w 66"/>
                  <a:gd name="T11" fmla="*/ 30 h 48"/>
                  <a:gd name="T12" fmla="*/ 66 w 66"/>
                  <a:gd name="T13" fmla="*/ 18 h 48"/>
                  <a:gd name="T14" fmla="*/ 66 w 66"/>
                  <a:gd name="T15" fmla="*/ 18 h 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88"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89"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90"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91"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92"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93"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grpSp>
        <p:grpSp>
          <p:nvGrpSpPr>
            <p:cNvPr id="10294" name="Group 54"/>
            <p:cNvGrpSpPr>
              <a:grpSpLocks/>
            </p:cNvGrpSpPr>
            <p:nvPr userDrawn="1"/>
          </p:nvGrpSpPr>
          <p:grpSpPr bwMode="auto">
            <a:xfrm>
              <a:off x="5280" y="3024"/>
              <a:ext cx="425" cy="258"/>
              <a:chOff x="5280" y="3024"/>
              <a:chExt cx="425" cy="258"/>
            </a:xfrm>
          </p:grpSpPr>
          <p:sp>
            <p:nvSpPr>
              <p:cNvPr id="10295" name="Freeform 55"/>
              <p:cNvSpPr>
                <a:spLocks/>
              </p:cNvSpPr>
              <p:nvPr/>
            </p:nvSpPr>
            <p:spPr bwMode="hidden">
              <a:xfrm>
                <a:off x="5280" y="3186"/>
                <a:ext cx="383" cy="96"/>
              </a:xfrm>
              <a:custGeom>
                <a:avLst/>
                <a:gdLst>
                  <a:gd name="T0" fmla="*/ 209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09 w 382"/>
                  <a:gd name="T19" fmla="*/ 96 h 96"/>
                  <a:gd name="T20" fmla="*/ 263 w 382"/>
                  <a:gd name="T21" fmla="*/ 90 h 96"/>
                  <a:gd name="T22" fmla="*/ 311 w 382"/>
                  <a:gd name="T23" fmla="*/ 84 h 96"/>
                  <a:gd name="T24" fmla="*/ 352 w 382"/>
                  <a:gd name="T25" fmla="*/ 66 h 96"/>
                  <a:gd name="T26" fmla="*/ 382 w 382"/>
                  <a:gd name="T27" fmla="*/ 42 h 96"/>
                  <a:gd name="T28" fmla="*/ 376 w 382"/>
                  <a:gd name="T29" fmla="*/ 42 h 96"/>
                  <a:gd name="T30" fmla="*/ 346 w 382"/>
                  <a:gd name="T31" fmla="*/ 66 h 96"/>
                  <a:gd name="T32" fmla="*/ 305 w 382"/>
                  <a:gd name="T33" fmla="*/ 78 h 96"/>
                  <a:gd name="T34" fmla="*/ 263 w 382"/>
                  <a:gd name="T35" fmla="*/ 90 h 96"/>
                  <a:gd name="T36" fmla="*/ 209 w 382"/>
                  <a:gd name="T37" fmla="*/ 96 h 96"/>
                  <a:gd name="T38" fmla="*/ 209 w 382"/>
                  <a:gd name="T39" fmla="*/ 96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96" name="Freeform 56"/>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97" name="Freeform 57"/>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98" name="Freeform 58"/>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99" name="Freeform 59"/>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300" name="Freeform 60"/>
              <p:cNvSpPr>
                <a:spLocks/>
              </p:cNvSpPr>
              <p:nvPr/>
            </p:nvSpPr>
            <p:spPr bwMode="hidden">
              <a:xfrm>
                <a:off x="5489" y="3042"/>
                <a:ext cx="186" cy="210"/>
              </a:xfrm>
              <a:custGeom>
                <a:avLst/>
                <a:gdLst>
                  <a:gd name="T0" fmla="*/ 0 w 185"/>
                  <a:gd name="T1" fmla="*/ 6 h 210"/>
                  <a:gd name="T2" fmla="*/ 66 w 185"/>
                  <a:gd name="T3" fmla="*/ 12 h 210"/>
                  <a:gd name="T4" fmla="*/ 119 w 185"/>
                  <a:gd name="T5" fmla="*/ 36 h 210"/>
                  <a:gd name="T6" fmla="*/ 155 w 185"/>
                  <a:gd name="T7" fmla="*/ 72 h 210"/>
                  <a:gd name="T8" fmla="*/ 161 w 185"/>
                  <a:gd name="T9" fmla="*/ 90 h 210"/>
                  <a:gd name="T10" fmla="*/ 167 w 185"/>
                  <a:gd name="T11" fmla="*/ 114 h 210"/>
                  <a:gd name="T12" fmla="*/ 161 w 185"/>
                  <a:gd name="T13" fmla="*/ 138 h 210"/>
                  <a:gd name="T14" fmla="*/ 149 w 185"/>
                  <a:gd name="T15" fmla="*/ 162 h 210"/>
                  <a:gd name="T16" fmla="*/ 119 w 185"/>
                  <a:gd name="T17" fmla="*/ 180 h 210"/>
                  <a:gd name="T18" fmla="*/ 90 w 185"/>
                  <a:gd name="T19" fmla="*/ 198 h 210"/>
                  <a:gd name="T20" fmla="*/ 96 w 185"/>
                  <a:gd name="T21" fmla="*/ 210 h 210"/>
                  <a:gd name="T22" fmla="*/ 131 w 185"/>
                  <a:gd name="T23" fmla="*/ 192 h 210"/>
                  <a:gd name="T24" fmla="*/ 161 w 185"/>
                  <a:gd name="T25" fmla="*/ 168 h 210"/>
                  <a:gd name="T26" fmla="*/ 179 w 185"/>
                  <a:gd name="T27" fmla="*/ 144 h 210"/>
                  <a:gd name="T28" fmla="*/ 185 w 185"/>
                  <a:gd name="T29" fmla="*/ 114 h 210"/>
                  <a:gd name="T30" fmla="*/ 179 w 185"/>
                  <a:gd name="T31" fmla="*/ 90 h 210"/>
                  <a:gd name="T32" fmla="*/ 173 w 185"/>
                  <a:gd name="T33" fmla="*/ 66 h 210"/>
                  <a:gd name="T34" fmla="*/ 155 w 185"/>
                  <a:gd name="T35" fmla="*/ 48 h 210"/>
                  <a:gd name="T36" fmla="*/ 131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301" name="Freeform 61"/>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grpSp>
            <p:nvGrpSpPr>
              <p:cNvPr id="10302" name="Group 62"/>
              <p:cNvGrpSpPr>
                <a:grpSpLocks/>
              </p:cNvGrpSpPr>
              <p:nvPr/>
            </p:nvGrpSpPr>
            <p:grpSpPr bwMode="auto">
              <a:xfrm>
                <a:off x="5381" y="3085"/>
                <a:ext cx="227" cy="132"/>
                <a:chOff x="5381" y="3085"/>
                <a:chExt cx="227" cy="132"/>
              </a:xfrm>
            </p:grpSpPr>
            <p:sp>
              <p:nvSpPr>
                <p:cNvPr id="10303"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304"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305"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306"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grpSp>
        </p:grpSp>
      </p:grpSp>
      <p:sp>
        <p:nvSpPr>
          <p:cNvPr id="10307" name="Rectangle 67"/>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a:t>Klepnutím lze upravit styl předlohy nadpisů.</a:t>
            </a:r>
          </a:p>
        </p:txBody>
      </p:sp>
      <p:sp>
        <p:nvSpPr>
          <p:cNvPr id="10308" name="Rectangle 68"/>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Klepnutím lze upravit styly předlohy textu.</a:t>
            </a:r>
          </a:p>
          <a:p>
            <a:pPr lvl="1"/>
            <a:r>
              <a:rPr lang="en-US"/>
              <a:t>Druhá úroveň</a:t>
            </a:r>
          </a:p>
          <a:p>
            <a:pPr lvl="2"/>
            <a:r>
              <a:rPr lang="en-US"/>
              <a:t>Třetí úroveň</a:t>
            </a:r>
          </a:p>
          <a:p>
            <a:pPr lvl="3"/>
            <a:r>
              <a:rPr lang="en-US"/>
              <a:t>Čtvrtá úroveň</a:t>
            </a:r>
          </a:p>
          <a:p>
            <a:pPr lvl="4"/>
            <a:r>
              <a:rPr lang="en-US"/>
              <a:t>Pátá úroveň</a:t>
            </a:r>
          </a:p>
        </p:txBody>
      </p:sp>
      <p:sp>
        <p:nvSpPr>
          <p:cNvPr id="10309" name="Rectangle 69"/>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defRPr>
            </a:lvl1pPr>
          </a:lstStyle>
          <a:p>
            <a:endParaRPr lang="en-US"/>
          </a:p>
        </p:txBody>
      </p:sp>
      <p:sp>
        <p:nvSpPr>
          <p:cNvPr id="10310" name="Rectangle 70"/>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defRPr>
            </a:lvl1pPr>
          </a:lstStyle>
          <a:p>
            <a:endParaRPr lang="en-US"/>
          </a:p>
        </p:txBody>
      </p:sp>
      <p:sp>
        <p:nvSpPr>
          <p:cNvPr id="10311" name="Rectangle 71"/>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defRPr>
            </a:lvl1pPr>
          </a:lstStyle>
          <a:p>
            <a:fld id="{A0CA97E5-0209-4490-B003-5799A616B569}"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spd="med">
    <p:checke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307"/>
                                        </p:tgtEl>
                                        <p:attrNameLst>
                                          <p:attrName>style.visibility</p:attrName>
                                        </p:attrNameLst>
                                      </p:cBhvr>
                                      <p:to>
                                        <p:strVal val="visible"/>
                                      </p:to>
                                    </p:set>
                                    <p:animEffect transition="in" filter="fade">
                                      <p:cBhvr>
                                        <p:cTn id="7" dur="2000"/>
                                        <p:tgtEl>
                                          <p:spTgt spid="1030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308"/>
                                        </p:tgtEl>
                                        <p:attrNameLst>
                                          <p:attrName>style.visibility</p:attrName>
                                        </p:attrNameLst>
                                      </p:cBhvr>
                                      <p:to>
                                        <p:strVal val="visible"/>
                                      </p:to>
                                    </p:set>
                                    <p:animEffect transition="in" filter="fade">
                                      <p:cBhvr>
                                        <p:cTn id="10" dur="2000"/>
                                        <p:tgtEl>
                                          <p:spTgt spid="103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07" grpId="0"/>
      <p:bldP spid="10308" grpId="0">
        <p:tmplLst>
          <p:tmpl>
            <p:tnLst>
              <p:par>
                <p:cTn presetID="10" presetClass="entr" presetSubtype="0" fill="hold" nodeType="withEffect">
                  <p:stCondLst>
                    <p:cond delay="0"/>
                  </p:stCondLst>
                  <p:childTnLst>
                    <p:set>
                      <p:cBhvr>
                        <p:cTn dur="1" fill="hold">
                          <p:stCondLst>
                            <p:cond delay="0"/>
                          </p:stCondLst>
                        </p:cTn>
                        <p:tgtEl>
                          <p:spTgt spid="10308"/>
                        </p:tgtEl>
                        <p:attrNameLst>
                          <p:attrName>style.visibility</p:attrName>
                        </p:attrNameLst>
                      </p:cBhvr>
                      <p:to>
                        <p:strVal val="visible"/>
                      </p:to>
                    </p:set>
                    <p:animEffect transition="in" filter="fade">
                      <p:cBhvr>
                        <p:cTn dur="2000"/>
                        <p:tgtEl>
                          <p:spTgt spid="10308"/>
                        </p:tgtEl>
                      </p:cBhvr>
                    </p:animEffect>
                  </p:childTnLst>
                </p:cTn>
              </p:par>
            </p:tnLst>
          </p:tmpl>
        </p:tmplLst>
      </p:bldP>
    </p:bldLst>
  </p:timing>
  <p:txStyles>
    <p:titleStyle>
      <a:lvl1pPr algn="ctr"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9pPr>
    </p:titleStyle>
    <p:bodyStyle>
      <a:lvl1pPr marL="342900" indent="-342900" algn="l" rtl="0" fontAlgn="base">
        <a:spcBef>
          <a:spcPct val="20000"/>
        </a:spcBef>
        <a:spcAft>
          <a:spcPct val="0"/>
        </a:spcAft>
        <a:buClr>
          <a:schemeClr val="hlink"/>
        </a:buClr>
        <a:buSzPct val="80000"/>
        <a:buFont typeface="Wingdings" panose="05000000000000000000" pitchFamily="2" charset="2"/>
        <a:buChar char="Ø"/>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2"/>
        </a:buClr>
        <a:buSzPct val="50000"/>
        <a:buFont typeface="Wingdings" panose="05000000000000000000" pitchFamily="2" charset="2"/>
        <a:buChar char="l"/>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accent2"/>
        </a:buClr>
        <a:buChar char="•"/>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lr>
          <a:schemeClr val="folHlink"/>
        </a:buClr>
        <a:buSzPct val="50000"/>
        <a:buFont typeface="Wingdings" panose="05000000000000000000" pitchFamily="2" charset="2"/>
        <a:buChar char="l"/>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hlink"/>
        </a:buClr>
        <a:buChar char="•"/>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cs-CZ" dirty="0"/>
              <a:t>Aliance a válka</a:t>
            </a:r>
            <a:endParaRPr lang="en-US" dirty="0"/>
          </a:p>
        </p:txBody>
      </p:sp>
      <p:sp>
        <p:nvSpPr>
          <p:cNvPr id="2051" name="Rectangle 3"/>
          <p:cNvSpPr>
            <a:spLocks noGrp="1" noChangeArrowheads="1"/>
          </p:cNvSpPr>
          <p:nvPr>
            <p:ph type="subTitle" idx="1"/>
          </p:nvPr>
        </p:nvSpPr>
        <p:spPr/>
        <p:txBody>
          <a:bodyPr/>
          <a:lstStyle/>
          <a:p>
            <a:r>
              <a:rPr lang="cs-CZ" altLang="cs-CZ" sz="2400" dirty="0"/>
              <a:t>Pomáhají aliance zabránit vypuknutí vojenského konfliktu, nebo jsou naopak příčinami jejich vzniku?</a:t>
            </a:r>
          </a:p>
          <a:p>
            <a:endParaRPr lang="en-US" sz="2400" dirty="0"/>
          </a:p>
        </p:txBody>
      </p:sp>
    </p:spTree>
  </p:cSld>
  <p:clrMapOvr>
    <a:masterClrMapping/>
  </p:clrMapOvr>
  <p:transition spd="med">
    <p:check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smtClean="0"/>
              <a:t>Revizionistické aliance a zvýšené riziko vypuknutí konfliktu</a:t>
            </a:r>
            <a:endParaRPr lang="cs-CZ" sz="3200" dirty="0"/>
          </a:p>
        </p:txBody>
      </p:sp>
      <p:sp>
        <p:nvSpPr>
          <p:cNvPr id="3" name="Zástupný symbol pro obsah 2"/>
          <p:cNvSpPr>
            <a:spLocks noGrp="1"/>
          </p:cNvSpPr>
          <p:nvPr>
            <p:ph idx="1"/>
          </p:nvPr>
        </p:nvSpPr>
        <p:spPr/>
        <p:txBody>
          <a:bodyPr/>
          <a:lstStyle/>
          <a:p>
            <a:pPr algn="just"/>
            <a:r>
              <a:rPr lang="cs-CZ" sz="1200" dirty="0" smtClean="0"/>
              <a:t>Cílem těchto aliancí je změnit status quo, obvykle mají ofenzivní cíle.</a:t>
            </a:r>
          </a:p>
          <a:p>
            <a:pPr algn="just"/>
            <a:r>
              <a:rPr lang="cs-CZ" sz="1200" dirty="0" smtClean="0"/>
              <a:t>Také fungování těchto aliancí může vést k většímu riziku vypuknutí ozbrojeného konfliktu. Podle Thomase </a:t>
            </a:r>
            <a:r>
              <a:rPr lang="cs-CZ" sz="1200" dirty="0" err="1" smtClean="0"/>
              <a:t>Christensena</a:t>
            </a:r>
            <a:r>
              <a:rPr lang="cs-CZ" sz="1200" dirty="0" smtClean="0"/>
              <a:t> je v tomto případě důležitá role nejsilnějšího aktéra v rámci revizionistické aliance. Pokud je „umírněný a rozumný“ ve svých cílech, úspěšné uplatňování </a:t>
            </a:r>
            <a:r>
              <a:rPr lang="cs-CZ" sz="1200" dirty="0" err="1" smtClean="0"/>
              <a:t>koercivní</a:t>
            </a:r>
            <a:r>
              <a:rPr lang="cs-CZ" sz="1200" dirty="0" smtClean="0"/>
              <a:t> diplomacie vůči revizionistické alianci či její odstrašování je možné (případ SSSR v období studené války).</a:t>
            </a:r>
          </a:p>
          <a:p>
            <a:pPr algn="just"/>
            <a:r>
              <a:rPr lang="cs-CZ" sz="1200" dirty="0" smtClean="0"/>
              <a:t>Pokud tohle neplatí a nejsilnější člen revizionistické aliance není umírněný ve svých cílech, pak úspěšná realizace </a:t>
            </a:r>
            <a:r>
              <a:rPr lang="cs-CZ" sz="1200" dirty="0" err="1" smtClean="0"/>
              <a:t>koercivní</a:t>
            </a:r>
            <a:r>
              <a:rPr lang="cs-CZ" sz="1200" dirty="0" smtClean="0"/>
              <a:t> strategie či odstrašování dlouhodobě nepravděpodobná (případ nacistického Německa).</a:t>
            </a:r>
          </a:p>
          <a:p>
            <a:pPr algn="just"/>
            <a:r>
              <a:rPr lang="cs-CZ" sz="1200" dirty="0" smtClean="0"/>
              <a:t>V rámci revizionistické aliance nemají obvykle jednotliví aktéři stejnou oddanost specifickým revizionistickým cílům. Tato dynamika je často nejzřetelnější během občanských válek a lokálních konfliktů. Přímo vojensky angažovaní revizionističtí aktéři  jsou často velmi neochotní k jednáním o míru, teritoriálním kompromisům či k jiným vstřícným krokům. Jsou více motivování revidovat stávající status quo, neboť jim jde o jejich přežití či vitální zájmy. Podporu mají zejména u revizionistických aktérů ze stejného regionu, naopak geograficky vzdálení členové stejné revizionistické aliance mají k vypuknutí či eskalaci ozbrojeného konfliktu často zdrženlivější postoj (za studené války byla tato dynamika zřetelná na straně komunistického bloku zejména během války ve Vietnamu).</a:t>
            </a:r>
          </a:p>
          <a:p>
            <a:pPr algn="just"/>
            <a:r>
              <a:rPr lang="cs-CZ" sz="1200" dirty="0" smtClean="0"/>
              <a:t>Noví kandidáti o členství v revizionistické alianci mají častokrát potřebu dokázat oddanost revizionistickým cílům aliance = více agresivní a neukázněné chování, které zvyšuje riziko ozbrojeného konfliktu s protivníky revizionistické aliance.</a:t>
            </a:r>
          </a:p>
          <a:p>
            <a:pPr algn="just"/>
            <a:r>
              <a:rPr lang="cs-CZ" sz="1200" dirty="0" smtClean="0"/>
              <a:t>V hierarchicky uspořádaných revizionistických aliancích může mít soupeření nejsilnějších členů o vůdcovství a prestiž uvnitř aliance významný dopad na revizionismus aliance. V rámci tohoto soupeření se jednotliví členové staví do pozice „obhájců“ revizionistických cílů a zaujímají radikálnější postoje s cílem vylepšit svou pozici v hierarchie revizionistické aliance či hnutí.</a:t>
            </a:r>
          </a:p>
          <a:p>
            <a:pPr algn="just"/>
            <a:r>
              <a:rPr lang="cs-CZ" sz="1200" dirty="0" smtClean="0"/>
              <a:t>Dlouhodobě může takové soupeření vést ke konfliktu mezi jednotlivými členy revizionistické aliance, ale krátkodobě může být pro protivníky revizionistické aliance obtížnější tuto alianci účinně odstrašovat či vůči ní s úspěchem uplatňovat </a:t>
            </a:r>
            <a:r>
              <a:rPr lang="cs-CZ" sz="1200" dirty="0" err="1" smtClean="0"/>
              <a:t>koercivní</a:t>
            </a:r>
            <a:r>
              <a:rPr lang="cs-CZ" sz="1200" dirty="0" smtClean="0"/>
              <a:t> diplomacii. </a:t>
            </a:r>
            <a:endParaRPr lang="cs-CZ" sz="1200" dirty="0"/>
          </a:p>
        </p:txBody>
      </p:sp>
    </p:spTree>
    <p:extLst>
      <p:ext uri="{BB962C8B-B14F-4D97-AF65-F5344CB8AC3E}">
        <p14:creationId xmlns:p14="http://schemas.microsoft.com/office/powerpoint/2010/main" val="1304564903"/>
      </p:ext>
    </p:extLst>
  </p:cSld>
  <p:clrMapOvr>
    <a:masterClrMapping/>
  </p:clrMapOvr>
  <p:transition spd="med">
    <p:check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FC2656-1CCE-424E-924A-1AFC88B5B6E9}"/>
              </a:ext>
            </a:extLst>
          </p:cNvPr>
          <p:cNvSpPr>
            <a:spLocks noGrp="1"/>
          </p:cNvSpPr>
          <p:nvPr>
            <p:ph type="title"/>
          </p:nvPr>
        </p:nvSpPr>
        <p:spPr/>
        <p:txBody>
          <a:bodyPr/>
          <a:lstStyle/>
          <a:p>
            <a:r>
              <a:rPr lang="cs-CZ" sz="3600" dirty="0"/>
              <a:t>Koncept </a:t>
            </a:r>
            <a:r>
              <a:rPr lang="cs-CZ" sz="3600" dirty="0" err="1" smtClean="0"/>
              <a:t>intraaliačního</a:t>
            </a:r>
            <a:r>
              <a:rPr lang="cs-CZ" sz="3600" dirty="0" smtClean="0"/>
              <a:t> </a:t>
            </a:r>
            <a:r>
              <a:rPr lang="cs-CZ" sz="3600" dirty="0"/>
              <a:t>usměrnění (</a:t>
            </a:r>
            <a:r>
              <a:rPr lang="cs-CZ" sz="3600" dirty="0" err="1"/>
              <a:t>alliance</a:t>
            </a:r>
            <a:r>
              <a:rPr lang="cs-CZ" sz="3600" dirty="0"/>
              <a:t> </a:t>
            </a:r>
            <a:r>
              <a:rPr lang="cs-CZ" sz="3600" dirty="0" err="1"/>
              <a:t>restraint</a:t>
            </a:r>
            <a:r>
              <a:rPr lang="cs-CZ" sz="3600" dirty="0"/>
              <a:t>)</a:t>
            </a:r>
          </a:p>
        </p:txBody>
      </p:sp>
      <p:sp>
        <p:nvSpPr>
          <p:cNvPr id="3" name="Zástupný symbol pro obsah 2">
            <a:extLst>
              <a:ext uri="{FF2B5EF4-FFF2-40B4-BE49-F238E27FC236}">
                <a16:creationId xmlns:a16="http://schemas.microsoft.com/office/drawing/2014/main" id="{41509ECB-87AC-425A-AB42-A60232FF5E86}"/>
              </a:ext>
            </a:extLst>
          </p:cNvPr>
          <p:cNvSpPr>
            <a:spLocks noGrp="1"/>
          </p:cNvSpPr>
          <p:nvPr>
            <p:ph idx="1"/>
          </p:nvPr>
        </p:nvSpPr>
        <p:spPr/>
        <p:txBody>
          <a:bodyPr/>
          <a:lstStyle/>
          <a:p>
            <a:pPr algn="just"/>
            <a:r>
              <a:rPr lang="cs-CZ" sz="1000" dirty="0"/>
              <a:t>Představuje jednu z možných odpovědí státu na dilema, kterému čelí = jak zabránit válce mezi aliančním partnerem a jiným státem.</a:t>
            </a:r>
          </a:p>
          <a:p>
            <a:pPr algn="just"/>
            <a:r>
              <a:rPr lang="cs-CZ" sz="1000" dirty="0"/>
              <a:t>Jde o aktuální či předpokládanou diplomatickou snahu státu s cílem ovlivnit svého spojence, aby nerealizoval navrhovanou vojenskou politiku či nepokračoval v již existující politice.</a:t>
            </a:r>
          </a:p>
          <a:p>
            <a:pPr algn="just"/>
            <a:r>
              <a:rPr lang="cs-CZ" sz="1000" dirty="0"/>
              <a:t>Předmětem omezování/usměrňování jsou vojenské politiky jiných států (válka, vojenská intervence, prodeje zbraní, proliferace zbraní hromadného ničení, vytváření aliancí s jinými státy), nikoliv veškerý soubor možných aliančních politik. Jedná se také o snahy o ovlivňování/usměrňování v rámci aliance, nikoliv o veškeré snahy v mezinárodním prostředí ovlivnit bezpečnostní politiku jiných států.</a:t>
            </a:r>
          </a:p>
          <a:p>
            <a:pPr algn="just"/>
            <a:r>
              <a:rPr lang="cs-CZ" sz="1000" dirty="0"/>
              <a:t>Jedná se o snahu/pokus = může skončit úspěchem (usměrnění spojence) nebo neúspěchem (usměrňovaný stát pokračuje navzdory výhradám a snahám spojence ve své politice).</a:t>
            </a:r>
          </a:p>
          <a:p>
            <a:pPr algn="just"/>
            <a:r>
              <a:rPr lang="cs-CZ" sz="1000" dirty="0"/>
              <a:t>Prvním autorem, který soustavněji řeší tuto problematiku byl v 70. letech historik Paul </a:t>
            </a:r>
            <a:r>
              <a:rPr lang="cs-CZ" sz="1000" dirty="0" err="1"/>
              <a:t>Schroeder</a:t>
            </a:r>
            <a:r>
              <a:rPr lang="cs-CZ" sz="1000" dirty="0"/>
              <a:t>, který argumentoval, že aliance neslouží jen k zajištění bezpečnosti (agregaci mocenských kapacit), ale také jako nástroj řízení, kontroly či usměrňování politiky spojeneckých zemí.</a:t>
            </a:r>
          </a:p>
          <a:p>
            <a:pPr algn="just"/>
            <a:r>
              <a:rPr lang="cs-CZ" sz="1000" dirty="0" err="1"/>
              <a:t>Glenn</a:t>
            </a:r>
            <a:r>
              <a:rPr lang="cs-CZ" sz="1000" dirty="0"/>
              <a:t> </a:t>
            </a:r>
            <a:r>
              <a:rPr lang="cs-CZ" sz="1000" dirty="0" err="1"/>
              <a:t>Snyder</a:t>
            </a:r>
            <a:r>
              <a:rPr lang="cs-CZ" sz="1000" dirty="0"/>
              <a:t> považuje usměrňování spojence za způsob, jakým může stát snížit riziko chycení do pasti v rámci dynamiky aliančního bezpečnostního dilematu.</a:t>
            </a:r>
          </a:p>
          <a:p>
            <a:pPr algn="just"/>
            <a:r>
              <a:rPr lang="cs-CZ" sz="1000" dirty="0"/>
              <a:t>Podle </a:t>
            </a:r>
            <a:r>
              <a:rPr lang="cs-CZ" sz="1000" dirty="0" err="1"/>
              <a:t>Snydera</a:t>
            </a:r>
            <a:r>
              <a:rPr lang="cs-CZ" sz="1000" dirty="0"/>
              <a:t> může vést vytvoření aliance k usměrnění spojence třemi způsoby:</a:t>
            </a:r>
          </a:p>
          <a:p>
            <a:pPr algn="just"/>
            <a:r>
              <a:rPr lang="cs-CZ" sz="1000" dirty="0"/>
              <a:t>1) Ujištění spojence o podpoře, aby se cítil bezpečnější;</a:t>
            </a:r>
          </a:p>
          <a:p>
            <a:pPr algn="just"/>
            <a:r>
              <a:rPr lang="cs-CZ" sz="1000" dirty="0"/>
              <a:t>2) Vytvoření závislosti, aby se spojenec neodvážil ohrozit fungování aliance;</a:t>
            </a:r>
          </a:p>
          <a:p>
            <a:pPr algn="just"/>
            <a:r>
              <a:rPr lang="cs-CZ" sz="1000" dirty="0"/>
              <a:t>3) Vytvoření norem a pravidel chování, které usměrňují vojenskou politiku spojeneckého státu;</a:t>
            </a:r>
          </a:p>
          <a:p>
            <a:pPr algn="just"/>
            <a:r>
              <a:rPr lang="cs-CZ" sz="1000" dirty="0"/>
              <a:t>Patricia </a:t>
            </a:r>
            <a:r>
              <a:rPr lang="cs-CZ" sz="1000" dirty="0" err="1"/>
              <a:t>Weitsman</a:t>
            </a:r>
            <a:r>
              <a:rPr lang="cs-CZ" sz="1000" dirty="0"/>
              <a:t> s tímto konceptem pracují v případě tzv. „</a:t>
            </a:r>
            <a:r>
              <a:rPr lang="cs-CZ" sz="1000" dirty="0" err="1"/>
              <a:t>tethering</a:t>
            </a:r>
            <a:r>
              <a:rPr lang="cs-CZ" sz="1000" dirty="0"/>
              <a:t> </a:t>
            </a:r>
            <a:r>
              <a:rPr lang="cs-CZ" sz="1000" dirty="0" err="1"/>
              <a:t>alliances</a:t>
            </a:r>
            <a:r>
              <a:rPr lang="cs-CZ" sz="1000" dirty="0"/>
              <a:t>“, jejichž účelem je udržet mír mezi spojeneckými státy.</a:t>
            </a:r>
          </a:p>
          <a:p>
            <a:pPr algn="just"/>
            <a:r>
              <a:rPr lang="cs-CZ" sz="1000" dirty="0"/>
              <a:t>Nejnověji se problematice </a:t>
            </a:r>
            <a:r>
              <a:rPr lang="cs-CZ" sz="1000" dirty="0" err="1"/>
              <a:t>intraaliančního</a:t>
            </a:r>
            <a:r>
              <a:rPr lang="cs-CZ" sz="1000" dirty="0"/>
              <a:t> usměrnění věnuje Jeremy </a:t>
            </a:r>
            <a:r>
              <a:rPr lang="cs-CZ" sz="1000" dirty="0" err="1"/>
              <a:t>Pressman</a:t>
            </a:r>
            <a:r>
              <a:rPr lang="cs-CZ" sz="1000" dirty="0"/>
              <a:t> </a:t>
            </a:r>
            <a:r>
              <a:rPr lang="cs-CZ" sz="1000" i="1" dirty="0"/>
              <a:t>(</a:t>
            </a:r>
            <a:r>
              <a:rPr lang="cs-CZ" sz="1000" i="1" dirty="0" err="1"/>
              <a:t>Warring</a:t>
            </a:r>
            <a:r>
              <a:rPr lang="cs-CZ" sz="1000" i="1" dirty="0"/>
              <a:t> </a:t>
            </a:r>
            <a:r>
              <a:rPr lang="cs-CZ" sz="1000" i="1" dirty="0" err="1"/>
              <a:t>Friends</a:t>
            </a:r>
            <a:r>
              <a:rPr lang="cs-CZ" sz="1000" i="1" dirty="0"/>
              <a:t>: </a:t>
            </a:r>
            <a:r>
              <a:rPr lang="cs-CZ" sz="1000" i="1" dirty="0" err="1"/>
              <a:t>Alliance</a:t>
            </a:r>
            <a:r>
              <a:rPr lang="cs-CZ" sz="1000" i="1" dirty="0"/>
              <a:t> </a:t>
            </a:r>
            <a:r>
              <a:rPr lang="cs-CZ" sz="1000" i="1" dirty="0" err="1"/>
              <a:t>Restraint</a:t>
            </a:r>
            <a:r>
              <a:rPr lang="cs-CZ" sz="1000" i="1" dirty="0"/>
              <a:t> in International </a:t>
            </a:r>
            <a:r>
              <a:rPr lang="cs-CZ" sz="1000" i="1" dirty="0" err="1"/>
              <a:t>Politics</a:t>
            </a:r>
            <a:r>
              <a:rPr lang="cs-CZ" sz="1000" dirty="0"/>
              <a:t>, 2013</a:t>
            </a:r>
            <a:r>
              <a:rPr lang="cs-CZ" sz="1000" dirty="0" smtClean="0"/>
              <a:t>).</a:t>
            </a:r>
          </a:p>
          <a:p>
            <a:pPr algn="just"/>
            <a:r>
              <a:rPr lang="cs-CZ" sz="1000" dirty="0" smtClean="0"/>
              <a:t>V rámci své práce dochází ke čtyřem hlavním závěrům:</a:t>
            </a:r>
          </a:p>
          <a:p>
            <a:pPr algn="just"/>
            <a:r>
              <a:rPr lang="cs-CZ" sz="1000" dirty="0" smtClean="0"/>
              <a:t>1) Některé státy vytvářejí aliance s cíle usměrnit či kontrolovat své nové spojence;</a:t>
            </a:r>
          </a:p>
          <a:p>
            <a:pPr algn="just"/>
            <a:r>
              <a:rPr lang="cs-CZ" sz="1000" dirty="0" smtClean="0"/>
              <a:t>2) Úspěch či selhání snah o usměrnění závisí na ochotě nejmocnějšího člena aliance mobilizovat svoje mocenské zdroje za tímto účelem (může přitom používat pozitivní či negativní pobídky). Pokud nejmocnější člen aliance mobilizuje svoje zdroje, může přimět slabší členy aliance ke změně jejich vojenské politiky (USA během Suezské krize v roce 1956). Stejně tak platí, že pokud nejsilnější člen aliance mobilizuje svoje zdroje k realizaci určité vojenské aliance, snahy o jeho usměrnění ze strany slabších spojenců pravděpodobně neuspějí.</a:t>
            </a:r>
          </a:p>
          <a:p>
            <a:pPr algn="just"/>
            <a:r>
              <a:rPr lang="cs-CZ" sz="1000" dirty="0" smtClean="0"/>
              <a:t>3) Mezi faktory ovlivňující schopnost státu mobilizovat zdroje k usměrnění spojence patří oklamání/přetvářka, jednotné vedení, národně bezpečnostní priority a přítomnost politických alternativ.</a:t>
            </a:r>
          </a:p>
          <a:p>
            <a:pPr algn="just"/>
            <a:r>
              <a:rPr lang="cs-CZ" sz="1000" dirty="0" smtClean="0"/>
              <a:t>4) </a:t>
            </a:r>
            <a:r>
              <a:rPr lang="cs-CZ" sz="1000" dirty="0" err="1" smtClean="0"/>
              <a:t>Intraaliační</a:t>
            </a:r>
            <a:r>
              <a:rPr lang="cs-CZ" sz="1000" dirty="0" smtClean="0"/>
              <a:t> usměrnění je odlišné od snah o ovlivnění zahraniční politiky mezi státy, které </a:t>
            </a:r>
            <a:r>
              <a:rPr lang="cs-CZ" sz="1000" smtClean="0"/>
              <a:t>nejsou spojenci.</a:t>
            </a:r>
            <a:endParaRPr lang="cs-CZ" sz="1000" dirty="0"/>
          </a:p>
        </p:txBody>
      </p:sp>
    </p:spTree>
    <p:extLst>
      <p:ext uri="{BB962C8B-B14F-4D97-AF65-F5344CB8AC3E}">
        <p14:creationId xmlns:p14="http://schemas.microsoft.com/office/powerpoint/2010/main" val="4006933667"/>
      </p:ext>
    </p:extLst>
  </p:cSld>
  <p:clrMapOvr>
    <a:masterClrMapping/>
  </p:clrMapOvr>
  <p:transition spd="med">
    <p:check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a:t>Neexistence konsensu o přesném vztahu mezi aliancemi a válkou</a:t>
            </a:r>
          </a:p>
        </p:txBody>
      </p:sp>
      <p:sp>
        <p:nvSpPr>
          <p:cNvPr id="3" name="Zástupný symbol pro obsah 2"/>
          <p:cNvSpPr>
            <a:spLocks noGrp="1"/>
          </p:cNvSpPr>
          <p:nvPr>
            <p:ph idx="1"/>
          </p:nvPr>
        </p:nvSpPr>
        <p:spPr/>
        <p:txBody>
          <a:bodyPr/>
          <a:lstStyle/>
          <a:p>
            <a:pPr algn="just"/>
            <a:r>
              <a:rPr lang="cs-CZ" sz="2200" dirty="0"/>
              <a:t>Navzdory existenci velkého počtu empirických studií zkoumajících vztah mezi vytvářením aliancí a vypuknutím válečného konfliktu = jen málo robustních závěrů.</a:t>
            </a:r>
          </a:p>
          <a:p>
            <a:pPr algn="just"/>
            <a:r>
              <a:rPr lang="cs-CZ" sz="2200" dirty="0"/>
              <a:t>Stávající zjištění jsou kontradiktorní a obvykle mají jen omezenou výpovědní hodnotu.</a:t>
            </a:r>
          </a:p>
          <a:p>
            <a:pPr algn="just"/>
            <a:r>
              <a:rPr lang="cs-CZ" sz="2200" dirty="0"/>
              <a:t>Odborníci se neshodují na tom, jak velký vliv mají aliance na chování členských států a jakým směrem jejich chování ovlivňují.</a:t>
            </a:r>
          </a:p>
          <a:p>
            <a:pPr algn="just"/>
            <a:r>
              <a:rPr lang="cs-CZ" sz="2200" dirty="0"/>
              <a:t>V návaznosti na to, že se zatím nepodařil prokázat jasný a konzistentní empirický vztah mezi aliancemi a válkou, někteří odborníci argumentují, že aliance nepředstavují významný faktor vzniku ozbrojených mezistátních konfliktů.</a:t>
            </a:r>
          </a:p>
        </p:txBody>
      </p:sp>
    </p:spTree>
    <p:extLst>
      <p:ext uri="{BB962C8B-B14F-4D97-AF65-F5344CB8AC3E}">
        <p14:creationId xmlns:p14="http://schemas.microsoft.com/office/powerpoint/2010/main" val="3529397389"/>
      </p:ext>
    </p:extLst>
  </p:cSld>
  <p:clrMapOvr>
    <a:masterClrMapping/>
  </p:clrMapOvr>
  <p:transition spd="med">
    <p:check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Argument 1: Aliance vedou k válkám mezi státy</a:t>
            </a:r>
          </a:p>
        </p:txBody>
      </p:sp>
      <p:sp>
        <p:nvSpPr>
          <p:cNvPr id="3" name="Zástupný symbol pro obsah 2"/>
          <p:cNvSpPr>
            <a:spLocks noGrp="1"/>
          </p:cNvSpPr>
          <p:nvPr>
            <p:ph idx="1"/>
          </p:nvPr>
        </p:nvSpPr>
        <p:spPr/>
        <p:txBody>
          <a:bodyPr/>
          <a:lstStyle/>
          <a:p>
            <a:pPr algn="just"/>
            <a:r>
              <a:rPr lang="cs-CZ" sz="1600" dirty="0"/>
              <a:t>Už Thukydides identifikoval aliance jako možnou příčinu vzniku ozbrojeného konfliktu - Peloponéská válka mezi Spartou a Athénami a jejich aliancemi;</a:t>
            </a:r>
          </a:p>
          <a:p>
            <a:pPr algn="just"/>
            <a:r>
              <a:rPr lang="cs-CZ" sz="1600" dirty="0"/>
              <a:t>Ve své slavné </a:t>
            </a:r>
            <a:r>
              <a:rPr lang="cs-CZ" sz="1600" b="1" dirty="0" err="1"/>
              <a:t>Farewell</a:t>
            </a:r>
            <a:r>
              <a:rPr lang="cs-CZ" sz="1600" b="1" dirty="0"/>
              <a:t> </a:t>
            </a:r>
            <a:r>
              <a:rPr lang="cs-CZ" sz="1600" b="1" dirty="0" err="1"/>
              <a:t>Address</a:t>
            </a:r>
            <a:r>
              <a:rPr lang="cs-CZ" sz="1600" b="1" dirty="0"/>
              <a:t> (1786) </a:t>
            </a:r>
            <a:r>
              <a:rPr lang="cs-CZ" sz="1600" dirty="0"/>
              <a:t>George Washington varoval Američany, aby se USA vyhýbaly vstupu do „svazujících“ aliancí.</a:t>
            </a:r>
          </a:p>
          <a:p>
            <a:pPr algn="just"/>
            <a:r>
              <a:rPr lang="cs-CZ" sz="1600" dirty="0"/>
              <a:t>Washington varoval, že aliance by USA zavedly do konfliktů nemajících ospravedlnění, které jim nepřinesou žádný prospěch  s výjimkou obrany spojence.</a:t>
            </a:r>
          </a:p>
          <a:p>
            <a:pPr algn="just"/>
            <a:r>
              <a:rPr lang="cs-CZ" sz="1600" dirty="0"/>
              <a:t>Současně varoval, že aliance zhorší vztahy USA s jinými státy, jimž se nedostane postavení amerických spojenců.</a:t>
            </a:r>
          </a:p>
          <a:p>
            <a:pPr algn="just"/>
            <a:r>
              <a:rPr lang="cs-CZ" sz="1600" dirty="0"/>
              <a:t>Obával se, že rozhodování USA o vstupu do válek nebude vycházet z vůle amerického lidu, ale bude ovlivňováno zájmy amerických spojenců.</a:t>
            </a:r>
          </a:p>
          <a:p>
            <a:pPr algn="just"/>
            <a:r>
              <a:rPr lang="cs-CZ" sz="1600" dirty="0"/>
              <a:t>Vznik soupeřících a svazujících aliancí byl řadou odborníků či politiků považován za hlavní příčinu vypuknutí 1. světové války (slavnou se stala kritika aliancí ve slavné knize </a:t>
            </a:r>
            <a:r>
              <a:rPr lang="cs-CZ" sz="1600" b="1" dirty="0" err="1"/>
              <a:t>The</a:t>
            </a:r>
            <a:r>
              <a:rPr lang="cs-CZ" sz="1600" b="1" dirty="0"/>
              <a:t> </a:t>
            </a:r>
            <a:r>
              <a:rPr lang="cs-CZ" sz="1600" b="1" dirty="0" err="1"/>
              <a:t>Guns</a:t>
            </a:r>
            <a:r>
              <a:rPr lang="cs-CZ" sz="1600" b="1" dirty="0"/>
              <a:t> </a:t>
            </a:r>
            <a:r>
              <a:rPr lang="cs-CZ" sz="1600" b="1" dirty="0" err="1"/>
              <a:t>of</a:t>
            </a:r>
            <a:r>
              <a:rPr lang="cs-CZ" sz="1600" b="1" dirty="0"/>
              <a:t> August </a:t>
            </a:r>
            <a:r>
              <a:rPr lang="cs-CZ" sz="1600" dirty="0"/>
              <a:t>prominentní americké historičky Barbary </a:t>
            </a:r>
            <a:r>
              <a:rPr lang="cs-CZ" sz="1600" dirty="0" err="1"/>
              <a:t>Tuchman</a:t>
            </a:r>
            <a:r>
              <a:rPr lang="cs-CZ" sz="1600" dirty="0"/>
              <a:t>).</a:t>
            </a:r>
          </a:p>
          <a:p>
            <a:pPr algn="just"/>
            <a:r>
              <a:rPr lang="cs-CZ" sz="1600" dirty="0"/>
              <a:t>Z pohledu jejich kritiků vojenské aliance zvyšují pravděpodobnost vypuknutí ozbrojených konfliktů také tím, že vysílají nejasné signály ohledně síly, rozhodnosti a agresivitě členů aliance pro daný okamžik či do budoucna.</a:t>
            </a:r>
          </a:p>
        </p:txBody>
      </p:sp>
    </p:spTree>
    <p:extLst>
      <p:ext uri="{BB962C8B-B14F-4D97-AF65-F5344CB8AC3E}">
        <p14:creationId xmlns:p14="http://schemas.microsoft.com/office/powerpoint/2010/main" val="3538175301"/>
      </p:ext>
    </p:extLst>
  </p:cSld>
  <p:clrMapOvr>
    <a:masterClrMapping/>
  </p:clrMapOvr>
  <p:transition spd="med">
    <p:check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400" dirty="0"/>
              <a:t>Aliance jako jedna z hlavních příčin vypuknutí 1. světové války – základní argument</a:t>
            </a:r>
          </a:p>
        </p:txBody>
      </p:sp>
      <p:sp>
        <p:nvSpPr>
          <p:cNvPr id="3" name="Zástupný symbol pro obsah 2"/>
          <p:cNvSpPr>
            <a:spLocks noGrp="1"/>
          </p:cNvSpPr>
          <p:nvPr>
            <p:ph idx="1"/>
          </p:nvPr>
        </p:nvSpPr>
        <p:spPr/>
        <p:txBody>
          <a:bodyPr/>
          <a:lstStyle/>
          <a:p>
            <a:pPr algn="just"/>
            <a:r>
              <a:rPr lang="cs-CZ" sz="1600" dirty="0"/>
              <a:t>Bismarck vytvořil komplikovanou síť bilaterálních a trilaterálních aliancí, které měly zabránit agregaci mocenských kapacit a zabránit vzniku spojenectví schopných ohrozit status quo v Evropě.</a:t>
            </a:r>
          </a:p>
          <a:p>
            <a:pPr algn="just"/>
            <a:r>
              <a:rPr lang="cs-CZ" sz="1600" dirty="0"/>
              <a:t>Bismarckův alianční systém ale vedl k vytváření proti sobě stojících aliancí, které pod rostoucím tlakem závodů ve zbrojení způsobily polarizací mezinárodního konfliktu do dvou antagonistických bloků.</a:t>
            </a:r>
          </a:p>
          <a:p>
            <a:pPr algn="just"/>
            <a:r>
              <a:rPr lang="cs-CZ" sz="1600" dirty="0"/>
              <a:t>Aliance poskytly politický rámec, skrze nějž došlo ke konsolidaci vojenských závazků a tento vývoj vedly následně k dalšímu utužování a rigiditě aliancí. </a:t>
            </a:r>
          </a:p>
          <a:p>
            <a:pPr algn="just"/>
            <a:r>
              <a:rPr lang="cs-CZ" sz="1600" dirty="0"/>
              <a:t>Z nástroje fragmentace vojenské moci se tak aliance postupně transformovaly v nástroj její agregace.</a:t>
            </a:r>
          </a:p>
          <a:p>
            <a:pPr algn="just"/>
            <a:r>
              <a:rPr lang="cs-CZ" sz="1600" dirty="0"/>
              <a:t>Konsolidace defenzivních aliancí v předvečer první světové války společně se závody ve zbrojení učinila pravděpodobnějším zatažení států do války („chycení do pasti“) prostřednictvím kroků jejich spojence.</a:t>
            </a:r>
          </a:p>
          <a:p>
            <a:pPr algn="just"/>
            <a:r>
              <a:rPr lang="cs-CZ" sz="1600" dirty="0"/>
              <a:t>Konsolidace aliancí napomohla procesu řetězové reakce mezinárodního chování států ústícímu ve vypuknutí války.</a:t>
            </a:r>
          </a:p>
          <a:p>
            <a:pPr algn="just"/>
            <a:r>
              <a:rPr lang="cs-CZ" sz="1600" dirty="0"/>
              <a:t>Jakmile válka vypukla, existence konsolidovaných a svazujících aliancí fakticky garantovala, že se konflikt změní v celosvětovou válku.</a:t>
            </a:r>
          </a:p>
        </p:txBody>
      </p:sp>
    </p:spTree>
    <p:extLst>
      <p:ext uri="{BB962C8B-B14F-4D97-AF65-F5344CB8AC3E}">
        <p14:creationId xmlns:p14="http://schemas.microsoft.com/office/powerpoint/2010/main" val="2449512164"/>
      </p:ext>
    </p:extLst>
  </p:cSld>
  <p:clrMapOvr>
    <a:masterClrMapping/>
  </p:clrMapOvr>
  <p:transition spd="med">
    <p:check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a:t>Argument 2: Aliance přispívají k zachování míru mezi státy</a:t>
            </a:r>
          </a:p>
        </p:txBody>
      </p:sp>
      <p:sp>
        <p:nvSpPr>
          <p:cNvPr id="3" name="Zástupný symbol pro obsah 2"/>
          <p:cNvSpPr>
            <a:spLocks noGrp="1"/>
          </p:cNvSpPr>
          <p:nvPr>
            <p:ph idx="1"/>
          </p:nvPr>
        </p:nvSpPr>
        <p:spPr/>
        <p:txBody>
          <a:bodyPr/>
          <a:lstStyle/>
          <a:p>
            <a:pPr algn="just"/>
            <a:r>
              <a:rPr lang="cs-CZ" sz="2400" dirty="0"/>
              <a:t>Řada odborníků argumentuje, že opatrné využívání aliancí proti potenciálnímu agresorovi pomůže k jeho odstrašení a zabrání vypuknutí války.</a:t>
            </a:r>
          </a:p>
          <a:p>
            <a:pPr algn="just"/>
            <a:r>
              <a:rPr lang="cs-CZ" sz="2400" dirty="0"/>
              <a:t>Mezinárodní systém je stabilní, pokud v něm existuje rovnováha moci. Aliance slouží k nastolení a udržení mocenské rovnováhy v mezinárodním systému.</a:t>
            </a:r>
          </a:p>
          <a:p>
            <a:pPr algn="just"/>
            <a:r>
              <a:rPr lang="cs-CZ" sz="2400" dirty="0"/>
              <a:t>Existující aliance fungují jako obecný nástroj odstrašování v mezinárodním systému.</a:t>
            </a:r>
          </a:p>
          <a:p>
            <a:pPr algn="just"/>
            <a:r>
              <a:rPr lang="cs-CZ" sz="2400" dirty="0"/>
              <a:t>Aliance jsou často využívány jako nástroj usměrňování bezpečnostních politik členských států s cílem zajistit mír a stabilitu.</a:t>
            </a:r>
          </a:p>
          <a:p>
            <a:pPr algn="just"/>
            <a:endParaRPr lang="cs-CZ" sz="2400" dirty="0"/>
          </a:p>
        </p:txBody>
      </p:sp>
    </p:spTree>
    <p:extLst>
      <p:ext uri="{BB962C8B-B14F-4D97-AF65-F5344CB8AC3E}">
        <p14:creationId xmlns:p14="http://schemas.microsoft.com/office/powerpoint/2010/main" val="991926338"/>
      </p:ext>
    </p:extLst>
  </p:cSld>
  <p:clrMapOvr>
    <a:masterClrMapping/>
  </p:clrMapOvr>
  <p:transition spd="med">
    <p:check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800" dirty="0"/>
              <a:t>Závěry některých empirických studií věnujících se vztahu mezi aliancemi a válkou</a:t>
            </a:r>
          </a:p>
        </p:txBody>
      </p:sp>
      <p:sp>
        <p:nvSpPr>
          <p:cNvPr id="3" name="Zástupný symbol pro obsah 2"/>
          <p:cNvSpPr>
            <a:spLocks noGrp="1"/>
          </p:cNvSpPr>
          <p:nvPr>
            <p:ph idx="1"/>
          </p:nvPr>
        </p:nvSpPr>
        <p:spPr/>
        <p:txBody>
          <a:bodyPr/>
          <a:lstStyle/>
          <a:p>
            <a:pPr algn="just"/>
            <a:r>
              <a:rPr lang="cs-CZ" sz="1300" dirty="0">
                <a:effectLst>
                  <a:outerShdw blurRad="38100" dist="38100" dir="2700000" algn="tl">
                    <a:srgbClr val="000000">
                      <a:alpha val="43137"/>
                    </a:srgbClr>
                  </a:outerShdw>
                </a:effectLst>
              </a:rPr>
              <a:t>Na počátku moderního výzkumu stála vlivná studie Davida Singera a Melvina </a:t>
            </a:r>
            <a:r>
              <a:rPr lang="cs-CZ" sz="1300" dirty="0" err="1">
                <a:effectLst>
                  <a:outerShdw blurRad="38100" dist="38100" dir="2700000" algn="tl">
                    <a:srgbClr val="000000">
                      <a:alpha val="43137"/>
                    </a:srgbClr>
                  </a:outerShdw>
                </a:effectLst>
              </a:rPr>
              <a:t>Smalla</a:t>
            </a:r>
            <a:r>
              <a:rPr lang="cs-CZ" sz="1300" dirty="0">
                <a:effectLst>
                  <a:outerShdw blurRad="38100" dist="38100" dir="2700000" algn="tl">
                    <a:srgbClr val="000000">
                      <a:alpha val="43137"/>
                    </a:srgbClr>
                  </a:outerShdw>
                </a:effectLst>
              </a:rPr>
              <a:t>, jejichž rozsáhlá empirická práce z poloviny 60. let došla ke dvěma hlavním závěrům:</a:t>
            </a:r>
          </a:p>
          <a:p>
            <a:pPr algn="just"/>
            <a:r>
              <a:rPr lang="cs-CZ" sz="1300" b="1" i="1" dirty="0">
                <a:effectLst>
                  <a:outerShdw blurRad="38100" dist="38100" dir="2700000" algn="tl">
                    <a:srgbClr val="000000">
                      <a:alpha val="43137"/>
                    </a:srgbClr>
                  </a:outerShdw>
                </a:effectLst>
              </a:rPr>
              <a:t>a) Aliance nepomáhají zabránit válce a nepodporují dosažení míru, jsou spojeny s válkou, přestože pravděpodobně nejsou příčinou války;</a:t>
            </a:r>
          </a:p>
          <a:p>
            <a:pPr algn="just"/>
            <a:r>
              <a:rPr lang="cs-CZ" sz="1300" b="1" i="1" dirty="0">
                <a:effectLst>
                  <a:outerShdw blurRad="38100" dist="38100" dir="2700000" algn="tl">
                    <a:srgbClr val="000000">
                      <a:alpha val="43137"/>
                    </a:srgbClr>
                  </a:outerShdw>
                </a:effectLst>
              </a:rPr>
              <a:t>b) Hlavní důsledek existence aliancí spočívá v rozšíření války ve chvíli, kdy začala, válečné aliance jsou důležité pro rozsah a ničivost války;</a:t>
            </a:r>
          </a:p>
          <a:p>
            <a:pPr algn="just"/>
            <a:r>
              <a:rPr lang="cs-CZ" sz="1300" dirty="0">
                <a:effectLst>
                  <a:outerShdw blurRad="38100" dist="38100" dir="2700000" algn="tl">
                    <a:srgbClr val="000000">
                      <a:alpha val="43137"/>
                    </a:srgbClr>
                  </a:outerShdw>
                </a:effectLst>
              </a:rPr>
              <a:t>Pokud šlo o jejich první závěr, řada následných studií dospěla k opačným závěrům I dnes platí, že pokud jde o základní vztah mezi aliancemi a válkou (zda ji činí více či méně pravděpodobnou), výzkumníci dosáhli velmi málo robustních zjištění. Výsledky jednotlivých studií jsou kontradiktorní a větší světlo do této výzkumné problematiky nevneslo ani zahrnutí dalších intervenujících proměnných (např. systémové polarizace).</a:t>
            </a:r>
          </a:p>
          <a:p>
            <a:pPr algn="just"/>
            <a:r>
              <a:rPr lang="cs-CZ" sz="1300" dirty="0">
                <a:effectLst>
                  <a:outerShdw blurRad="38100" dist="38100" dir="2700000" algn="tl">
                    <a:srgbClr val="000000">
                      <a:alpha val="43137"/>
                    </a:srgbClr>
                  </a:outerShdw>
                </a:effectLst>
              </a:rPr>
              <a:t>Přesvědčivější podpora existuje, pro druhý závěr Singera a </a:t>
            </a:r>
            <a:r>
              <a:rPr lang="cs-CZ" sz="1300" dirty="0" err="1">
                <a:effectLst>
                  <a:outerShdw blurRad="38100" dist="38100" dir="2700000" algn="tl">
                    <a:srgbClr val="000000">
                      <a:alpha val="43137"/>
                    </a:srgbClr>
                  </a:outerShdw>
                </a:effectLst>
              </a:rPr>
              <a:t>Smalla</a:t>
            </a:r>
            <a:r>
              <a:rPr lang="cs-CZ" sz="1300" dirty="0">
                <a:effectLst>
                  <a:outerShdw blurRad="38100" dist="38100" dir="2700000" algn="tl">
                    <a:srgbClr val="000000">
                      <a:alpha val="43137"/>
                    </a:srgbClr>
                  </a:outerShdw>
                </a:effectLst>
              </a:rPr>
              <a:t>, tedy že aliance napomáhají rozšíření konfliktu. Řada autorů (např. </a:t>
            </a:r>
            <a:r>
              <a:rPr lang="cs-CZ" sz="1300" dirty="0" err="1">
                <a:effectLst>
                  <a:outerShdw blurRad="38100" dist="38100" dir="2700000" algn="tl">
                    <a:srgbClr val="000000">
                      <a:alpha val="43137"/>
                    </a:srgbClr>
                  </a:outerShdw>
                </a:effectLst>
              </a:rPr>
              <a:t>Oren</a:t>
            </a:r>
            <a:r>
              <a:rPr lang="cs-CZ" sz="1300" dirty="0">
                <a:effectLst>
                  <a:outerShdw blurRad="38100" dist="38100" dir="2700000" algn="tl">
                    <a:srgbClr val="000000">
                      <a:alpha val="43137"/>
                    </a:srgbClr>
                  </a:outerShdw>
                </a:effectLst>
              </a:rPr>
              <a:t>, </a:t>
            </a:r>
            <a:r>
              <a:rPr lang="cs-CZ" sz="1300" dirty="0" err="1">
                <a:effectLst>
                  <a:outerShdw blurRad="38100" dist="38100" dir="2700000" algn="tl">
                    <a:srgbClr val="000000">
                      <a:alpha val="43137"/>
                    </a:srgbClr>
                  </a:outerShdw>
                </a:effectLst>
              </a:rPr>
              <a:t>Sabrosky</a:t>
            </a:r>
            <a:r>
              <a:rPr lang="cs-CZ" sz="1300" dirty="0">
                <a:effectLst>
                  <a:outerShdw blurRad="38100" dist="38100" dir="2700000" algn="tl">
                    <a:srgbClr val="000000">
                      <a:alpha val="43137"/>
                    </a:srgbClr>
                  </a:outerShdw>
                </a:effectLst>
              </a:rPr>
              <a:t>, </a:t>
            </a:r>
            <a:r>
              <a:rPr lang="cs-CZ" sz="1300" dirty="0" err="1">
                <a:effectLst>
                  <a:outerShdw blurRad="38100" dist="38100" dir="2700000" algn="tl">
                    <a:srgbClr val="000000">
                      <a:alpha val="43137"/>
                    </a:srgbClr>
                  </a:outerShdw>
                </a:effectLst>
              </a:rPr>
              <a:t>Siverson</a:t>
            </a:r>
            <a:r>
              <a:rPr lang="cs-CZ" sz="1300" dirty="0">
                <a:effectLst>
                  <a:outerShdw blurRad="38100" dist="38100" dir="2700000" algn="tl">
                    <a:srgbClr val="000000">
                      <a:alpha val="43137"/>
                    </a:srgbClr>
                  </a:outerShdw>
                </a:effectLst>
              </a:rPr>
              <a:t>, </a:t>
            </a:r>
            <a:r>
              <a:rPr lang="cs-CZ" sz="1300" dirty="0" err="1">
                <a:effectLst>
                  <a:outerShdw blurRad="38100" dist="38100" dir="2700000" algn="tl">
                    <a:srgbClr val="000000">
                      <a:alpha val="43137"/>
                    </a:srgbClr>
                  </a:outerShdw>
                </a:effectLst>
              </a:rPr>
              <a:t>Bueno</a:t>
            </a:r>
            <a:r>
              <a:rPr lang="cs-CZ" sz="1300" dirty="0">
                <a:effectLst>
                  <a:outerShdw blurRad="38100" dist="38100" dir="2700000" algn="tl">
                    <a:srgbClr val="000000">
                      <a:alpha val="43137"/>
                    </a:srgbClr>
                  </a:outerShdw>
                </a:effectLst>
              </a:rPr>
              <a:t> de </a:t>
            </a:r>
            <a:r>
              <a:rPr lang="cs-CZ" sz="1300" dirty="0" err="1">
                <a:effectLst>
                  <a:outerShdw blurRad="38100" dist="38100" dir="2700000" algn="tl">
                    <a:srgbClr val="000000">
                      <a:alpha val="43137"/>
                    </a:srgbClr>
                  </a:outerShdw>
                </a:effectLst>
              </a:rPr>
              <a:t>Mesquita</a:t>
            </a:r>
            <a:r>
              <a:rPr lang="cs-CZ" sz="1300" dirty="0">
                <a:effectLst>
                  <a:outerShdw blurRad="38100" dist="38100" dir="2700000" algn="tl">
                    <a:srgbClr val="000000">
                      <a:alpha val="43137"/>
                    </a:srgbClr>
                  </a:outerShdw>
                </a:effectLst>
              </a:rPr>
              <a:t>) předložila podložené empirické závěry o tom, že státy v alianci vstupují častěji do válečných konfliktů, než státy mimo aliance.</a:t>
            </a:r>
          </a:p>
          <a:p>
            <a:pPr algn="just"/>
            <a:r>
              <a:rPr lang="cs-CZ" sz="1300" dirty="0">
                <a:effectLst>
                  <a:outerShdw blurRad="38100" dist="38100" dir="2700000" algn="tl">
                    <a:srgbClr val="000000">
                      <a:alpha val="43137"/>
                    </a:srgbClr>
                  </a:outerShdw>
                </a:effectLst>
              </a:rPr>
              <a:t>Problémem nicméně je, že spolehlivost partnerů v alianci je poměrně nízká. </a:t>
            </a:r>
          </a:p>
          <a:p>
            <a:pPr algn="just"/>
            <a:r>
              <a:rPr lang="cs-CZ" sz="1300" dirty="0">
                <a:effectLst>
                  <a:outerShdw blurRad="38100" dist="38100" dir="2700000" algn="tl">
                    <a:srgbClr val="000000">
                      <a:alpha val="43137"/>
                    </a:srgbClr>
                  </a:outerShdw>
                </a:effectLst>
              </a:rPr>
              <a:t>Nedávný výzkum Michaela </a:t>
            </a:r>
            <a:r>
              <a:rPr lang="cs-CZ" sz="1300" dirty="0" err="1">
                <a:effectLst>
                  <a:outerShdw blurRad="38100" dist="38100" dir="2700000" algn="tl">
                    <a:srgbClr val="000000">
                      <a:alpha val="43137"/>
                    </a:srgbClr>
                  </a:outerShdw>
                </a:effectLst>
              </a:rPr>
              <a:t>Tomze</a:t>
            </a:r>
            <a:r>
              <a:rPr lang="cs-CZ" sz="1300" dirty="0">
                <a:effectLst>
                  <a:outerShdw blurRad="38100" dist="38100" dir="2700000" algn="tl">
                    <a:srgbClr val="000000">
                      <a:alpha val="43137"/>
                    </a:srgbClr>
                  </a:outerShdw>
                </a:effectLst>
              </a:rPr>
              <a:t> a </a:t>
            </a:r>
            <a:r>
              <a:rPr lang="cs-CZ" sz="1300" dirty="0" err="1">
                <a:effectLst>
                  <a:outerShdw blurRad="38100" dist="38100" dir="2700000" algn="tl">
                    <a:srgbClr val="000000">
                      <a:alpha val="43137"/>
                    </a:srgbClr>
                  </a:outerShdw>
                </a:effectLst>
              </a:rPr>
              <a:t>Jessicy</a:t>
            </a:r>
            <a:r>
              <a:rPr lang="cs-CZ" sz="1300" dirty="0">
                <a:effectLst>
                  <a:outerShdw blurRad="38100" dist="38100" dir="2700000" algn="tl">
                    <a:srgbClr val="000000">
                      <a:alpha val="43137"/>
                    </a:srgbClr>
                  </a:outerShdw>
                </a:effectLst>
              </a:rPr>
              <a:t> </a:t>
            </a:r>
            <a:r>
              <a:rPr lang="cs-CZ" sz="1300" dirty="0" err="1">
                <a:effectLst>
                  <a:outerShdw blurRad="38100" dist="38100" dir="2700000" algn="tl">
                    <a:srgbClr val="000000">
                      <a:alpha val="43137"/>
                    </a:srgbClr>
                  </a:outerShdw>
                </a:effectLst>
              </a:rPr>
              <a:t>Weeks</a:t>
            </a:r>
            <a:r>
              <a:rPr lang="cs-CZ" sz="1300" dirty="0">
                <a:effectLst>
                  <a:outerShdw blurRad="38100" dist="38100" dir="2700000" algn="tl">
                    <a:srgbClr val="000000">
                      <a:alpha val="43137"/>
                    </a:srgbClr>
                  </a:outerShdw>
                </a:effectLst>
              </a:rPr>
              <a:t> (2015):</a:t>
            </a:r>
          </a:p>
          <a:p>
            <a:pPr algn="just"/>
            <a:r>
              <a:rPr lang="cs-CZ" sz="1300" dirty="0">
                <a:effectLst>
                  <a:outerShdw blurRad="38100" dist="38100" dir="2700000" algn="tl">
                    <a:srgbClr val="000000">
                      <a:alpha val="43137"/>
                    </a:srgbClr>
                  </a:outerShdw>
                </a:effectLst>
              </a:rPr>
              <a:t>Poukazují na 3 výzkumné problémy v této oblasti, které souvisejí s tím, že izolovat v rámci výzkumu efekt působení aliance na chování států je velmi obtížné.</a:t>
            </a:r>
          </a:p>
          <a:p>
            <a:pPr algn="just"/>
            <a:r>
              <a:rPr lang="cs-CZ" sz="1300" b="1" i="1" dirty="0">
                <a:effectLst>
                  <a:outerShdw blurRad="38100" dist="38100" dir="2700000" algn="tl">
                    <a:srgbClr val="000000">
                      <a:alpha val="43137"/>
                    </a:srgbClr>
                  </a:outerShdw>
                </a:effectLst>
              </a:rPr>
              <a:t>a) Země si nevolí své spojence náhodně, je proto obtížné říci, zda intervence v konfliktu byla dána členstvím v alianci, nebo by k ní došlo i bez její existence.</a:t>
            </a:r>
          </a:p>
          <a:p>
            <a:pPr algn="just"/>
            <a:r>
              <a:rPr lang="cs-CZ" sz="1300" b="1" i="1" dirty="0">
                <a:effectLst>
                  <a:outerShdw blurRad="38100" dist="38100" dir="2700000" algn="tl">
                    <a:srgbClr val="000000">
                      <a:alpha val="43137"/>
                    </a:srgbClr>
                  </a:outerShdw>
                </a:effectLst>
              </a:rPr>
              <a:t>b) alianční závazky jsou aktivovány v malém počtu případů, což dává pozorovatelům poměrně málo relevantních dat, z nichž lze vyvodit hodnověrné závěry.</a:t>
            </a:r>
          </a:p>
          <a:p>
            <a:pPr algn="just"/>
            <a:r>
              <a:rPr lang="cs-CZ" sz="1300" b="1" i="1" dirty="0">
                <a:effectLst>
                  <a:outerShdw blurRad="38100" dist="38100" dir="2700000" algn="tl">
                    <a:srgbClr val="000000">
                      <a:alpha val="43137"/>
                    </a:srgbClr>
                  </a:outerShdw>
                </a:effectLst>
              </a:rPr>
              <a:t>c) u mnoha studií je problém s výběrem dat = spolehlivé aliance jsou testovány málokdy, zatímco nespolehlivé aliance jsou vybírány v disproporčně velkém počtu případů</a:t>
            </a:r>
            <a:r>
              <a:rPr lang="cs-CZ" sz="1400" b="1" i="1" dirty="0">
                <a:effectLst>
                  <a:outerShdw blurRad="38100" dist="38100" dir="2700000" algn="tl">
                    <a:srgbClr val="000000">
                      <a:alpha val="43137"/>
                    </a:srgbClr>
                  </a:outerShdw>
                </a:effectLst>
              </a:rPr>
              <a:t>.</a:t>
            </a:r>
          </a:p>
          <a:p>
            <a:endParaRPr lang="cs-CZ" sz="1400" dirty="0">
              <a:effectLst>
                <a:outerShdw blurRad="38100" dist="38100" dir="2700000" algn="tl">
                  <a:srgbClr val="000000">
                    <a:alpha val="43137"/>
                  </a:srgbClr>
                </a:outerShdw>
              </a:effectLst>
            </a:endParaRPr>
          </a:p>
          <a:p>
            <a:endParaRPr lang="cs-CZ" sz="1400" dirty="0"/>
          </a:p>
        </p:txBody>
      </p:sp>
    </p:spTree>
    <p:extLst>
      <p:ext uri="{BB962C8B-B14F-4D97-AF65-F5344CB8AC3E}">
        <p14:creationId xmlns:p14="http://schemas.microsoft.com/office/powerpoint/2010/main" val="543509390"/>
      </p:ext>
    </p:extLst>
  </p:cSld>
  <p:clrMapOvr>
    <a:masterClrMapping/>
  </p:clrMapOvr>
  <p:transition spd="med">
    <p:check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A04982-AFF2-4C75-AA78-EE2A674F1B84}"/>
              </a:ext>
            </a:extLst>
          </p:cNvPr>
          <p:cNvSpPr>
            <a:spLocks noGrp="1"/>
          </p:cNvSpPr>
          <p:nvPr>
            <p:ph type="title"/>
          </p:nvPr>
        </p:nvSpPr>
        <p:spPr/>
        <p:txBody>
          <a:bodyPr/>
          <a:lstStyle/>
          <a:p>
            <a:r>
              <a:rPr lang="cs-CZ" sz="3200" dirty="0"/>
              <a:t>Proč je obtížné identifikovat robustní empirický vztah mezi aliancemi a válkou?</a:t>
            </a:r>
          </a:p>
        </p:txBody>
      </p:sp>
      <p:sp>
        <p:nvSpPr>
          <p:cNvPr id="3" name="Zástupný symbol pro obsah 2">
            <a:extLst>
              <a:ext uri="{FF2B5EF4-FFF2-40B4-BE49-F238E27FC236}">
                <a16:creationId xmlns:a16="http://schemas.microsoft.com/office/drawing/2014/main" id="{7834CBD2-F1BF-457E-9416-31B7FC56CED5}"/>
              </a:ext>
            </a:extLst>
          </p:cNvPr>
          <p:cNvSpPr>
            <a:spLocks noGrp="1"/>
          </p:cNvSpPr>
          <p:nvPr>
            <p:ph idx="1"/>
          </p:nvPr>
        </p:nvSpPr>
        <p:spPr/>
        <p:txBody>
          <a:bodyPr/>
          <a:lstStyle/>
          <a:p>
            <a:pPr algn="just"/>
            <a:r>
              <a:rPr lang="cs-CZ" sz="1350" dirty="0"/>
              <a:t>Například </a:t>
            </a:r>
            <a:r>
              <a:rPr lang="cs-CZ" sz="1350" dirty="0" err="1"/>
              <a:t>Alastair</a:t>
            </a:r>
            <a:r>
              <a:rPr lang="cs-CZ" sz="1350" dirty="0"/>
              <a:t> Smith soudí, že jedno možné vysvětlení může spočívat v tom, že aliance poskytují informace rozdílným aktérům – potenciálním protivníkům, stejně jako spojencům (Smith 1995).</a:t>
            </a:r>
          </a:p>
          <a:p>
            <a:pPr algn="just"/>
            <a:r>
              <a:rPr lang="cs-CZ" sz="1350" dirty="0"/>
              <a:t>Aliance tak současně může podporovat opatrné chování na straně protivníků, ale současně povzbudit aliančního partnera k realizaci asertivní či hazardérské zahraniční politiky. Obráceně mohou signály o nespolehlivosti aliančních partnerů vyvolat rozkol v alianci a povzbudit její protivníky k agresivní akci.</a:t>
            </a:r>
          </a:p>
          <a:p>
            <a:pPr algn="just"/>
            <a:r>
              <a:rPr lang="cs-CZ" sz="1350" dirty="0"/>
              <a:t>Na tento problém poukazuje také </a:t>
            </a:r>
            <a:r>
              <a:rPr lang="cs-CZ" sz="1350" dirty="0" err="1"/>
              <a:t>Glenn</a:t>
            </a:r>
            <a:r>
              <a:rPr lang="cs-CZ" sz="1350" dirty="0"/>
              <a:t> </a:t>
            </a:r>
            <a:r>
              <a:rPr lang="cs-CZ" sz="1350" dirty="0" err="1"/>
              <a:t>Snyder</a:t>
            </a:r>
            <a:r>
              <a:rPr lang="cs-CZ" sz="1350" dirty="0"/>
              <a:t> a další autoři v podobě konceptu aliančního bezpečnostního dilematu.</a:t>
            </a:r>
          </a:p>
          <a:p>
            <a:pPr algn="just"/>
            <a:r>
              <a:rPr lang="cs-CZ" sz="1350" dirty="0"/>
              <a:t>Brett Ashley Leeds (2008) kritizuje Smithe a </a:t>
            </a:r>
            <a:r>
              <a:rPr lang="cs-CZ" sz="1350" dirty="0" err="1"/>
              <a:t>Snydera</a:t>
            </a:r>
            <a:r>
              <a:rPr lang="cs-CZ" sz="1350" dirty="0"/>
              <a:t> za to, že pracují s předpokladem, podle nějž státy nemohou kontrolovat povahu svých aliančních závazků a to, jaké informace odesílají svým spojencům a potenciálním protivníkům. Poukazuje v této souvislosti na skutečnost, že alianční smlouva obvykle zahrnuje detailní diskuzi podmínek, za nichž dojde k naplnění aliančních závazků. </a:t>
            </a:r>
          </a:p>
          <a:p>
            <a:pPr algn="just"/>
            <a:r>
              <a:rPr lang="cs-CZ" sz="1350" dirty="0"/>
              <a:t>Podle Leedse by mělo platit, že rozdílné typy závazků zakotvených v alianční smlouvě budou ovlivňovat kalkulace na straně spojenců i potenciálních protivníků aliance.</a:t>
            </a:r>
          </a:p>
          <a:p>
            <a:pPr algn="just"/>
            <a:r>
              <a:rPr lang="cs-CZ" sz="1350" dirty="0"/>
              <a:t>Ve svém výzkumu Leeds testoval tři hypotézy týkající se charakteru aliančních závazku obsažených ve smlouvách a dospěl k závěru, že aliance ovlivňují pravděpodobnost vypuknutí ozbrojeného konfliktu, ale výsledný dopad jejich působení se bude odvíjet od typu aliančních závazků. </a:t>
            </a:r>
          </a:p>
          <a:p>
            <a:pPr algn="just"/>
            <a:r>
              <a:rPr lang="cs-CZ" sz="1350" dirty="0"/>
              <a:t>V případě obranných aliancí převažuje odstrašující efekt  a pravděpodobnost vypuknutí militarizovaného sporu se snižuje. Naopak v případě ofenzivních aliancí a příslibů o neútočení mají uzavřené smlouvy katalyzační efekt ve vztahu k riziku vypuknutí války. Zvyšuje se důvěra vyzyvatele, že dosáhne svých cílů prostřednictvím agrese.</a:t>
            </a:r>
          </a:p>
        </p:txBody>
      </p:sp>
    </p:spTree>
    <p:extLst>
      <p:ext uri="{BB962C8B-B14F-4D97-AF65-F5344CB8AC3E}">
        <p14:creationId xmlns:p14="http://schemas.microsoft.com/office/powerpoint/2010/main" val="1643526646"/>
      </p:ext>
    </p:extLst>
  </p:cSld>
  <p:clrMapOvr>
    <a:masterClrMapping/>
  </p:clrMapOvr>
  <p:transition spd="med">
    <p:check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0AFC04-01C5-4687-9D3A-B1EDBB6EDA0C}"/>
              </a:ext>
            </a:extLst>
          </p:cNvPr>
          <p:cNvSpPr>
            <a:spLocks noGrp="1"/>
          </p:cNvSpPr>
          <p:nvPr>
            <p:ph type="title"/>
          </p:nvPr>
        </p:nvSpPr>
        <p:spPr/>
        <p:txBody>
          <a:bodyPr/>
          <a:lstStyle/>
          <a:p>
            <a:r>
              <a:rPr lang="cs-CZ" sz="3200" dirty="0"/>
              <a:t>Dezorganizace a neshody uvnitř aliancí jako faktor zvyšující riziko války</a:t>
            </a:r>
          </a:p>
        </p:txBody>
      </p:sp>
      <p:sp>
        <p:nvSpPr>
          <p:cNvPr id="3" name="Zástupný symbol pro obsah 2">
            <a:extLst>
              <a:ext uri="{FF2B5EF4-FFF2-40B4-BE49-F238E27FC236}">
                <a16:creationId xmlns:a16="http://schemas.microsoft.com/office/drawing/2014/main" id="{2BA11BF4-E8ED-4A1D-93C0-43713D687571}"/>
              </a:ext>
            </a:extLst>
          </p:cNvPr>
          <p:cNvSpPr>
            <a:spLocks noGrp="1"/>
          </p:cNvSpPr>
          <p:nvPr>
            <p:ph idx="1"/>
          </p:nvPr>
        </p:nvSpPr>
        <p:spPr/>
        <p:txBody>
          <a:bodyPr/>
          <a:lstStyle/>
          <a:p>
            <a:pPr algn="just"/>
            <a:r>
              <a:rPr lang="cs-CZ" sz="1400" dirty="0"/>
              <a:t>Četné historické příklady ukazují, že dezorganizace a neshody uvnitř aliancí a mezi jejich hlavními členy činí udržování míru prostřednictvím </a:t>
            </a:r>
            <a:r>
              <a:rPr lang="cs-CZ" sz="1400" b="1" dirty="0" err="1"/>
              <a:t>koercivní</a:t>
            </a:r>
            <a:r>
              <a:rPr lang="cs-CZ" sz="1400" b="1" dirty="0"/>
              <a:t> (nátlakové) diplomacie</a:t>
            </a:r>
            <a:r>
              <a:rPr lang="cs-CZ" sz="1400" dirty="0"/>
              <a:t> velmi obtížným. </a:t>
            </a:r>
          </a:p>
          <a:p>
            <a:pPr algn="just"/>
            <a:r>
              <a:rPr lang="cs-CZ" sz="1400" dirty="0"/>
              <a:t>V případě špatně fungujících aliancí a neshod mezi členy vysílá aliance navenek často nejasné a matoucí signály.</a:t>
            </a:r>
          </a:p>
          <a:p>
            <a:pPr algn="just"/>
            <a:r>
              <a:rPr lang="cs-CZ" sz="1400" dirty="0"/>
              <a:t>Absence efektivní </a:t>
            </a:r>
            <a:r>
              <a:rPr lang="cs-CZ" sz="1400" dirty="0" err="1"/>
              <a:t>interalianční</a:t>
            </a:r>
            <a:r>
              <a:rPr lang="cs-CZ" sz="1400" dirty="0"/>
              <a:t> koordinace může vést k nepředvídaným a přehnaným signálům ohledně současné slabosti aliance, lhostejnosti jejích členů a nedostatku vůle jednat. Na druhou stranu může taková situace uvnitř aliance signalizovat nebezpečný stupeň ambicí a agresivity, která se může projevit okamžitě či v budoucnosti.</a:t>
            </a:r>
          </a:p>
          <a:p>
            <a:pPr algn="just"/>
            <a:r>
              <a:rPr lang="cs-CZ" sz="1400" dirty="0"/>
              <a:t>Absence koheze a nejistota ohledně vůdcovství uvnitř aliance oslabují dva základní prvky úspěšné </a:t>
            </a:r>
            <a:r>
              <a:rPr lang="cs-CZ" sz="1400" dirty="0" err="1"/>
              <a:t>koercivní</a:t>
            </a:r>
            <a:r>
              <a:rPr lang="cs-CZ" sz="1400" dirty="0"/>
              <a:t> (nátlakové) diplomacie, jimiž jsou:</a:t>
            </a:r>
          </a:p>
          <a:p>
            <a:pPr algn="just"/>
            <a:r>
              <a:rPr lang="cs-CZ" sz="1400" dirty="0"/>
              <a:t>A) Existence věrohodné hrozby, že cílový stát bude potrestán, pokud se dopustí určitého zakázaného chování;</a:t>
            </a:r>
          </a:p>
          <a:p>
            <a:pPr algn="just"/>
            <a:r>
              <a:rPr lang="cs-CZ" sz="1400" dirty="0"/>
              <a:t>B) Věrohodné ujištění cílovému aktéru, že v případě, že se nedopustí chování, od něhož jej aliance odrazuje, jeho vitální zájmy neutrpí kvůli tomu, že přistoupil na požadavky států provádějících nátlakovou diplomacii.</a:t>
            </a:r>
          </a:p>
          <a:p>
            <a:pPr algn="just"/>
            <a:r>
              <a:rPr lang="cs-CZ" sz="1400" dirty="0"/>
              <a:t>Podle Thomase </a:t>
            </a:r>
            <a:r>
              <a:rPr lang="cs-CZ" sz="1400" dirty="0" err="1"/>
              <a:t>Christensena</a:t>
            </a:r>
            <a:r>
              <a:rPr lang="cs-CZ" sz="1400" dirty="0"/>
              <a:t> (2011) platí, že naznačené problémy ohledně nedostatku koordinace a absence vůdcovství/vedení jsou pro aliance typické zejména v době jejich formování a dále v situaci, kdy se musí adaptovat na významné změny v mezinárodním prostředí.</a:t>
            </a:r>
          </a:p>
          <a:p>
            <a:pPr algn="just"/>
            <a:r>
              <a:rPr lang="cs-CZ" sz="1400" dirty="0"/>
              <a:t>Problémy koordinace a nedostatečného vedení uvnitř aliance se týkají všech aliancí, bez ohledu na jejich charakter, a problémy, kterým státy v tomto směru čelí jsou posilovány dynamikou působení aliančního bezpečnostního dilematu.</a:t>
            </a:r>
          </a:p>
        </p:txBody>
      </p:sp>
    </p:spTree>
    <p:extLst>
      <p:ext uri="{BB962C8B-B14F-4D97-AF65-F5344CB8AC3E}">
        <p14:creationId xmlns:p14="http://schemas.microsoft.com/office/powerpoint/2010/main" val="1262035292"/>
      </p:ext>
    </p:extLst>
  </p:cSld>
  <p:clrMapOvr>
    <a:masterClrMapping/>
  </p:clrMapOvr>
  <p:transition spd="med">
    <p:check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400" dirty="0" smtClean="0"/>
              <a:t>Problémy koordinace a nedostatečného vedení v rámci NATO a vypuknutí rusko-gruzínské války v roce 2008</a:t>
            </a:r>
            <a:endParaRPr lang="cs-CZ" sz="2400" dirty="0"/>
          </a:p>
        </p:txBody>
      </p:sp>
      <p:sp>
        <p:nvSpPr>
          <p:cNvPr id="3" name="Zástupný symbol pro obsah 2"/>
          <p:cNvSpPr>
            <a:spLocks noGrp="1"/>
          </p:cNvSpPr>
          <p:nvPr>
            <p:ph idx="1"/>
          </p:nvPr>
        </p:nvSpPr>
        <p:spPr/>
        <p:txBody>
          <a:bodyPr/>
          <a:lstStyle/>
          <a:p>
            <a:pPr algn="just"/>
            <a:r>
              <a:rPr lang="cs-CZ" sz="1200" dirty="0" smtClean="0"/>
              <a:t>Z nedávných konfliktů upozorňuje Thomas </a:t>
            </a:r>
            <a:r>
              <a:rPr lang="cs-CZ" sz="1200" dirty="0" err="1" smtClean="0"/>
              <a:t>Christensen</a:t>
            </a:r>
            <a:r>
              <a:rPr lang="cs-CZ" sz="1200" dirty="0" smtClean="0"/>
              <a:t> na rusko-gruzínskou válku z roku 2008 jako na příklad konfliktu, k jehož vypuknutí přispěly neshody v NATO, problémy s koordinací postojů členských států a problematické vůdcovství ze strany USA.</a:t>
            </a:r>
          </a:p>
          <a:p>
            <a:pPr algn="just"/>
            <a:r>
              <a:rPr lang="cs-CZ" sz="1200" dirty="0" smtClean="0"/>
              <a:t>Na summitu NATO v Bukurešti daly USA najevo podporu budoucímu vstupu Gruzie do NATO. Vstup Gruzie je podporovaný Bushovou administrativou, Kongresem a politiky napříč obou hlavních politických stran.</a:t>
            </a:r>
          </a:p>
          <a:p>
            <a:pPr algn="just"/>
            <a:r>
              <a:rPr lang="cs-CZ" sz="1200" dirty="0" smtClean="0"/>
              <a:t>Americký postoj nicméně nemá v této době podporu některých klíčových spojenců (například Francie či Německa).</a:t>
            </a:r>
          </a:p>
          <a:p>
            <a:pPr algn="just"/>
            <a:r>
              <a:rPr lang="cs-CZ" sz="1200" dirty="0" smtClean="0"/>
              <a:t>Rusko sleduje tento vývoj se znepokojením a hodnotí jej v kontextu předcházejících kroků USA (plán rozmístění části protiraketové obrany ve střední Evropě a zejména vyhlášení nezávislosti Kosova a jeho mezinárodní uznání Spojenými státy a EU), které jsou interpretovány jako směřující k oslabení Ruska a dalšímu omezení jeho vlivu.</a:t>
            </a:r>
          </a:p>
          <a:p>
            <a:pPr algn="just"/>
            <a:r>
              <a:rPr lang="cs-CZ" sz="1200" dirty="0" smtClean="0"/>
              <a:t>Z ruského pohledu má vstup Gruzie do NATO podrýt ruskou pozici na Kavkaze. Z ruského pohledu tak země současně čelila hrozbě dlouhodobé zranitelnosti, ale krátkodobě zde byla s ohledem na neshody členských států NATO a slabou vojenskou pozici aliance v regionu příležitost provést akci k eliminaci možného budoucího bezpečnostního problému (</a:t>
            </a:r>
            <a:r>
              <a:rPr lang="cs-CZ" sz="1200" dirty="0" err="1" smtClean="0"/>
              <a:t>window</a:t>
            </a:r>
            <a:r>
              <a:rPr lang="cs-CZ" sz="1200" dirty="0" smtClean="0"/>
              <a:t> </a:t>
            </a:r>
            <a:r>
              <a:rPr lang="cs-CZ" sz="1200" dirty="0" err="1" smtClean="0"/>
              <a:t>of</a:t>
            </a:r>
            <a:r>
              <a:rPr lang="cs-CZ" sz="1200" dirty="0" smtClean="0"/>
              <a:t> </a:t>
            </a:r>
            <a:r>
              <a:rPr lang="cs-CZ" sz="1200" dirty="0" err="1" smtClean="0"/>
              <a:t>opportunity</a:t>
            </a:r>
            <a:r>
              <a:rPr lang="cs-CZ" sz="1200" dirty="0" smtClean="0"/>
              <a:t>).</a:t>
            </a:r>
          </a:p>
          <a:p>
            <a:pPr algn="just"/>
            <a:r>
              <a:rPr lang="cs-CZ" sz="1200" dirty="0" smtClean="0"/>
              <a:t>V této situaci nebylo podle </a:t>
            </a:r>
            <a:r>
              <a:rPr lang="cs-CZ" sz="1200" dirty="0" err="1" smtClean="0"/>
              <a:t>Christensena</a:t>
            </a:r>
            <a:r>
              <a:rPr lang="cs-CZ" sz="1200" dirty="0" smtClean="0"/>
              <a:t> překvapivé, že se Rusko rozhodlo použít vojenskou sílu proti Gruzii s cílem oslabit pozici země podporou nezávislosti separatistických regionů Jižní </a:t>
            </a:r>
            <a:r>
              <a:rPr lang="cs-CZ" sz="1200" dirty="0" err="1"/>
              <a:t>O</a:t>
            </a:r>
            <a:r>
              <a:rPr lang="cs-CZ" sz="1200" dirty="0" err="1" smtClean="0"/>
              <a:t>setie</a:t>
            </a:r>
            <a:r>
              <a:rPr lang="cs-CZ" sz="1200" dirty="0" smtClean="0"/>
              <a:t> a Abcházie, dát Gruzii a svým způsobem i NATO za vyučenou a prokázat schopnost ochrany svých vitálních zájmů i za použití ozbrojené síly.</a:t>
            </a:r>
          </a:p>
          <a:p>
            <a:pPr algn="just"/>
            <a:r>
              <a:rPr lang="cs-CZ" sz="1200" dirty="0" smtClean="0"/>
              <a:t>Situaci pak Rusku podle </a:t>
            </a:r>
            <a:r>
              <a:rPr lang="cs-CZ" sz="1200" dirty="0" err="1" smtClean="0"/>
              <a:t>Christensena</a:t>
            </a:r>
            <a:r>
              <a:rPr lang="cs-CZ" sz="1200" dirty="0" smtClean="0"/>
              <a:t> usnadnila i nekoordinovaná </a:t>
            </a:r>
            <a:r>
              <a:rPr lang="cs-CZ" sz="1200" dirty="0" err="1" smtClean="0"/>
              <a:t>protoaliační</a:t>
            </a:r>
            <a:r>
              <a:rPr lang="cs-CZ" sz="1200" dirty="0" smtClean="0"/>
              <a:t> politika mezi USA a Gruzií, která gruzínského prezidenta </a:t>
            </a:r>
            <a:r>
              <a:rPr lang="cs-CZ" sz="1200" dirty="0" err="1" smtClean="0"/>
              <a:t>Saakašviliho</a:t>
            </a:r>
            <a:r>
              <a:rPr lang="cs-CZ" sz="1200" dirty="0" smtClean="0"/>
              <a:t> povzbudila v rozhodnutí použít proti Jižní </a:t>
            </a:r>
            <a:r>
              <a:rPr lang="cs-CZ" sz="1200" dirty="0" err="1" smtClean="0"/>
              <a:t>Osetii</a:t>
            </a:r>
            <a:r>
              <a:rPr lang="cs-CZ" sz="1200" dirty="0" smtClean="0"/>
              <a:t> vojenskou sílu. </a:t>
            </a:r>
            <a:r>
              <a:rPr lang="cs-CZ" sz="1200" dirty="0" err="1" smtClean="0"/>
              <a:t>Saakašvili</a:t>
            </a:r>
            <a:r>
              <a:rPr lang="cs-CZ" sz="1200" dirty="0" smtClean="0"/>
              <a:t> se domníval, že díky předcházející podpoře ze strany USA (diplomatické i v podobě předcházejících dodávek vojenské techniky) se Rusko neodváží vojensky zakročit.</a:t>
            </a:r>
            <a:endParaRPr lang="cs-CZ" sz="1200" dirty="0"/>
          </a:p>
        </p:txBody>
      </p:sp>
    </p:spTree>
    <p:extLst>
      <p:ext uri="{BB962C8B-B14F-4D97-AF65-F5344CB8AC3E}">
        <p14:creationId xmlns:p14="http://schemas.microsoft.com/office/powerpoint/2010/main" val="203976598"/>
      </p:ext>
    </p:extLst>
  </p:cSld>
  <p:clrMapOvr>
    <a:masterClrMapping/>
  </p:clrMapOvr>
  <p:transition spd="med">
    <p:checker/>
  </p:transition>
</p:sld>
</file>

<file path=ppt/theme/theme1.xml><?xml version="1.0" encoding="utf-8"?>
<a:theme xmlns:a="http://schemas.openxmlformats.org/drawingml/2006/main" name="Kruhy na vodě">
  <a:themeElements>
    <a:clrScheme name="Kruhy na vodě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Kruhy na vodě">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Kruhy na vodě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Kruhy na vodě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Kruhy na vodě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Kruhy na vodě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Kruhy na vodě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Kruhy na vodě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Kruhy na vodě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Kruhy na vodě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Kruhy na vodě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Ripple</Template>
  <TotalTime>1660</TotalTime>
  <Words>2268</Words>
  <Application>Microsoft Office PowerPoint</Application>
  <PresentationFormat>Předvádění na obrazovce (4:3)</PresentationFormat>
  <Paragraphs>91</Paragraphs>
  <Slides>11</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11</vt:i4>
      </vt:variant>
    </vt:vector>
  </HeadingPairs>
  <TitlesOfParts>
    <vt:vector size="14" baseType="lpstr">
      <vt:lpstr>Arial</vt:lpstr>
      <vt:lpstr>Wingdings</vt:lpstr>
      <vt:lpstr>Kruhy na vodě</vt:lpstr>
      <vt:lpstr>Aliance a válka</vt:lpstr>
      <vt:lpstr>Neexistence konsensu o přesném vztahu mezi aliancemi a válkou</vt:lpstr>
      <vt:lpstr>Argument 1: Aliance vedou k válkám mezi státy</vt:lpstr>
      <vt:lpstr>Aliance jako jedna z hlavních příčin vypuknutí 1. světové války – základní argument</vt:lpstr>
      <vt:lpstr>Argument 2: Aliance přispívají k zachování míru mezi státy</vt:lpstr>
      <vt:lpstr>Závěry některých empirických studií věnujících se vztahu mezi aliancemi a válkou</vt:lpstr>
      <vt:lpstr>Proč je obtížné identifikovat robustní empirický vztah mezi aliancemi a válkou?</vt:lpstr>
      <vt:lpstr>Dezorganizace a neshody uvnitř aliancí jako faktor zvyšující riziko války</vt:lpstr>
      <vt:lpstr>Problémy koordinace a nedostatečného vedení v rámci NATO a vypuknutí rusko-gruzínské války v roce 2008</vt:lpstr>
      <vt:lpstr>Revizionistické aliance a zvýšené riziko vypuknutí konfliktu</vt:lpstr>
      <vt:lpstr>Koncept intraaliačního usměrnění (alliance restraint)</vt:lpstr>
    </vt:vector>
  </TitlesOfParts>
  <Company>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Zahraniční politika administrativy G. Bushe st.</dc:title>
  <dc:creator>Petr Suchý</dc:creator>
  <cp:lastModifiedBy>Petr Vilímek</cp:lastModifiedBy>
  <cp:revision>115</cp:revision>
  <dcterms:created xsi:type="dcterms:W3CDTF">2005-04-25T12:17:40Z</dcterms:created>
  <dcterms:modified xsi:type="dcterms:W3CDTF">2018-05-17T12:44:02Z</dcterms:modified>
</cp:coreProperties>
</file>