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7" r:id="rId3"/>
    <p:sldId id="268" r:id="rId4"/>
    <p:sldId id="269" r:id="rId5"/>
    <p:sldId id="258" r:id="rId6"/>
    <p:sldId id="270" r:id="rId7"/>
    <p:sldId id="259" r:id="rId8"/>
    <p:sldId id="260" r:id="rId9"/>
  </p:sldIdLst>
  <p:sldSz cx="9144000" cy="6858000" type="screen4x3"/>
  <p:notesSz cx="6623050" cy="98107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1267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1268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1269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0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1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2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3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4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5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6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7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8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79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1280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1281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2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3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4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5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6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7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8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89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0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1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2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3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4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5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6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7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98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1299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1300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1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2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3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4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5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6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7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8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09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0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1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2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3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4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5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6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1317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1318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19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20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21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22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23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24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1325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1326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327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328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329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1133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 smtClean="0"/>
              <a:t>Klepnutím lze upravit styl předlohy nadpisů.</a:t>
            </a:r>
          </a:p>
        </p:txBody>
      </p:sp>
      <p:sp>
        <p:nvSpPr>
          <p:cNvPr id="1133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 smtClean="0"/>
              <a:t>Klepnutím lze upravit styl předlohy podnadpisů.</a:t>
            </a:r>
          </a:p>
        </p:txBody>
      </p:sp>
      <p:sp>
        <p:nvSpPr>
          <p:cNvPr id="11332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333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334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1A90181-366B-4B3D-A41B-A88BFFB4D0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30" grpId="0"/>
      <p:bldP spid="11331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3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3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70C98A-D510-4D9D-BD1E-E1459AD489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41877"/>
      </p:ext>
    </p:extLst>
  </p:cSld>
  <p:clrMapOvr>
    <a:masterClrMapping/>
  </p:clrMapOvr>
  <p:transition spd="med"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3BCBC-C10B-4D4C-8AC4-55B6412695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098730"/>
      </p:ext>
    </p:extLst>
  </p:cSld>
  <p:clrMapOvr>
    <a:masterClrMapping/>
  </p:clrMapOvr>
  <p:transition spd="med"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F7F69-A837-4C45-BAF8-1D91BC6FD8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651735"/>
      </p:ext>
    </p:extLst>
  </p:cSld>
  <p:clrMapOvr>
    <a:masterClrMapping/>
  </p:clrMapOvr>
  <p:transition spd="med"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95BE9B-1148-41FD-A2C9-56A4F6B9D7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92606"/>
      </p:ext>
    </p:extLst>
  </p:cSld>
  <p:clrMapOvr>
    <a:masterClrMapping/>
  </p:clrMapOvr>
  <p:transition spd="med"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B0A66A-5C15-47D6-B482-19F5597CF8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37794"/>
      </p:ext>
    </p:extLst>
  </p:cSld>
  <p:clrMapOvr>
    <a:masterClrMapping/>
  </p:clrMapOvr>
  <p:transition spd="med"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810250-8BE2-4931-AA1C-42A421F265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01184"/>
      </p:ext>
    </p:extLst>
  </p:cSld>
  <p:clrMapOvr>
    <a:masterClrMapping/>
  </p:clrMapOvr>
  <p:transition spd="med"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810BF-A5D9-4F81-9BAD-DB8551F5B8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05123"/>
      </p:ext>
    </p:extLst>
  </p:cSld>
  <p:clrMapOvr>
    <a:masterClrMapping/>
  </p:clrMapOvr>
  <p:transition spd="med"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278B7C-F269-4506-90B4-2586CD69A3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37261"/>
      </p:ext>
    </p:extLst>
  </p:cSld>
  <p:clrMapOvr>
    <a:masterClrMapping/>
  </p:clrMapOvr>
  <p:transition spd="med"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D9AE9-4FA7-40E0-90E5-717D207226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84314"/>
      </p:ext>
    </p:extLst>
  </p:cSld>
  <p:clrMapOvr>
    <a:masterClrMapping/>
  </p:clrMapOvr>
  <p:transition spd="med"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A9C8E-D68A-480B-AFEA-06FD0ECD67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555518"/>
      </p:ext>
    </p:extLst>
  </p:cSld>
  <p:clrMapOvr>
    <a:masterClrMapping/>
  </p:clrMapOvr>
  <p:transition spd="med"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10243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244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245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0246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47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48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49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0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1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2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3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4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5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6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257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0258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9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0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1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2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3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4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5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6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7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8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69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0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1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2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3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4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5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27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0277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8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9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0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1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2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3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4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5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6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7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8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9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0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1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2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3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294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295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6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7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8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9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00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01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0302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30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30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30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306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10307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 předlohy nadpisů.</a:t>
            </a:r>
          </a:p>
        </p:txBody>
      </p:sp>
      <p:sp>
        <p:nvSpPr>
          <p:cNvPr id="1030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styly předlohy textu.</a:t>
            </a:r>
          </a:p>
          <a:p>
            <a:pPr lvl="1"/>
            <a:r>
              <a:rPr lang="en-US" smtClean="0"/>
              <a:t>Druhá úroveň</a:t>
            </a:r>
          </a:p>
          <a:p>
            <a:pPr lvl="2"/>
            <a:r>
              <a:rPr lang="en-US" smtClean="0"/>
              <a:t>Třetí úroveň</a:t>
            </a:r>
          </a:p>
          <a:p>
            <a:pPr lvl="3"/>
            <a:r>
              <a:rPr lang="en-US" smtClean="0"/>
              <a:t>Čtvrtá úroveň</a:t>
            </a:r>
          </a:p>
          <a:p>
            <a:pPr lvl="4"/>
            <a:r>
              <a:rPr lang="en-US" smtClean="0"/>
              <a:t>Pátá úroveň</a:t>
            </a:r>
          </a:p>
        </p:txBody>
      </p:sp>
      <p:sp>
        <p:nvSpPr>
          <p:cNvPr id="10309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0310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0311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0CA97E5-0209-4490-B003-5799A616B569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7" grpId="0"/>
      <p:bldP spid="10308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30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Aliance a regionální bezpečnostní instituce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400" dirty="0" smtClean="0"/>
              <a:t>Bezpečnost jako veřejný statek, černí pasažéři a problematika dělby rizik a nákladů mezi členy aliance</a:t>
            </a:r>
            <a:endParaRPr lang="en-US" sz="2400" dirty="0"/>
          </a:p>
        </p:txBody>
      </p:sp>
    </p:spTree>
  </p:cSld>
  <p:clrMapOvr>
    <a:masterClrMapping/>
  </p:clrMapOvr>
  <p:transition spd="med"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 jako veřejný statek a výzkum aliancí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Výzkum fungování aliancí a chování jejich členů pracuje už od 60. let 20. století s konceptem veřejných statků.</a:t>
            </a:r>
          </a:p>
          <a:p>
            <a:r>
              <a:rPr lang="cs-CZ" sz="2000" dirty="0" smtClean="0"/>
              <a:t>Snahou bylo vysvětlit, proč existují disproporce mezi členskými státy aliancí, pokud jde o náklady na zajištění bezpečnosti a proč se v aliancích setkáme se </a:t>
            </a:r>
            <a:r>
              <a:rPr lang="cs-CZ" sz="2000" dirty="0" err="1" smtClean="0"/>
              <a:t>suboptimálním</a:t>
            </a:r>
            <a:r>
              <a:rPr lang="cs-CZ" sz="2000" dirty="0" smtClean="0"/>
              <a:t> zajišťováním bezpečnosti.</a:t>
            </a:r>
          </a:p>
          <a:p>
            <a:r>
              <a:rPr lang="cs-CZ" sz="2000" dirty="0" err="1" smtClean="0"/>
              <a:t>Mancur</a:t>
            </a:r>
            <a:r>
              <a:rPr lang="cs-CZ" sz="2000" dirty="0" smtClean="0"/>
              <a:t> </a:t>
            </a:r>
            <a:r>
              <a:rPr lang="cs-CZ" sz="2000" dirty="0" err="1" smtClean="0"/>
              <a:t>Olson</a:t>
            </a:r>
            <a:r>
              <a:rPr lang="cs-CZ" sz="2000" dirty="0" smtClean="0"/>
              <a:t> a Richard </a:t>
            </a:r>
            <a:r>
              <a:rPr lang="cs-CZ" sz="2000" dirty="0" err="1" smtClean="0"/>
              <a:t>Zeckhauser</a:t>
            </a:r>
            <a:r>
              <a:rPr lang="cs-CZ" sz="2000" dirty="0" smtClean="0"/>
              <a:t> ve svém článku Ekonomická teorie aliancí (1966) kladou paralelu mezi společným zájmem členů aliance (ochrana před agresí ze strany protivníka) a společnými zájmy obyvatel státu označovanými jako veřejné statky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Podle </a:t>
            </a:r>
            <a:r>
              <a:rPr lang="cs-CZ" sz="2000" dirty="0" err="1" smtClean="0"/>
              <a:t>Olsona</a:t>
            </a:r>
            <a:r>
              <a:rPr lang="cs-CZ" sz="2000" dirty="0" smtClean="0"/>
              <a:t> s </a:t>
            </a:r>
            <a:r>
              <a:rPr lang="cs-CZ" sz="2000" dirty="0" err="1" smtClean="0"/>
              <a:t>Zeckhauserm</a:t>
            </a:r>
            <a:r>
              <a:rPr lang="cs-CZ" sz="2000" dirty="0" smtClean="0"/>
              <a:t> téměř všechny organizace (vojenské aliance nevyjímaje) poskytují svým členům veřejné statky.</a:t>
            </a:r>
          </a:p>
        </p:txBody>
      </p:sp>
    </p:spTree>
    <p:extLst>
      <p:ext uri="{BB962C8B-B14F-4D97-AF65-F5344CB8AC3E}">
        <p14:creationId xmlns:p14="http://schemas.microsoft.com/office/powerpoint/2010/main" val="3529397389"/>
      </p:ext>
    </p:extLst>
  </p:cSld>
  <p:clrMapOvr>
    <a:masterClrMapping/>
  </p:clrMapOvr>
  <p:transition spd="med">
    <p:check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veřejného statku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 smtClean="0"/>
              <a:t>Společný cíl organizace (aliance) je podle nich veřejným statkem tehdy, jestliže má dvě základní charakteristiky:</a:t>
            </a:r>
          </a:p>
          <a:p>
            <a:pPr algn="just"/>
            <a:r>
              <a:rPr lang="cs-CZ" sz="2000" dirty="0" smtClean="0"/>
              <a:t>1) Nedělitelnost spotřeby;</a:t>
            </a:r>
          </a:p>
          <a:p>
            <a:pPr algn="just"/>
            <a:r>
              <a:rPr lang="cs-CZ" sz="2000" dirty="0" smtClean="0"/>
              <a:t>2) </a:t>
            </a:r>
            <a:r>
              <a:rPr lang="cs-CZ" sz="2000" dirty="0" err="1" smtClean="0"/>
              <a:t>Nevyloučitelnost</a:t>
            </a:r>
            <a:r>
              <a:rPr lang="cs-CZ" sz="2000" dirty="0" smtClean="0"/>
              <a:t> ze spotřeby; </a:t>
            </a:r>
          </a:p>
          <a:p>
            <a:pPr algn="just"/>
            <a:r>
              <a:rPr lang="cs-CZ" sz="2000" dirty="0" smtClean="0"/>
              <a:t>Bezpečnost, kterou aliance svým členům zajišťuje lze z tohoto pohledu chápat jako veřejný statek.</a:t>
            </a:r>
          </a:p>
          <a:p>
            <a:pPr algn="just"/>
            <a:r>
              <a:rPr lang="cs-CZ" sz="2000" dirty="0" smtClean="0"/>
              <a:t>Členské státy aliance nelze z jejího využívání vyloučit (bez vyloučení z aliance či bez toho, že by v podmínkách alianční smlouvy bylo stanovené něco jiného) a dokonce i v případě asymetrických aliancí je pro silný stát obtížné přinutit slabší partnery podílet se na zajišťování bezpečnosti v odpovídající míře.</a:t>
            </a:r>
          </a:p>
          <a:p>
            <a:pPr marL="0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564932941"/>
      </p:ext>
    </p:extLst>
  </p:cSld>
  <p:clrMapOvr>
    <a:masterClrMapping/>
  </p:clrMapOvr>
  <p:transition spd="med">
    <p:check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Aliance a problém černých pasažérů (free </a:t>
            </a:r>
            <a:r>
              <a:rPr lang="cs-CZ" dirty="0" err="1" smtClean="0"/>
              <a:t>riding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400" dirty="0" smtClean="0"/>
              <a:t>Zisky, které státu přinese jednání směřující k zajištění veřejného statku (bezpečnosti) = jsou využívány i dalšími členy aliance.</a:t>
            </a:r>
          </a:p>
          <a:p>
            <a:pPr algn="just"/>
            <a:r>
              <a:rPr lang="cs-CZ" sz="1400" dirty="0" smtClean="0"/>
              <a:t>Dochází tím k tomu, že jednotliví aktéři nemají zájem se optimálním způsobem podílet na jeho poskytování = problém tzv. černých pasažérů.</a:t>
            </a:r>
          </a:p>
          <a:p>
            <a:pPr algn="just"/>
            <a:r>
              <a:rPr lang="cs-CZ" sz="1400" dirty="0" smtClean="0"/>
              <a:t>Černí pasažéři veřejný statek konzumují, ale na jeho zajišťování se nepodílejí nebo tak činí v jen nedostatečné míře.</a:t>
            </a:r>
          </a:p>
          <a:p>
            <a:pPr algn="just"/>
            <a:r>
              <a:rPr lang="cs-CZ" sz="1400" dirty="0" smtClean="0"/>
              <a:t>Platí, že čím je skupina podílející se na zajištění a spotřebě veřejného statku větší, o to menší je obvykle zisk individuálního člena skupiny.</a:t>
            </a:r>
            <a:r>
              <a:rPr lang="cs-CZ" sz="1400" dirty="0"/>
              <a:t> </a:t>
            </a:r>
            <a:r>
              <a:rPr lang="cs-CZ" sz="1400" dirty="0" smtClean="0"/>
              <a:t>Obvykle pak v takovém případě nemá žádný člen skupin zájem se dobrovolně podílet na jeho zajišťování, a proto musí být členové skupiny k podílení se na zajišťování statku přinucení (např. formou zdanění či prostřednictvím povinného členství a poplatků).</a:t>
            </a:r>
          </a:p>
          <a:p>
            <a:pPr algn="just"/>
            <a:r>
              <a:rPr lang="cs-CZ" sz="1400" dirty="0" smtClean="0"/>
              <a:t>V případě aliancí není problém s existencí černých pasažérů natolik vyhrocený = formální sdružení malého počtu států. </a:t>
            </a:r>
          </a:p>
          <a:p>
            <a:pPr algn="just"/>
            <a:r>
              <a:rPr lang="cs-CZ" sz="1400" dirty="0" smtClean="0"/>
              <a:t>U menších skupin (organizací) je dobrovolná účast na zajišťování poskytované veřejného statku možná, nicméně i zde se budou objevovat aktéři, kteří budou poskytovat pouze </a:t>
            </a:r>
            <a:r>
              <a:rPr lang="cs-CZ" sz="1400" dirty="0" err="1" smtClean="0"/>
              <a:t>suboptimální</a:t>
            </a:r>
            <a:r>
              <a:rPr lang="cs-CZ" sz="1400" dirty="0" smtClean="0"/>
              <a:t> množství.</a:t>
            </a:r>
          </a:p>
          <a:p>
            <a:pPr algn="just"/>
            <a:r>
              <a:rPr lang="cs-CZ" sz="1400" dirty="0" smtClean="0"/>
              <a:t>Časté zejména pro menší členy = jejich zisky z poskytovaného veřejného statku jsou proporčně menší a nemají zájem poskytovat dodatečné množství veřejného statku ve chvíli, kdy velcí členové zajistili množství poskytovaného statku, které menším členům postačuje. U menších členů tak roste tendence k „černému </a:t>
            </a:r>
            <a:r>
              <a:rPr lang="cs-CZ" sz="1400" dirty="0" err="1" smtClean="0"/>
              <a:t>pasažérství</a:t>
            </a:r>
            <a:r>
              <a:rPr lang="cs-CZ" sz="1400" dirty="0" smtClean="0"/>
              <a:t>“ (free </a:t>
            </a:r>
            <a:r>
              <a:rPr lang="cs-CZ" sz="1400" dirty="0" err="1" smtClean="0"/>
              <a:t>riding</a:t>
            </a:r>
            <a:r>
              <a:rPr lang="cs-CZ" sz="1400" dirty="0" smtClean="0"/>
              <a:t>).</a:t>
            </a:r>
          </a:p>
          <a:p>
            <a:pPr algn="just"/>
            <a:r>
              <a:rPr lang="cs-CZ" sz="1400" dirty="0" smtClean="0"/>
              <a:t>Lze naopak očekávat, že velcí členové, kteří kladou důraz na vyšší absolutní hodnotu veřejného statku, ponesou disproporčně velké náklady.</a:t>
            </a:r>
          </a:p>
        </p:txBody>
      </p:sp>
    </p:spTree>
    <p:extLst>
      <p:ext uri="{BB962C8B-B14F-4D97-AF65-F5344CB8AC3E}">
        <p14:creationId xmlns:p14="http://schemas.microsoft.com/office/powerpoint/2010/main" val="3217953436"/>
      </p:ext>
    </p:extLst>
  </p:cSld>
  <p:clrMapOvr>
    <a:masterClrMapping/>
  </p:clrMapOvr>
  <p:transition spd="med">
    <p:check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Proč se problém černých pasažérů nemusí v některých případech objevit?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sz="1800" dirty="0" smtClean="0"/>
              <a:t>Podle </a:t>
            </a:r>
            <a:r>
              <a:rPr lang="cs-CZ" sz="1800" dirty="0" err="1" smtClean="0"/>
              <a:t>Olsona</a:t>
            </a:r>
            <a:r>
              <a:rPr lang="cs-CZ" sz="1800" dirty="0" smtClean="0"/>
              <a:t> s </a:t>
            </a:r>
            <a:r>
              <a:rPr lang="cs-CZ" sz="1800" dirty="0" err="1" smtClean="0"/>
              <a:t>Zeckhauserem</a:t>
            </a:r>
            <a:r>
              <a:rPr lang="cs-CZ" sz="1800" dirty="0" smtClean="0"/>
              <a:t> se problém s černými pasažéry v případě vojenských aliancí nemusí objevit například v případě totální války (viz chování Velké Británie během 2. světové války).</a:t>
            </a:r>
          </a:p>
          <a:p>
            <a:pPr algn="just">
              <a:lnSpc>
                <a:spcPct val="90000"/>
              </a:lnSpc>
            </a:pPr>
            <a:r>
              <a:rPr lang="cs-CZ" sz="1800" dirty="0" smtClean="0"/>
              <a:t>Za další faktory, které mohou ovlivnit ochotu podílet se na zajišťování bezpečnosti považují například geografickou pozici, charakter hrozby, historické či ideologické důvody.</a:t>
            </a:r>
          </a:p>
          <a:p>
            <a:pPr algn="just">
              <a:lnSpc>
                <a:spcPct val="90000"/>
              </a:lnSpc>
            </a:pPr>
            <a:r>
              <a:rPr lang="cs-CZ" sz="1800" dirty="0" smtClean="0"/>
              <a:t>Významným faktorem ovlivňujícím ochotu státu podílet se na zajišťování bezpečnosti jako veřejného statku také je, do jaké míry mu poskytují vytvořené vojenské kapacity, nejenom kolektivní, ale i čistě národní výnosy.</a:t>
            </a:r>
          </a:p>
          <a:p>
            <a:pPr algn="just">
              <a:lnSpc>
                <a:spcPct val="90000"/>
              </a:lnSpc>
            </a:pPr>
            <a:r>
              <a:rPr lang="cs-CZ" sz="1800" dirty="0" err="1" smtClean="0"/>
              <a:t>Avery</a:t>
            </a:r>
            <a:r>
              <a:rPr lang="cs-CZ" sz="1800" dirty="0" smtClean="0"/>
              <a:t> </a:t>
            </a:r>
            <a:r>
              <a:rPr lang="cs-CZ" sz="1800" dirty="0" err="1" smtClean="0"/>
              <a:t>Goldstein</a:t>
            </a:r>
            <a:r>
              <a:rPr lang="cs-CZ" sz="1800" dirty="0" smtClean="0"/>
              <a:t> argumentuje, že v případě vojenských aliancí nemusí být argument o </a:t>
            </a:r>
            <a:r>
              <a:rPr lang="cs-CZ" sz="1800" dirty="0" err="1" smtClean="0"/>
              <a:t>nevyloučitelnosti</a:t>
            </a:r>
            <a:r>
              <a:rPr lang="cs-CZ" sz="1800" dirty="0" smtClean="0"/>
              <a:t> vždy platný a to z důvodu anarchické struktury mezinárodního systému.</a:t>
            </a:r>
          </a:p>
          <a:p>
            <a:pPr algn="just">
              <a:lnSpc>
                <a:spcPct val="90000"/>
              </a:lnSpc>
            </a:pPr>
            <a:r>
              <a:rPr lang="cs-CZ" sz="1800" dirty="0" smtClean="0"/>
              <a:t>Existence jaderných zbraní podle něj v případě některých států dále zpochybnila hodnověrnost aliančních závazků – i v situaci, která podporovala </a:t>
            </a:r>
            <a:r>
              <a:rPr lang="cs-CZ" sz="1800" dirty="0" err="1" smtClean="0"/>
              <a:t>freeriding</a:t>
            </a:r>
            <a:r>
              <a:rPr lang="cs-CZ" sz="1800" dirty="0" smtClean="0"/>
              <a:t> na úkor supervelmocí se Francie, Čína a Velká Británie soustředily na získání a udržování nezávislého jaderného arsenálu.</a:t>
            </a:r>
          </a:p>
          <a:p>
            <a:pPr algn="just">
              <a:lnSpc>
                <a:spcPct val="90000"/>
              </a:lnSpc>
            </a:pPr>
            <a:r>
              <a:rPr lang="cs-CZ" sz="1800" dirty="0" smtClean="0"/>
              <a:t>Tyto příklady pak dle jeho názoru vrhají pochybnosti na možnost dosáhnout jaderného odzbrojení prostřednictvím garancí poskytovaných aliancemi či mezinárodními organizacemi.</a:t>
            </a:r>
            <a:endParaRPr lang="cs-CZ" sz="1800" dirty="0"/>
          </a:p>
        </p:txBody>
      </p:sp>
    </p:spTree>
  </p:cSld>
  <p:clrMapOvr>
    <a:masterClrMapping/>
  </p:clrMapOvr>
  <p:transition spd="med">
    <p:check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Pohled Benjamina </a:t>
            </a:r>
            <a:r>
              <a:rPr lang="cs-CZ" sz="2800" dirty="0" err="1" smtClean="0"/>
              <a:t>Zychera</a:t>
            </a:r>
            <a:r>
              <a:rPr lang="cs-CZ" sz="2800" dirty="0" smtClean="0"/>
              <a:t> na aliance jako producenty veřejných/soukromých statků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400" dirty="0" smtClean="0"/>
              <a:t>Představil jej ve studii </a:t>
            </a:r>
            <a:r>
              <a:rPr lang="cs-CZ" sz="1400" b="1" dirty="0" smtClean="0"/>
              <a:t>A </a:t>
            </a:r>
            <a:r>
              <a:rPr lang="cs-CZ" sz="1400" b="1" dirty="0" err="1" smtClean="0"/>
              <a:t>Generalized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Approach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for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an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Analysis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of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Alliance</a:t>
            </a:r>
            <a:r>
              <a:rPr lang="cs-CZ" sz="1400" b="1" dirty="0" smtClean="0"/>
              <a:t> </a:t>
            </a:r>
            <a:r>
              <a:rPr lang="cs-CZ" sz="1400" b="1" dirty="0" err="1" smtClean="0"/>
              <a:t>burden-Sharing</a:t>
            </a:r>
            <a:r>
              <a:rPr lang="cs-CZ" sz="1400" dirty="0" smtClean="0"/>
              <a:t> publikované RAND </a:t>
            </a:r>
            <a:r>
              <a:rPr lang="cs-CZ" sz="1400" dirty="0" err="1" smtClean="0"/>
              <a:t>Corporation</a:t>
            </a:r>
            <a:r>
              <a:rPr lang="cs-CZ" sz="1400" dirty="0" smtClean="0"/>
              <a:t> (1990).</a:t>
            </a:r>
          </a:p>
          <a:p>
            <a:pPr algn="just"/>
            <a:r>
              <a:rPr lang="cs-CZ" sz="1400" dirty="0" smtClean="0"/>
              <a:t>Aliance mohou přispívat k bezpečnosti svých členů různými způsoby, včetně nevojenské dimenze spolupráce.</a:t>
            </a:r>
          </a:p>
          <a:p>
            <a:pPr algn="just"/>
            <a:r>
              <a:rPr lang="cs-CZ" sz="1400" dirty="0" smtClean="0"/>
              <a:t>S koncem studené války význam těchto dalších benefitů pro členy aliance spíše poroste.</a:t>
            </a:r>
          </a:p>
          <a:p>
            <a:pPr algn="just"/>
            <a:r>
              <a:rPr lang="cs-CZ" sz="1400" dirty="0" smtClean="0"/>
              <a:t>Aliance tak podle B. </a:t>
            </a:r>
            <a:r>
              <a:rPr lang="cs-CZ" sz="1400" dirty="0" err="1" smtClean="0"/>
              <a:t>Zychera</a:t>
            </a:r>
            <a:r>
              <a:rPr lang="cs-CZ" sz="1400" dirty="0" smtClean="0"/>
              <a:t> mohou produkovat několik rozdílných statků, poskytovaných individuálně jednotlivými členy či kolektivně skrze individuální finanční příspěvky.</a:t>
            </a:r>
          </a:p>
          <a:p>
            <a:pPr algn="just"/>
            <a:r>
              <a:rPr lang="cs-CZ" sz="1400" dirty="0" smtClean="0"/>
              <a:t>Jednotlivé výstupy z aliance se budou lišit v míře, do jaké míry jde o veřejný či soukromý statek a jak obtížné je vyloučení jednotlivých členů z jeho spotřeby.</a:t>
            </a:r>
          </a:p>
          <a:p>
            <a:pPr algn="just"/>
            <a:r>
              <a:rPr lang="cs-CZ" sz="1400" dirty="0" smtClean="0"/>
              <a:t>3 základní kategorie výstupů z aliance: </a:t>
            </a:r>
          </a:p>
          <a:p>
            <a:pPr algn="just"/>
            <a:r>
              <a:rPr lang="cs-CZ" sz="1400" dirty="0" smtClean="0"/>
              <a:t>A) vojenské služby;</a:t>
            </a:r>
          </a:p>
          <a:p>
            <a:pPr algn="just"/>
            <a:r>
              <a:rPr lang="cs-CZ" sz="1400" dirty="0" smtClean="0"/>
              <a:t>B) bezpečnostní a ekonomická pomoc;</a:t>
            </a:r>
          </a:p>
          <a:p>
            <a:pPr algn="just"/>
            <a:r>
              <a:rPr lang="cs-CZ" sz="1400" dirty="0" smtClean="0"/>
              <a:t>C) vojenský a vědecko-technický výzkum;</a:t>
            </a:r>
          </a:p>
          <a:p>
            <a:pPr algn="just"/>
            <a:r>
              <a:rPr lang="cs-CZ" sz="1400" dirty="0" smtClean="0"/>
              <a:t>Do kategorie vojenské služby </a:t>
            </a:r>
            <a:r>
              <a:rPr lang="cs-CZ" sz="1400" dirty="0" err="1" smtClean="0"/>
              <a:t>Zycher</a:t>
            </a:r>
            <a:r>
              <a:rPr lang="cs-CZ" sz="1400" dirty="0" smtClean="0"/>
              <a:t> zahrnuje </a:t>
            </a:r>
            <a:r>
              <a:rPr lang="cs-CZ" sz="1400" b="1" dirty="0" smtClean="0"/>
              <a:t>odstrašení agresorů </a:t>
            </a:r>
            <a:r>
              <a:rPr lang="cs-CZ" sz="1400" dirty="0" smtClean="0"/>
              <a:t>(příklad veřejného statku, z jehož spotřeby současně nelze členy aliance vyloučit), </a:t>
            </a:r>
            <a:r>
              <a:rPr lang="cs-CZ" sz="1400" b="1" dirty="0" smtClean="0"/>
              <a:t>obranu území aliance </a:t>
            </a:r>
            <a:r>
              <a:rPr lang="cs-CZ" sz="1400" dirty="0" smtClean="0"/>
              <a:t>(na pomezí mezi veřejným a soukromým statkem, </a:t>
            </a:r>
            <a:r>
              <a:rPr lang="cs-CZ" sz="1400" dirty="0" err="1" smtClean="0"/>
              <a:t>vyloučitelnost</a:t>
            </a:r>
            <a:r>
              <a:rPr lang="cs-CZ" sz="1400" dirty="0" smtClean="0"/>
              <a:t> je možná avšak s určitými náklady), zahraničně politickou podporu (soukromý statek, ale s vysokými náklady na vyloučení ze spotřeby), rozvoj obranného průmyslu, domácí politickou podporu a prodej vojenské techniky (soukromé statky se snadnou </a:t>
            </a:r>
            <a:r>
              <a:rPr lang="cs-CZ" sz="1400" dirty="0" err="1" smtClean="0"/>
              <a:t>vyloučitelností</a:t>
            </a:r>
            <a:r>
              <a:rPr lang="cs-CZ" sz="1400" dirty="0" smtClean="0"/>
              <a:t>).</a:t>
            </a:r>
            <a:endParaRPr lang="cs-CZ" sz="1400" dirty="0" smtClean="0"/>
          </a:p>
        </p:txBody>
      </p:sp>
    </p:spTree>
    <p:extLst>
      <p:ext uri="{BB962C8B-B14F-4D97-AF65-F5344CB8AC3E}">
        <p14:creationId xmlns:p14="http://schemas.microsoft.com/office/powerpoint/2010/main" val="4140785552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Problematika dělby rizik a nákladů (</a:t>
            </a:r>
            <a:r>
              <a:rPr lang="cs-CZ" sz="2800" dirty="0" err="1" smtClean="0"/>
              <a:t>burden</a:t>
            </a:r>
            <a:r>
              <a:rPr lang="cs-CZ" sz="2800" dirty="0" err="1"/>
              <a:t>-</a:t>
            </a:r>
            <a:r>
              <a:rPr lang="cs-CZ" sz="2800" dirty="0" err="1" smtClean="0"/>
              <a:t>sharing</a:t>
            </a:r>
            <a:r>
              <a:rPr lang="cs-CZ" sz="2800" dirty="0" smtClean="0"/>
              <a:t>) při fungování aliancí</a:t>
            </a:r>
            <a:endParaRPr lang="cs-CZ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cs-CZ" sz="1400" dirty="0" err="1" smtClean="0"/>
              <a:t>Burden-sharing</a:t>
            </a:r>
            <a:r>
              <a:rPr lang="cs-CZ" sz="1400" dirty="0" smtClean="0"/>
              <a:t> = rozdělování rizik a nákladů mezi jednotlivými členy aliance (organizace) v rámci naplňování společného cíle.</a:t>
            </a:r>
          </a:p>
          <a:p>
            <a:pPr algn="just">
              <a:lnSpc>
                <a:spcPct val="80000"/>
              </a:lnSpc>
            </a:pPr>
            <a:r>
              <a:rPr lang="cs-CZ" sz="1400" dirty="0" smtClean="0"/>
              <a:t>Často diskutované téma v rámci odborné literatury, tak obecněji i ve sféře veřejné politiky.</a:t>
            </a:r>
          </a:p>
          <a:p>
            <a:pPr algn="just">
              <a:lnSpc>
                <a:spcPct val="80000"/>
              </a:lnSpc>
            </a:pPr>
            <a:r>
              <a:rPr lang="cs-CZ" sz="1400" dirty="0" smtClean="0"/>
              <a:t>Zdá se, že po konci studené války politická aktuálnost tohoto tématu v případě některých aliancí (zejména NATO) dále vzrostla, k čemuž přispěly finanční problémy řady členských států, předcházející redukce jejich vojenských sil a angažmá aliancí a jejich členů ve vojenských konfliktech, s nimiž strategické plánování nepočítalo.</a:t>
            </a:r>
          </a:p>
          <a:p>
            <a:pPr algn="just">
              <a:lnSpc>
                <a:spcPct val="80000"/>
              </a:lnSpc>
            </a:pPr>
            <a:r>
              <a:rPr lang="cs-CZ" sz="1400" dirty="0" smtClean="0"/>
              <a:t>Problematika </a:t>
            </a:r>
            <a:r>
              <a:rPr lang="cs-CZ" sz="1400" dirty="0" err="1" smtClean="0"/>
              <a:t>burden-sharingu</a:t>
            </a:r>
            <a:r>
              <a:rPr lang="cs-CZ" sz="1400" dirty="0" smtClean="0"/>
              <a:t> je často diskutovaná  v souvislosti s otázkou příspěvků členů aliance na zajištění bezpečnosti a problémem „free </a:t>
            </a:r>
            <a:r>
              <a:rPr lang="cs-CZ" sz="1400" dirty="0" err="1" smtClean="0"/>
              <a:t>ridingu</a:t>
            </a:r>
            <a:r>
              <a:rPr lang="cs-CZ" sz="1400" dirty="0" smtClean="0"/>
              <a:t>“.</a:t>
            </a:r>
          </a:p>
          <a:p>
            <a:pPr algn="just">
              <a:lnSpc>
                <a:spcPct val="80000"/>
              </a:lnSpc>
            </a:pPr>
            <a:r>
              <a:rPr lang="cs-CZ" sz="1400" dirty="0" smtClean="0"/>
              <a:t>Jde o jeden z přístupy, které z hlediska vysvětlení operují v systémové rovině, popularitu mu zajistila možnost propojení s ekonomickými analýzami a využitím kvantitativních metod.</a:t>
            </a:r>
          </a:p>
          <a:p>
            <a:pPr algn="just">
              <a:lnSpc>
                <a:spcPct val="80000"/>
              </a:lnSpc>
            </a:pPr>
            <a:r>
              <a:rPr lang="cs-CZ" sz="1400" dirty="0" smtClean="0"/>
              <a:t>První studie tohoto typu (viz </a:t>
            </a:r>
            <a:r>
              <a:rPr lang="cs-CZ" sz="1400" dirty="0" err="1" smtClean="0"/>
              <a:t>Olson</a:t>
            </a:r>
            <a:r>
              <a:rPr lang="cs-CZ" sz="1400" dirty="0" smtClean="0"/>
              <a:t> a </a:t>
            </a:r>
            <a:r>
              <a:rPr lang="cs-CZ" sz="1400" dirty="0" err="1" smtClean="0"/>
              <a:t>Zeckhauser</a:t>
            </a:r>
            <a:r>
              <a:rPr lang="cs-CZ" sz="1400" dirty="0" smtClean="0"/>
              <a:t>) zjistila korelaci mezi HDP státu a jeho výdaji na obranu a větší ochotou silnějších států přispívat na fungování NATO.</a:t>
            </a:r>
          </a:p>
          <a:p>
            <a:pPr algn="just">
              <a:lnSpc>
                <a:spcPct val="80000"/>
              </a:lnSpc>
            </a:pPr>
            <a:r>
              <a:rPr lang="cs-CZ" sz="1400" dirty="0" smtClean="0"/>
              <a:t>Některé následující práce (</a:t>
            </a:r>
            <a:r>
              <a:rPr lang="cs-CZ" sz="1400" dirty="0" err="1" smtClean="0"/>
              <a:t>Russett</a:t>
            </a:r>
            <a:r>
              <a:rPr lang="cs-CZ" sz="1400" dirty="0" smtClean="0"/>
              <a:t> 1970, </a:t>
            </a:r>
            <a:r>
              <a:rPr lang="cs-CZ" sz="1400" dirty="0" err="1" smtClean="0"/>
              <a:t>Sandler</a:t>
            </a:r>
            <a:r>
              <a:rPr lang="cs-CZ" sz="1400" dirty="0" smtClean="0"/>
              <a:t> 1973) dospěly k závěru, že se problém free </a:t>
            </a:r>
            <a:r>
              <a:rPr lang="cs-CZ" sz="1400" dirty="0" err="1" smtClean="0"/>
              <a:t>riding</a:t>
            </a:r>
            <a:r>
              <a:rPr lang="cs-CZ" sz="1400" dirty="0" smtClean="0"/>
              <a:t> v NATO spíše snižoval.</a:t>
            </a:r>
          </a:p>
          <a:p>
            <a:pPr algn="just">
              <a:lnSpc>
                <a:spcPct val="80000"/>
              </a:lnSpc>
            </a:pPr>
            <a:r>
              <a:rPr lang="cs-CZ" sz="1400" dirty="0" smtClean="0"/>
              <a:t>Významná studie Ch. </a:t>
            </a:r>
            <a:r>
              <a:rPr lang="cs-CZ" sz="1400" dirty="0" err="1"/>
              <a:t>B</a:t>
            </a:r>
            <a:r>
              <a:rPr lang="cs-CZ" sz="1400" dirty="0" err="1" smtClean="0"/>
              <a:t>ennetta</a:t>
            </a:r>
            <a:r>
              <a:rPr lang="cs-CZ" sz="1400" dirty="0" smtClean="0"/>
              <a:t> a kol. (1994) </a:t>
            </a:r>
            <a:r>
              <a:rPr lang="cs-CZ" sz="1400" dirty="0" smtClean="0"/>
              <a:t>analyzující problematiku </a:t>
            </a:r>
            <a:r>
              <a:rPr lang="cs-CZ" sz="1400" dirty="0" err="1" smtClean="0"/>
              <a:t>burden-sharingu</a:t>
            </a:r>
            <a:r>
              <a:rPr lang="cs-CZ" sz="1400" dirty="0" smtClean="0"/>
              <a:t> v rámci protiirácké koalice z let 1990-1991 zjistila, že zatímco příspěvek USA byl v souladu s ekonomickou teorií aliancí disproporčně velký, předpoklady teorie se v případě některých dalších velmocí nepotvrdily, stejně jako se nepotvrdil předpoklad free </a:t>
            </a:r>
            <a:r>
              <a:rPr lang="cs-CZ" sz="1400" dirty="0" err="1" smtClean="0"/>
              <a:t>ridingu</a:t>
            </a:r>
            <a:r>
              <a:rPr lang="cs-CZ" sz="1400" dirty="0" smtClean="0"/>
              <a:t> ze strany malých států na úkor USA.</a:t>
            </a:r>
          </a:p>
          <a:p>
            <a:pPr algn="just">
              <a:lnSpc>
                <a:spcPct val="80000"/>
              </a:lnSpc>
            </a:pPr>
            <a:r>
              <a:rPr lang="cs-CZ" sz="1400" dirty="0" smtClean="0"/>
              <a:t>Naopak novější studie o válce v Kosovu závěry teorie ohledně ochoty větších států přispívat disproporčně více než státy malé částečně potvrdila.</a:t>
            </a:r>
          </a:p>
          <a:p>
            <a:pPr algn="just">
              <a:lnSpc>
                <a:spcPct val="80000"/>
              </a:lnSpc>
            </a:pPr>
            <a:r>
              <a:rPr lang="cs-CZ" sz="1400" dirty="0" smtClean="0"/>
              <a:t>Nedávná evaluace relevantních studií v této oblasti pak došla k závěru, že ekonomická teorie aliancí (teorie veřejných statků) je nejprůkaznější při vysvětlení, proč jsou silnější státy ochotny nést disproporčně větší náklady. </a:t>
            </a:r>
          </a:p>
          <a:p>
            <a:pPr algn="just">
              <a:lnSpc>
                <a:spcPct val="80000"/>
              </a:lnSpc>
            </a:pPr>
            <a:r>
              <a:rPr lang="cs-CZ" sz="1400" dirty="0" smtClean="0"/>
              <a:t>Současně ale nedokáže hodnověrně předpovědět výsledky </a:t>
            </a:r>
            <a:r>
              <a:rPr lang="cs-CZ" sz="1400" dirty="0" err="1" smtClean="0"/>
              <a:t>intraaliančního</a:t>
            </a:r>
            <a:r>
              <a:rPr lang="cs-CZ" sz="1400" dirty="0" smtClean="0"/>
              <a:t> (koaličního) vyjednávání a chování menší států alianci s ohledem na </a:t>
            </a:r>
            <a:r>
              <a:rPr lang="cs-CZ" sz="1400" dirty="0" err="1" smtClean="0"/>
              <a:t>burden-sharing</a:t>
            </a:r>
            <a:r>
              <a:rPr lang="cs-CZ" sz="1400" dirty="0" smtClean="0"/>
              <a:t> uvnitř aliance.</a:t>
            </a:r>
            <a:endParaRPr lang="cs-CZ" sz="1400" dirty="0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Snahy najít alternativní vysvětlení v problematice </a:t>
            </a:r>
            <a:r>
              <a:rPr lang="cs-CZ" sz="3200" dirty="0" err="1" smtClean="0"/>
              <a:t>burden-sharingu</a:t>
            </a:r>
            <a:endParaRPr lang="cs-CZ" sz="3200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sz="1600" dirty="0" smtClean="0"/>
              <a:t>Někteří badatelé v této souvislosti akceptovali realistická vysvětlení operují v rámci systémové roviny (navázání na koncept </a:t>
            </a:r>
            <a:r>
              <a:rPr lang="cs-CZ" sz="1600" b="1" dirty="0" smtClean="0"/>
              <a:t>rovnováhy hrozeb </a:t>
            </a:r>
            <a:r>
              <a:rPr lang="cs-CZ" sz="1600" dirty="0" err="1" smtClean="0"/>
              <a:t>Stephena</a:t>
            </a:r>
            <a:r>
              <a:rPr lang="cs-CZ" sz="1600" dirty="0"/>
              <a:t> </a:t>
            </a:r>
            <a:r>
              <a:rPr lang="cs-CZ" sz="1600" dirty="0" err="1" smtClean="0"/>
              <a:t>Walta</a:t>
            </a:r>
            <a:r>
              <a:rPr lang="cs-CZ" sz="1600" dirty="0" smtClean="0"/>
              <a:t>).</a:t>
            </a:r>
          </a:p>
          <a:p>
            <a:pPr algn="just">
              <a:lnSpc>
                <a:spcPct val="90000"/>
              </a:lnSpc>
            </a:pPr>
            <a:r>
              <a:rPr lang="cs-CZ" sz="1600" dirty="0" err="1" smtClean="0"/>
              <a:t>Bennett</a:t>
            </a:r>
            <a:r>
              <a:rPr lang="cs-CZ" sz="1600" dirty="0" smtClean="0"/>
              <a:t> a kol. soudí, že právě tento koncept může vysvětlit absenci free </a:t>
            </a:r>
            <a:r>
              <a:rPr lang="cs-CZ" sz="1600" dirty="0" err="1" smtClean="0"/>
              <a:t>ridingu</a:t>
            </a:r>
            <a:r>
              <a:rPr lang="cs-CZ" sz="1600" dirty="0" smtClean="0"/>
              <a:t> v případě války proti Iráku (1991), naopak studie zkoumající válku v Kosovu došla k závěru, že </a:t>
            </a:r>
            <a:r>
              <a:rPr lang="cs-CZ" sz="1600" dirty="0" err="1" smtClean="0"/>
              <a:t>Waltovo</a:t>
            </a:r>
            <a:r>
              <a:rPr lang="cs-CZ" sz="1600" dirty="0" smtClean="0"/>
              <a:t> vyvažování hrozeb nenabízí hodnověrné vysvětlení.</a:t>
            </a:r>
          </a:p>
          <a:p>
            <a:pPr algn="just">
              <a:lnSpc>
                <a:spcPct val="90000"/>
              </a:lnSpc>
            </a:pPr>
            <a:r>
              <a:rPr lang="cs-CZ" sz="1600" dirty="0" smtClean="0"/>
              <a:t>Další badatele využívají </a:t>
            </a:r>
            <a:r>
              <a:rPr lang="cs-CZ" sz="1600" dirty="0" err="1" smtClean="0"/>
              <a:t>Snyderův</a:t>
            </a:r>
            <a:r>
              <a:rPr lang="cs-CZ" sz="1600" dirty="0" smtClean="0"/>
              <a:t> koncept působení </a:t>
            </a:r>
            <a:r>
              <a:rPr lang="cs-CZ" sz="1600" b="1" dirty="0" smtClean="0"/>
              <a:t>aliančního bezpečnostního dilematu</a:t>
            </a:r>
            <a:r>
              <a:rPr lang="cs-CZ" sz="1600" dirty="0" smtClean="0"/>
              <a:t> – hypotéza ohledně závislosti člena na alianci. (obava z opuštění).</a:t>
            </a:r>
          </a:p>
          <a:p>
            <a:pPr algn="just">
              <a:lnSpc>
                <a:spcPct val="90000"/>
              </a:lnSpc>
            </a:pPr>
            <a:r>
              <a:rPr lang="cs-CZ" sz="1600" dirty="0" smtClean="0"/>
              <a:t>Celkově se zdá, že různé </a:t>
            </a:r>
            <a:r>
              <a:rPr lang="cs-CZ" sz="1600" b="1" dirty="0" smtClean="0"/>
              <a:t>systémové přístupy </a:t>
            </a:r>
            <a:r>
              <a:rPr lang="cs-CZ" sz="1600" dirty="0" smtClean="0"/>
              <a:t>umožňují poměrně dobře vysvětlit stimuly politickým vůdcům, aby se jejich státy podílely na zajišťování bezpečnosti. Mají ale problém vysvětlit specifické výsledky rozhodnutí státu podílet se na určité akci.</a:t>
            </a:r>
          </a:p>
          <a:p>
            <a:pPr algn="just">
              <a:lnSpc>
                <a:spcPct val="90000"/>
              </a:lnSpc>
            </a:pPr>
            <a:r>
              <a:rPr lang="cs-CZ" sz="1600" dirty="0" smtClean="0"/>
              <a:t>Výzkumníci se proto stále častěji zaměřují na domácí zdroje chování státu v oblasti dělby nákladů a rizik.</a:t>
            </a:r>
          </a:p>
          <a:p>
            <a:pPr algn="just">
              <a:lnSpc>
                <a:spcPct val="90000"/>
              </a:lnSpc>
            </a:pPr>
            <a:r>
              <a:rPr lang="cs-CZ" sz="1600" dirty="0" smtClean="0"/>
              <a:t>Vhled z liberálních teorií = ochota státu přispívat více na alianci a její vojenské operace koreluje s podporou veřejného mínění.</a:t>
            </a:r>
            <a:r>
              <a:rPr lang="cs-CZ" sz="1600" dirty="0"/>
              <a:t> </a:t>
            </a:r>
            <a:r>
              <a:rPr lang="cs-CZ" sz="1600" dirty="0" smtClean="0"/>
              <a:t>Institucionálně slabé exekutivy jsou pak méně ochotné k použití ozbrojené síly.</a:t>
            </a:r>
          </a:p>
          <a:p>
            <a:pPr algn="just">
              <a:lnSpc>
                <a:spcPct val="90000"/>
              </a:lnSpc>
            </a:pPr>
            <a:r>
              <a:rPr lang="cs-CZ" sz="1600" dirty="0" smtClean="0"/>
              <a:t>Práce s modelem byrokratické politiky.</a:t>
            </a:r>
          </a:p>
          <a:p>
            <a:pPr algn="just">
              <a:lnSpc>
                <a:spcPct val="90000"/>
              </a:lnSpc>
            </a:pPr>
            <a:r>
              <a:rPr lang="cs-CZ" sz="1600" dirty="0" smtClean="0"/>
              <a:t>Potenciálně významný vhled do problematiky </a:t>
            </a:r>
            <a:r>
              <a:rPr lang="cs-CZ" sz="1600" dirty="0" err="1" smtClean="0"/>
              <a:t>burden-sharingu</a:t>
            </a:r>
            <a:r>
              <a:rPr lang="cs-CZ" sz="1600" dirty="0" smtClean="0"/>
              <a:t> nabízejí také teorie strategické kultury (např. studie autorů </a:t>
            </a:r>
            <a:r>
              <a:rPr lang="cs-CZ" sz="1600" dirty="0" err="1" smtClean="0"/>
              <a:t>Noezela</a:t>
            </a:r>
            <a:r>
              <a:rPr lang="cs-CZ" sz="1600" dirty="0" smtClean="0"/>
              <a:t> a </a:t>
            </a:r>
            <a:r>
              <a:rPr lang="cs-CZ" sz="1600" dirty="0" err="1" smtClean="0"/>
              <a:t>Scheera</a:t>
            </a:r>
            <a:r>
              <a:rPr lang="cs-CZ" sz="1600" dirty="0" smtClean="0"/>
              <a:t> dokazuje, že právě domácí strategická kultura je důvodem, proč Německo při operaci v Afghánistánu nedokázalo z hlediska nasazení ozbrojených sil dostát očekáváním ze strany svých spojenců).</a:t>
            </a:r>
          </a:p>
        </p:txBody>
      </p:sp>
    </p:spTree>
  </p:cSld>
  <p:clrMapOvr>
    <a:masterClrMapping/>
  </p:clrMapOvr>
  <p:transition spd="med">
    <p:checker/>
  </p:transition>
</p:sld>
</file>

<file path=ppt/theme/theme1.xml><?xml version="1.0" encoding="utf-8"?>
<a:theme xmlns:a="http://schemas.openxmlformats.org/drawingml/2006/main" name="Kruhy na vodě">
  <a:themeElements>
    <a:clrScheme name="Kruhy na vodě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Kruhy na vodě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Kruhy na vodě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uhy na vodě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1439</TotalTime>
  <Words>1488</Words>
  <Application>Microsoft Office PowerPoint</Application>
  <PresentationFormat>Předvádění na obrazovce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Wingdings</vt:lpstr>
      <vt:lpstr>Kruhy na vodě</vt:lpstr>
      <vt:lpstr>Aliance a regionální bezpečnostní instituce</vt:lpstr>
      <vt:lpstr>Bezpečnost jako veřejný statek a výzkum aliancí</vt:lpstr>
      <vt:lpstr>Definice veřejného statku</vt:lpstr>
      <vt:lpstr>Aliance a problém černých pasažérů (free riding)</vt:lpstr>
      <vt:lpstr>Proč se problém černých pasažérů nemusí v některých případech objevit? </vt:lpstr>
      <vt:lpstr>Pohled Benjamina Zychera na aliance jako producenty veřejných/soukromých statků</vt:lpstr>
      <vt:lpstr>Problematika dělby rizik a nákladů (burden-sharing) při fungování aliancí</vt:lpstr>
      <vt:lpstr>Snahy najít alternativní vysvětlení v problematice burden-sharingu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Zahraniční politika administrativy G. Bushe st.</dc:title>
  <dc:creator>Petr Suchý</dc:creator>
  <cp:lastModifiedBy>Petr Vilímek</cp:lastModifiedBy>
  <cp:revision>68</cp:revision>
  <dcterms:created xsi:type="dcterms:W3CDTF">2005-04-25T12:17:40Z</dcterms:created>
  <dcterms:modified xsi:type="dcterms:W3CDTF">2017-05-18T09:48:05Z</dcterms:modified>
</cp:coreProperties>
</file>