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58" r:id="rId6"/>
    <p:sldId id="270" r:id="rId7"/>
    <p:sldId id="259" r:id="rId8"/>
    <p:sldId id="260" r:id="rId9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Aliance a regionální bezpečnostní instituce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Bezpečnost jako veřejný statek, černí pasažéři a problematika dělby rizik a nákladů mezi členy aliance</a:t>
            </a:r>
            <a:endParaRPr lang="en-US" sz="2400" dirty="0"/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jako veřejný statek a výzkum aliancí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Výzkum fungování aliancí a chování jejich členů pracuje už od 60. let 20. století s konceptem veřejných statků.</a:t>
            </a:r>
          </a:p>
          <a:p>
            <a:r>
              <a:rPr lang="cs-CZ" sz="2000" dirty="0" smtClean="0"/>
              <a:t>Snahou bylo vysvětlit, proč existují disproporce mezi členskými státy aliancí, pokud jde o náklady na zajištění bezpečnosti a proč se v aliancích setkáme se </a:t>
            </a:r>
            <a:r>
              <a:rPr lang="cs-CZ" sz="2000" dirty="0" err="1" smtClean="0"/>
              <a:t>suboptimálním</a:t>
            </a:r>
            <a:r>
              <a:rPr lang="cs-CZ" sz="2000" dirty="0" smtClean="0"/>
              <a:t> zajišťováním bezpečnosti.</a:t>
            </a:r>
          </a:p>
          <a:p>
            <a:r>
              <a:rPr lang="cs-CZ" sz="2000" dirty="0" err="1" smtClean="0"/>
              <a:t>Mancur</a:t>
            </a:r>
            <a:r>
              <a:rPr lang="cs-CZ" sz="2000" dirty="0" smtClean="0"/>
              <a:t> </a:t>
            </a:r>
            <a:r>
              <a:rPr lang="cs-CZ" sz="2000" dirty="0" err="1" smtClean="0"/>
              <a:t>Olson</a:t>
            </a:r>
            <a:r>
              <a:rPr lang="cs-CZ" sz="2000" dirty="0" smtClean="0"/>
              <a:t> a Richard </a:t>
            </a:r>
            <a:r>
              <a:rPr lang="cs-CZ" sz="2000" dirty="0" err="1" smtClean="0"/>
              <a:t>Zeckhauser</a:t>
            </a:r>
            <a:r>
              <a:rPr lang="cs-CZ" sz="2000" dirty="0" smtClean="0"/>
              <a:t> ve svém článku Ekonomická teorie aliancí (1966) kladou paralelu mezi společným zájmem členů aliance (ochrana před agresí ze strany protivníka) a společnými zájmy obyvatel státu označovanými jako veřejné statky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Podle </a:t>
            </a:r>
            <a:r>
              <a:rPr lang="cs-CZ" sz="2000" dirty="0" err="1" smtClean="0"/>
              <a:t>Olsona</a:t>
            </a:r>
            <a:r>
              <a:rPr lang="cs-CZ" sz="2000" dirty="0" smtClean="0"/>
              <a:t> s </a:t>
            </a:r>
            <a:r>
              <a:rPr lang="cs-CZ" sz="2000" dirty="0" err="1" smtClean="0"/>
              <a:t>Zeckhauserm</a:t>
            </a:r>
            <a:r>
              <a:rPr lang="cs-CZ" sz="2000" dirty="0" smtClean="0"/>
              <a:t> téměř všechny organizace (vojenské aliance nevyjímaje) poskytují svým členům veřejné statky.</a:t>
            </a:r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veřejného statku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Společný cíl organizace (aliance) je podle nich veřejným statkem tehdy, jestliže má dvě základní charakteristiky:</a:t>
            </a:r>
          </a:p>
          <a:p>
            <a:pPr algn="just"/>
            <a:r>
              <a:rPr lang="cs-CZ" sz="2000" dirty="0" smtClean="0"/>
              <a:t>1) Nedělitelnost spotřeby;</a:t>
            </a:r>
          </a:p>
          <a:p>
            <a:pPr algn="just"/>
            <a:r>
              <a:rPr lang="cs-CZ" sz="2000" dirty="0" smtClean="0"/>
              <a:t>2) </a:t>
            </a:r>
            <a:r>
              <a:rPr lang="cs-CZ" sz="2000" dirty="0" err="1" smtClean="0"/>
              <a:t>Nevyloučitelnost</a:t>
            </a:r>
            <a:r>
              <a:rPr lang="cs-CZ" sz="2000" dirty="0" smtClean="0"/>
              <a:t> ze spotřeby; </a:t>
            </a:r>
          </a:p>
          <a:p>
            <a:pPr algn="just"/>
            <a:r>
              <a:rPr lang="cs-CZ" sz="2000" dirty="0" smtClean="0"/>
              <a:t>Bezpečnost, kterou aliance svým členům zajišťuje lze z tohoto pohledu chápat jako veřejný statek.</a:t>
            </a:r>
          </a:p>
          <a:p>
            <a:pPr algn="just"/>
            <a:r>
              <a:rPr lang="cs-CZ" sz="2000" dirty="0" smtClean="0"/>
              <a:t>Členské státy aliance nelze z jejího využívání vyloučit (bez vyloučení z aliance či bez toho, že by v podmínkách alianční smlouvy bylo stanovené něco jiného) a dokonce i v případě asymetrických aliancí je pro silný stát obtížné přinutit slabší partnery podílet se na zajišťování bezpečnosti v odpovídající míře.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64932941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Aliance a problém černých pasažérů (free </a:t>
            </a:r>
            <a:r>
              <a:rPr lang="cs-CZ" dirty="0" err="1" smtClean="0"/>
              <a:t>riding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Zisky, které státu přinese jednání směřující k zajištění veřejného statku (bezpečnosti) = jsou využívány i dalšími členy aliance.</a:t>
            </a:r>
          </a:p>
          <a:p>
            <a:pPr algn="just"/>
            <a:r>
              <a:rPr lang="cs-CZ" sz="1400" dirty="0" smtClean="0"/>
              <a:t>Dochází tím k tomu, že jednotliví aktéři nemají zájem se optimálním způsobem podílet na jeho poskytování = problém tzv. černých pasažérů.</a:t>
            </a:r>
          </a:p>
          <a:p>
            <a:pPr algn="just"/>
            <a:r>
              <a:rPr lang="cs-CZ" sz="1400" dirty="0" smtClean="0"/>
              <a:t>Černí pasažéři veřejný statek konzumují, ale na jeho zajišťování se nepodílejí nebo tak činí v jen nedostatečné míře.</a:t>
            </a:r>
          </a:p>
          <a:p>
            <a:pPr algn="just"/>
            <a:r>
              <a:rPr lang="cs-CZ" sz="1400" dirty="0" smtClean="0"/>
              <a:t>Platí, že čím je skupina podílející se na zajištění a spotřebě veřejného statku větší, o to menší je obvykle zisk individuálního člena skupiny.</a:t>
            </a:r>
            <a:r>
              <a:rPr lang="cs-CZ" sz="1400" dirty="0"/>
              <a:t> </a:t>
            </a:r>
            <a:r>
              <a:rPr lang="cs-CZ" sz="1400" dirty="0" smtClean="0"/>
              <a:t>Obvykle pak v takovém případě nemá žádný člen skupin zájem se dobrovolně podílet na jeho zajišťování, a proto musí být členové skupiny k podílení se na zajišťování statku přinucení (např. formou zdanění či prostřednictvím povinného členství a poplatků).</a:t>
            </a:r>
          </a:p>
          <a:p>
            <a:pPr algn="just"/>
            <a:r>
              <a:rPr lang="cs-CZ" sz="1400" dirty="0" smtClean="0"/>
              <a:t>V případě aliancí není problém s existencí černých pasažérů natolik vyhrocený = formální sdružení malého počtu států. </a:t>
            </a:r>
          </a:p>
          <a:p>
            <a:pPr algn="just"/>
            <a:r>
              <a:rPr lang="cs-CZ" sz="1400" dirty="0" smtClean="0"/>
              <a:t>U menších skupin (organizací) je dobrovolná účast na zajišťování poskytované veřejného statku možná, nicméně i zde se budou objevovat aktéři, kteří budou poskytovat pouze </a:t>
            </a:r>
            <a:r>
              <a:rPr lang="cs-CZ" sz="1400" dirty="0" err="1" smtClean="0"/>
              <a:t>suboptimální</a:t>
            </a:r>
            <a:r>
              <a:rPr lang="cs-CZ" sz="1400" dirty="0" smtClean="0"/>
              <a:t> množství.</a:t>
            </a:r>
          </a:p>
          <a:p>
            <a:pPr algn="just"/>
            <a:r>
              <a:rPr lang="cs-CZ" sz="1400" dirty="0" smtClean="0"/>
              <a:t>Časté zejména pro menší členy = jejich zisky z poskytovaného veřejného statku jsou proporčně menší a nemají zájem poskytovat dodatečné množství veřejného statku ve chvíli, kdy velcí členové zajistili množství poskytovaného statku, které menším členům postačuje. U menších členů tak roste tendence k „černému </a:t>
            </a:r>
            <a:r>
              <a:rPr lang="cs-CZ" sz="1400" dirty="0" err="1" smtClean="0"/>
              <a:t>pasažérství</a:t>
            </a:r>
            <a:r>
              <a:rPr lang="cs-CZ" sz="1400" dirty="0" smtClean="0"/>
              <a:t>“ (free </a:t>
            </a:r>
            <a:r>
              <a:rPr lang="cs-CZ" sz="1400" dirty="0" err="1" smtClean="0"/>
              <a:t>riding</a:t>
            </a:r>
            <a:r>
              <a:rPr lang="cs-CZ" sz="1400" dirty="0" smtClean="0"/>
              <a:t>).</a:t>
            </a:r>
          </a:p>
          <a:p>
            <a:pPr algn="just"/>
            <a:r>
              <a:rPr lang="cs-CZ" sz="1400" dirty="0" smtClean="0"/>
              <a:t>Lze naopak očekávat, že velcí členové, kteří kladou důraz na vyšší absolutní hodnotu veřejného statku, ponesou disproporčně velké náklady.</a:t>
            </a:r>
          </a:p>
        </p:txBody>
      </p:sp>
    </p:spTree>
    <p:extLst>
      <p:ext uri="{BB962C8B-B14F-4D97-AF65-F5344CB8AC3E}">
        <p14:creationId xmlns:p14="http://schemas.microsoft.com/office/powerpoint/2010/main" val="3217953436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Proč se problém černých pasažérů nemusí v některých případech objevit?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800" dirty="0" smtClean="0"/>
              <a:t>Podle </a:t>
            </a:r>
            <a:r>
              <a:rPr lang="cs-CZ" sz="1800" dirty="0" err="1" smtClean="0"/>
              <a:t>Olsona</a:t>
            </a:r>
            <a:r>
              <a:rPr lang="cs-CZ" sz="1800" dirty="0" smtClean="0"/>
              <a:t> s </a:t>
            </a:r>
            <a:r>
              <a:rPr lang="cs-CZ" sz="1800" dirty="0" err="1" smtClean="0"/>
              <a:t>Zeckhauserem</a:t>
            </a:r>
            <a:r>
              <a:rPr lang="cs-CZ" sz="1800" dirty="0" smtClean="0"/>
              <a:t> se problém s černými pasažéry v případě vojenských aliancí nemusí objevit například v případě totální války (viz chování Velké Británie během 2. světové války).</a:t>
            </a:r>
          </a:p>
          <a:p>
            <a:pPr algn="just">
              <a:lnSpc>
                <a:spcPct val="90000"/>
              </a:lnSpc>
            </a:pPr>
            <a:r>
              <a:rPr lang="cs-CZ" sz="1800" dirty="0" smtClean="0"/>
              <a:t>Za další faktory, které mohou ovlivnit ochotu podílet se na zajišťování bezpečnosti považují například geografickou pozici, charakter hrozby, historické či ideologické důvody.</a:t>
            </a:r>
          </a:p>
          <a:p>
            <a:pPr algn="just">
              <a:lnSpc>
                <a:spcPct val="90000"/>
              </a:lnSpc>
            </a:pPr>
            <a:r>
              <a:rPr lang="cs-CZ" sz="1800" dirty="0" smtClean="0"/>
              <a:t>Významným faktorem ovlivňujícím ochotu státu podílet se na zajišťování bezpečnosti jako veřejného statku také je, do jaké míry mu poskytují vytvořené vojenské kapacity, nejenom kolektivní, ale i čistě národní výnosy.</a:t>
            </a:r>
          </a:p>
          <a:p>
            <a:pPr algn="just">
              <a:lnSpc>
                <a:spcPct val="90000"/>
              </a:lnSpc>
            </a:pPr>
            <a:r>
              <a:rPr lang="cs-CZ" sz="1800" dirty="0" err="1" smtClean="0"/>
              <a:t>Avery</a:t>
            </a:r>
            <a:r>
              <a:rPr lang="cs-CZ" sz="1800" dirty="0" smtClean="0"/>
              <a:t> </a:t>
            </a:r>
            <a:r>
              <a:rPr lang="cs-CZ" sz="1800" dirty="0" err="1" smtClean="0"/>
              <a:t>Goldstein</a:t>
            </a:r>
            <a:r>
              <a:rPr lang="cs-CZ" sz="1800" dirty="0" smtClean="0"/>
              <a:t> argumentuje, že v případě vojenských aliancí nemusí být argument o </a:t>
            </a:r>
            <a:r>
              <a:rPr lang="cs-CZ" sz="1800" dirty="0" err="1" smtClean="0"/>
              <a:t>nevyloučitelnosti</a:t>
            </a:r>
            <a:r>
              <a:rPr lang="cs-CZ" sz="1800" dirty="0" smtClean="0"/>
              <a:t> vždy platný a to z důvodu anarchické struktury mezinárodního systému.</a:t>
            </a:r>
          </a:p>
          <a:p>
            <a:pPr algn="just">
              <a:lnSpc>
                <a:spcPct val="90000"/>
              </a:lnSpc>
            </a:pPr>
            <a:r>
              <a:rPr lang="cs-CZ" sz="1800" dirty="0" smtClean="0"/>
              <a:t>Existence jaderných zbraní podle něj v případě některých států dále zpochybnila hodnověrnost aliančních závazků – i v situaci, která podporovala </a:t>
            </a:r>
            <a:r>
              <a:rPr lang="cs-CZ" sz="1800" dirty="0" err="1" smtClean="0"/>
              <a:t>freeriding</a:t>
            </a:r>
            <a:r>
              <a:rPr lang="cs-CZ" sz="1800" dirty="0" smtClean="0"/>
              <a:t> na úkor supervelmocí se Francie, Čína a Velká Británie soustředily na získání a udržování nezávislého jaderného arsenálu.</a:t>
            </a:r>
          </a:p>
          <a:p>
            <a:pPr algn="just">
              <a:lnSpc>
                <a:spcPct val="90000"/>
              </a:lnSpc>
            </a:pPr>
            <a:r>
              <a:rPr lang="cs-CZ" sz="1800" dirty="0" smtClean="0"/>
              <a:t>Tyto příklady pak dle jeho názoru vrhají pochybnosti na možnost dosáhnout jaderného odzbrojení prostřednictvím garancí poskytovaných aliancemi či mezinárodními organizacemi.</a:t>
            </a:r>
            <a:endParaRPr lang="cs-CZ" sz="1800" dirty="0"/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Pohled Benjamina </a:t>
            </a:r>
            <a:r>
              <a:rPr lang="cs-CZ" sz="2800" dirty="0" err="1" smtClean="0"/>
              <a:t>Zychera</a:t>
            </a:r>
            <a:r>
              <a:rPr lang="cs-CZ" sz="2800" dirty="0" smtClean="0"/>
              <a:t> na aliance jako producenty veřejných/soukromých statků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Představil jej ve studii </a:t>
            </a:r>
            <a:r>
              <a:rPr lang="cs-CZ" sz="1400" b="1" dirty="0" smtClean="0"/>
              <a:t>A </a:t>
            </a:r>
            <a:r>
              <a:rPr lang="cs-CZ" sz="1400" b="1" dirty="0" err="1" smtClean="0"/>
              <a:t>Generalized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Approach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for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Analysis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Alliance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burden-Sharing</a:t>
            </a:r>
            <a:r>
              <a:rPr lang="cs-CZ" sz="1400" dirty="0" smtClean="0"/>
              <a:t> publikované RAND </a:t>
            </a:r>
            <a:r>
              <a:rPr lang="cs-CZ" sz="1400" dirty="0" err="1" smtClean="0"/>
              <a:t>Corporation</a:t>
            </a:r>
            <a:r>
              <a:rPr lang="cs-CZ" sz="1400" dirty="0" smtClean="0"/>
              <a:t> (1990).</a:t>
            </a:r>
          </a:p>
          <a:p>
            <a:pPr algn="just"/>
            <a:r>
              <a:rPr lang="cs-CZ" sz="1400" dirty="0" smtClean="0"/>
              <a:t>Aliance mohou přispívat k bezpečnosti svých členů různými způsoby, včetně nevojenské dimenze spolupráce.</a:t>
            </a:r>
          </a:p>
          <a:p>
            <a:pPr algn="just"/>
            <a:r>
              <a:rPr lang="cs-CZ" sz="1400" dirty="0" smtClean="0"/>
              <a:t>S koncem studené války význam těchto dalších benefitů pro členy aliance spíše poroste.</a:t>
            </a:r>
          </a:p>
          <a:p>
            <a:pPr algn="just"/>
            <a:r>
              <a:rPr lang="cs-CZ" sz="1400" dirty="0" smtClean="0"/>
              <a:t>Aliance tak podle B. </a:t>
            </a:r>
            <a:r>
              <a:rPr lang="cs-CZ" sz="1400" dirty="0" err="1" smtClean="0"/>
              <a:t>Zychera</a:t>
            </a:r>
            <a:r>
              <a:rPr lang="cs-CZ" sz="1400" dirty="0" smtClean="0"/>
              <a:t> mohou produkovat několik rozdílných statků, poskytovaných individuálně jednotlivými členy či kolektivně skrze individuální finanční příspěvky.</a:t>
            </a:r>
          </a:p>
          <a:p>
            <a:pPr algn="just"/>
            <a:r>
              <a:rPr lang="cs-CZ" sz="1400" dirty="0" smtClean="0"/>
              <a:t>Jednotlivé výstupy z aliance se budou lišit v míře, do jaké míry jde o veřejný či soukromý statek a jak obtížné je vyloučení jednotlivých členů z jeho spotřeby.</a:t>
            </a:r>
          </a:p>
          <a:p>
            <a:pPr algn="just"/>
            <a:r>
              <a:rPr lang="cs-CZ" sz="1400" dirty="0" smtClean="0"/>
              <a:t>3 základní kategorie výstupů z aliance: </a:t>
            </a:r>
          </a:p>
          <a:p>
            <a:pPr algn="just"/>
            <a:r>
              <a:rPr lang="cs-CZ" sz="1400" dirty="0" smtClean="0"/>
              <a:t>A) vojenské služby;</a:t>
            </a:r>
          </a:p>
          <a:p>
            <a:pPr algn="just"/>
            <a:r>
              <a:rPr lang="cs-CZ" sz="1400" dirty="0" smtClean="0"/>
              <a:t>B) bezpečnostní a ekonomická pomoc;</a:t>
            </a:r>
          </a:p>
          <a:p>
            <a:pPr algn="just"/>
            <a:r>
              <a:rPr lang="cs-CZ" sz="1400" dirty="0" smtClean="0"/>
              <a:t>C) vojenský a vědecko-technický výzkum;</a:t>
            </a:r>
          </a:p>
          <a:p>
            <a:pPr algn="just"/>
            <a:r>
              <a:rPr lang="cs-CZ" sz="1400" dirty="0" smtClean="0"/>
              <a:t>Do kategorie vojenské služby </a:t>
            </a:r>
            <a:r>
              <a:rPr lang="cs-CZ" sz="1400" dirty="0" err="1" smtClean="0"/>
              <a:t>Zycher</a:t>
            </a:r>
            <a:r>
              <a:rPr lang="cs-CZ" sz="1400" dirty="0" smtClean="0"/>
              <a:t> zahrnuje </a:t>
            </a:r>
            <a:r>
              <a:rPr lang="cs-CZ" sz="1400" b="1" dirty="0" smtClean="0"/>
              <a:t>odstrašení agresorů </a:t>
            </a:r>
            <a:r>
              <a:rPr lang="cs-CZ" sz="1400" dirty="0" smtClean="0"/>
              <a:t>(příklad veřejného statku, z jehož spotřeby současně nelze členy aliance vyloučit), </a:t>
            </a:r>
            <a:r>
              <a:rPr lang="cs-CZ" sz="1400" b="1" dirty="0" smtClean="0"/>
              <a:t>obranu území aliance </a:t>
            </a:r>
            <a:r>
              <a:rPr lang="cs-CZ" sz="1400" dirty="0" smtClean="0"/>
              <a:t>(na pomezí mezi veřejným a soukromým statkem, </a:t>
            </a:r>
            <a:r>
              <a:rPr lang="cs-CZ" sz="1400" dirty="0" err="1" smtClean="0"/>
              <a:t>vyloučitelnost</a:t>
            </a:r>
            <a:r>
              <a:rPr lang="cs-CZ" sz="1400" dirty="0" smtClean="0"/>
              <a:t> je možná avšak s určitými náklady), zahraničně politickou podporu (soukromý statek, ale s vysokými náklady na vyloučení ze spotřeby), rozvoj obranného průmyslu, domácí politickou podporu a prodej vojenské techniky (soukromé statky se snadnou </a:t>
            </a:r>
            <a:r>
              <a:rPr lang="cs-CZ" sz="1400" dirty="0" err="1" smtClean="0"/>
              <a:t>vyloučitelností</a:t>
            </a:r>
            <a:r>
              <a:rPr lang="cs-CZ" sz="1400" dirty="0" smtClean="0"/>
              <a:t>).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1407855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Problematika dělby rizik a nákladů (</a:t>
            </a:r>
            <a:r>
              <a:rPr lang="cs-CZ" sz="2800" dirty="0" err="1" smtClean="0"/>
              <a:t>burden</a:t>
            </a:r>
            <a:r>
              <a:rPr lang="cs-CZ" sz="2800" dirty="0" err="1"/>
              <a:t>-</a:t>
            </a:r>
            <a:r>
              <a:rPr lang="cs-CZ" sz="2800" dirty="0" err="1" smtClean="0"/>
              <a:t>sharing</a:t>
            </a:r>
            <a:r>
              <a:rPr lang="cs-CZ" sz="2800" dirty="0" smtClean="0"/>
              <a:t>) při fungování aliancí</a:t>
            </a:r>
            <a:endParaRPr lang="cs-CZ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1400" dirty="0" err="1" smtClean="0"/>
              <a:t>Burden-sharing</a:t>
            </a:r>
            <a:r>
              <a:rPr lang="cs-CZ" sz="1400" dirty="0" smtClean="0"/>
              <a:t> = rozdělování rizik a nákladů mezi jednotlivými členy aliance (organizace) v rámci naplňování společného cíle.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Často diskutované téma v rámci odborné literatury, tak obecněji i ve sféře veřejné politiky.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Zdá se, že po konci studené války politická aktuálnost tohoto tématu v případě některých aliancí (zejména NATO) dále vzrostla, k čemuž přispěly finanční problémy řady členských států, předcházející redukce jejich vojenských sil a angažmá aliancí a jejich členů ve vojenských konfliktech, s nimiž strategické plánování nepočítalo.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Problematika </a:t>
            </a:r>
            <a:r>
              <a:rPr lang="cs-CZ" sz="1400" dirty="0" err="1" smtClean="0"/>
              <a:t>burden-sharingu</a:t>
            </a:r>
            <a:r>
              <a:rPr lang="cs-CZ" sz="1400" dirty="0" smtClean="0"/>
              <a:t> je často diskutovaná  v souvislosti s otázkou příspěvků členů aliance na zajištění bezpečnosti a problémem „free </a:t>
            </a:r>
            <a:r>
              <a:rPr lang="cs-CZ" sz="1400" dirty="0" err="1" smtClean="0"/>
              <a:t>ridingu</a:t>
            </a:r>
            <a:r>
              <a:rPr lang="cs-CZ" sz="1400" dirty="0" smtClean="0"/>
              <a:t>“.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Jde o jeden z přístupy, které z hlediska vysvětlení operují v systémové rovině, popularitu mu zajistila možnost propojení s ekonomickými analýzami a využitím kvantitativních metod.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První studie tohoto typu (viz </a:t>
            </a:r>
            <a:r>
              <a:rPr lang="cs-CZ" sz="1400" dirty="0" err="1" smtClean="0"/>
              <a:t>Olson</a:t>
            </a:r>
            <a:r>
              <a:rPr lang="cs-CZ" sz="1400" dirty="0" smtClean="0"/>
              <a:t> a </a:t>
            </a:r>
            <a:r>
              <a:rPr lang="cs-CZ" sz="1400" dirty="0" err="1" smtClean="0"/>
              <a:t>Zeckhauser</a:t>
            </a:r>
            <a:r>
              <a:rPr lang="cs-CZ" sz="1400" dirty="0" smtClean="0"/>
              <a:t>) zjistila korelaci mezi HDP státu a jeho výdaji na obranu a větší ochotou silnějších států přispívat na fungování NATO.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Některé následující práce (</a:t>
            </a:r>
            <a:r>
              <a:rPr lang="cs-CZ" sz="1400" dirty="0" err="1" smtClean="0"/>
              <a:t>Russett</a:t>
            </a:r>
            <a:r>
              <a:rPr lang="cs-CZ" sz="1400" dirty="0" smtClean="0"/>
              <a:t> 1970, </a:t>
            </a:r>
            <a:r>
              <a:rPr lang="cs-CZ" sz="1400" dirty="0" err="1" smtClean="0"/>
              <a:t>Sandler</a:t>
            </a:r>
            <a:r>
              <a:rPr lang="cs-CZ" sz="1400" dirty="0" smtClean="0"/>
              <a:t> 1973) dospěly k závěru, že se problém free </a:t>
            </a:r>
            <a:r>
              <a:rPr lang="cs-CZ" sz="1400" dirty="0" err="1" smtClean="0"/>
              <a:t>riding</a:t>
            </a:r>
            <a:r>
              <a:rPr lang="cs-CZ" sz="1400" dirty="0" smtClean="0"/>
              <a:t> v NATO spíše snižoval.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Významná studie Ch. </a:t>
            </a:r>
            <a:r>
              <a:rPr lang="cs-CZ" sz="1400" dirty="0" err="1"/>
              <a:t>B</a:t>
            </a:r>
            <a:r>
              <a:rPr lang="cs-CZ" sz="1400" dirty="0" err="1" smtClean="0"/>
              <a:t>ennetta</a:t>
            </a:r>
            <a:r>
              <a:rPr lang="cs-CZ" sz="1400" dirty="0" smtClean="0"/>
              <a:t> a kol. (1994) </a:t>
            </a:r>
            <a:r>
              <a:rPr lang="cs-CZ" sz="1400" dirty="0" smtClean="0"/>
              <a:t>analyzující problematiku </a:t>
            </a:r>
            <a:r>
              <a:rPr lang="cs-CZ" sz="1400" dirty="0" err="1" smtClean="0"/>
              <a:t>burden-sharingu</a:t>
            </a:r>
            <a:r>
              <a:rPr lang="cs-CZ" sz="1400" dirty="0" smtClean="0"/>
              <a:t> v rámci protiirácké koalice z let 1990-1991 zjistila, že zatímco příspěvek USA byl v souladu s ekonomickou teorií aliancí disproporčně velký, předpoklady teorie se v případě některých dalších velmocí nepotvrdily, stejně jako se nepotvrdil předpoklad free </a:t>
            </a:r>
            <a:r>
              <a:rPr lang="cs-CZ" sz="1400" dirty="0" err="1" smtClean="0"/>
              <a:t>ridingu</a:t>
            </a:r>
            <a:r>
              <a:rPr lang="cs-CZ" sz="1400" dirty="0" smtClean="0"/>
              <a:t> ze strany malých států na úkor USA.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Naopak novější studie o válce v Kosovu závěry teorie ohledně ochoty větších států přispívat disproporčně více než státy malé částečně potvrdila.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Nedávná evaluace relevantních studií v této oblasti pak došla k závěru, že ekonomická teorie aliancí (teorie veřejných statků) je nejprůkaznější při vysvětlení, proč jsou silnější státy ochotny nést disproporčně větší náklady. </a:t>
            </a:r>
          </a:p>
          <a:p>
            <a:pPr algn="just">
              <a:lnSpc>
                <a:spcPct val="80000"/>
              </a:lnSpc>
            </a:pPr>
            <a:r>
              <a:rPr lang="cs-CZ" sz="1400" dirty="0" smtClean="0"/>
              <a:t>Současně ale nedokáže hodnověrně předpovědět výsledky </a:t>
            </a:r>
            <a:r>
              <a:rPr lang="cs-CZ" sz="1400" dirty="0" err="1" smtClean="0"/>
              <a:t>intraaliančního</a:t>
            </a:r>
            <a:r>
              <a:rPr lang="cs-CZ" sz="1400" dirty="0" smtClean="0"/>
              <a:t> (koaličního) vyjednávání a chování menší států alianci s ohledem na </a:t>
            </a:r>
            <a:r>
              <a:rPr lang="cs-CZ" sz="1400" dirty="0" err="1" smtClean="0"/>
              <a:t>burden-sharing</a:t>
            </a:r>
            <a:r>
              <a:rPr lang="cs-CZ" sz="1400" dirty="0" smtClean="0"/>
              <a:t> uvnitř aliance.</a:t>
            </a:r>
            <a:endParaRPr lang="cs-CZ" sz="1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Snahy najít alternativní vysvětlení v problematice </a:t>
            </a:r>
            <a:r>
              <a:rPr lang="cs-CZ" sz="3200" dirty="0" err="1" smtClean="0"/>
              <a:t>burden-sharingu</a:t>
            </a:r>
            <a:endParaRPr lang="cs-CZ" sz="32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600" dirty="0" smtClean="0"/>
              <a:t>Někteří badatelé v této souvislosti akceptovali realistická vysvětlení operují v rámci systémové roviny (navázání na koncept </a:t>
            </a:r>
            <a:r>
              <a:rPr lang="cs-CZ" sz="1600" b="1" dirty="0" smtClean="0"/>
              <a:t>rovnováhy hrozeb </a:t>
            </a:r>
            <a:r>
              <a:rPr lang="cs-CZ" sz="1600" dirty="0" err="1" smtClean="0"/>
              <a:t>Stephena</a:t>
            </a:r>
            <a:r>
              <a:rPr lang="cs-CZ" sz="1600" dirty="0"/>
              <a:t> </a:t>
            </a:r>
            <a:r>
              <a:rPr lang="cs-CZ" sz="1600" dirty="0" err="1" smtClean="0"/>
              <a:t>Walta</a:t>
            </a:r>
            <a:r>
              <a:rPr lang="cs-CZ" sz="1600" dirty="0" smtClean="0"/>
              <a:t>).</a:t>
            </a:r>
          </a:p>
          <a:p>
            <a:pPr algn="just">
              <a:lnSpc>
                <a:spcPct val="90000"/>
              </a:lnSpc>
            </a:pPr>
            <a:r>
              <a:rPr lang="cs-CZ" sz="1600" dirty="0" err="1" smtClean="0"/>
              <a:t>Bennett</a:t>
            </a:r>
            <a:r>
              <a:rPr lang="cs-CZ" sz="1600" dirty="0" smtClean="0"/>
              <a:t> a kol. soudí, že právě tento koncept může vysvětlit absenci free </a:t>
            </a:r>
            <a:r>
              <a:rPr lang="cs-CZ" sz="1600" dirty="0" err="1" smtClean="0"/>
              <a:t>ridingu</a:t>
            </a:r>
            <a:r>
              <a:rPr lang="cs-CZ" sz="1600" dirty="0" smtClean="0"/>
              <a:t> v případě války proti Iráku (1991), naopak studie zkoumající válku v Kosovu došla k závěru, že </a:t>
            </a:r>
            <a:r>
              <a:rPr lang="cs-CZ" sz="1600" dirty="0" err="1" smtClean="0"/>
              <a:t>Waltovo</a:t>
            </a:r>
            <a:r>
              <a:rPr lang="cs-CZ" sz="1600" dirty="0" smtClean="0"/>
              <a:t> vyvažování hrozeb nenabízí hodnověrné vysvětlení.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Další badatele využívají </a:t>
            </a:r>
            <a:r>
              <a:rPr lang="cs-CZ" sz="1600" dirty="0" err="1" smtClean="0"/>
              <a:t>Snyderův</a:t>
            </a:r>
            <a:r>
              <a:rPr lang="cs-CZ" sz="1600" dirty="0" smtClean="0"/>
              <a:t> koncept působení </a:t>
            </a:r>
            <a:r>
              <a:rPr lang="cs-CZ" sz="1600" b="1" dirty="0" smtClean="0"/>
              <a:t>aliančního bezpečnostního dilematu</a:t>
            </a:r>
            <a:r>
              <a:rPr lang="cs-CZ" sz="1600" dirty="0" smtClean="0"/>
              <a:t> – hypotéza ohledně závislosti člena na alianci. (obava z opuštění).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Celkově se zdá, že různé </a:t>
            </a:r>
            <a:r>
              <a:rPr lang="cs-CZ" sz="1600" b="1" dirty="0" smtClean="0"/>
              <a:t>systémové přístupy </a:t>
            </a:r>
            <a:r>
              <a:rPr lang="cs-CZ" sz="1600" dirty="0" smtClean="0"/>
              <a:t>umožňují poměrně dobře vysvětlit stimuly politickým vůdcům, aby se jejich státy podílely na zajišťování bezpečnosti. Mají ale problém vysvětlit specifické výsledky rozhodnutí státu podílet se na určité akci.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Výzkumníci se proto stále častěji zaměřují na domácí zdroje chování státu v oblasti dělby nákladů a rizik.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Vhled z liberálních teorií = ochota státu přispívat více na alianci a její vojenské operace koreluje s podporou veřejného mínění.</a:t>
            </a:r>
            <a:r>
              <a:rPr lang="cs-CZ" sz="1600" dirty="0"/>
              <a:t> </a:t>
            </a:r>
            <a:r>
              <a:rPr lang="cs-CZ" sz="1600" dirty="0" smtClean="0"/>
              <a:t>Institucionálně slabé exekutivy jsou pak méně ochotné k použití ozbrojené síly.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Práce s modelem byrokratické politiky.</a:t>
            </a:r>
          </a:p>
          <a:p>
            <a:pPr algn="just">
              <a:lnSpc>
                <a:spcPct val="90000"/>
              </a:lnSpc>
            </a:pPr>
            <a:r>
              <a:rPr lang="cs-CZ" sz="1600" dirty="0" smtClean="0"/>
              <a:t>Potenciálně významný vhled do problematiky </a:t>
            </a:r>
            <a:r>
              <a:rPr lang="cs-CZ" sz="1600" dirty="0" err="1" smtClean="0"/>
              <a:t>burden-sharingu</a:t>
            </a:r>
            <a:r>
              <a:rPr lang="cs-CZ" sz="1600" dirty="0" smtClean="0"/>
              <a:t> nabízejí také teorie strategické kultury (např. studie autorů </a:t>
            </a:r>
            <a:r>
              <a:rPr lang="cs-CZ" sz="1600" dirty="0" err="1" smtClean="0"/>
              <a:t>Noezela</a:t>
            </a:r>
            <a:r>
              <a:rPr lang="cs-CZ" sz="1600" dirty="0" smtClean="0"/>
              <a:t> a </a:t>
            </a:r>
            <a:r>
              <a:rPr lang="cs-CZ" sz="1600" dirty="0" err="1" smtClean="0"/>
              <a:t>Scheera</a:t>
            </a:r>
            <a:r>
              <a:rPr lang="cs-CZ" sz="1600" dirty="0" smtClean="0"/>
              <a:t> dokazuje, že právě domácí strategická kultura je důvodem, proč Německo při operaci v Afghánistánu nedokázalo z hlediska nasazení ozbrojených sil dostát očekáváním ze strany svých spojenců).</a:t>
            </a:r>
          </a:p>
        </p:txBody>
      </p:sp>
    </p:spTree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1439</TotalTime>
  <Words>1488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Wingdings</vt:lpstr>
      <vt:lpstr>Kruhy na vodě</vt:lpstr>
      <vt:lpstr>Aliance a regionální bezpečnostní instituce</vt:lpstr>
      <vt:lpstr>Bezpečnost jako veřejný statek a výzkum aliancí</vt:lpstr>
      <vt:lpstr>Definice veřejného statku</vt:lpstr>
      <vt:lpstr>Aliance a problém černých pasažérů (free riding)</vt:lpstr>
      <vt:lpstr>Proč se problém černých pasažérů nemusí v některých případech objevit? </vt:lpstr>
      <vt:lpstr>Pohled Benjamina Zychera na aliance jako producenty veřejných/soukromých statků</vt:lpstr>
      <vt:lpstr>Problematika dělby rizik a nákladů (burden-sharing) při fungování aliancí</vt:lpstr>
      <vt:lpstr>Snahy najít alternativní vysvětlení v problematice burden-sharingu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68</cp:revision>
  <dcterms:created xsi:type="dcterms:W3CDTF">2005-04-25T12:17:40Z</dcterms:created>
  <dcterms:modified xsi:type="dcterms:W3CDTF">2017-05-18T09:48:05Z</dcterms:modified>
</cp:coreProperties>
</file>