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7" r:id="rId3"/>
    <p:sldId id="268" r:id="rId4"/>
    <p:sldId id="272" r:id="rId5"/>
    <p:sldId id="273" r:id="rId6"/>
    <p:sldId id="274" r:id="rId7"/>
    <p:sldId id="275" r:id="rId8"/>
    <p:sldId id="269" r:id="rId9"/>
    <p:sldId id="270" r:id="rId10"/>
    <p:sldId id="271" r:id="rId11"/>
  </p:sldIdLst>
  <p:sldSz cx="9144000" cy="6858000" type="screen4x3"/>
  <p:notesSz cx="6623050" cy="98107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1267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1268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1269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0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1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2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3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4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5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6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7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8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9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1280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1281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2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3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4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5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6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7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8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9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0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1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2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3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4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5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6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7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8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1299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1300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1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2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3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4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5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6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7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8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9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0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1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2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3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4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5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6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1317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1318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9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20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21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22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23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24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1325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1326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327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328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329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</p:grpSp>
      <p:sp>
        <p:nvSpPr>
          <p:cNvPr id="11330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noProof="0" smtClean="0"/>
              <a:t>Klepnutím lze upravit styl předlohy nadpisů.</a:t>
            </a:r>
          </a:p>
        </p:txBody>
      </p:sp>
      <p:sp>
        <p:nvSpPr>
          <p:cNvPr id="11331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noProof="0" smtClean="0"/>
              <a:t>Klepnutím lze upravit styl předlohy podnadpisů.</a:t>
            </a:r>
          </a:p>
        </p:txBody>
      </p:sp>
      <p:sp>
        <p:nvSpPr>
          <p:cNvPr id="11332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333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334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1A90181-366B-4B3D-A41B-A88BFFB4D0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30" grpId="0"/>
      <p:bldP spid="11331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3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133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70C98A-D510-4D9D-BD1E-E1459AD489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41877"/>
      </p:ext>
    </p:extLst>
  </p:cSld>
  <p:clrMapOvr>
    <a:masterClrMapping/>
  </p:clrMapOvr>
  <p:transition spd="med">
    <p:check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3BCBC-C10B-4D4C-8AC4-55B6412695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098730"/>
      </p:ext>
    </p:extLst>
  </p:cSld>
  <p:clrMapOvr>
    <a:masterClrMapping/>
  </p:clrMapOvr>
  <p:transition spd="med"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F7F69-A837-4C45-BAF8-1D91BC6FD8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651735"/>
      </p:ext>
    </p:extLst>
  </p:cSld>
  <p:clrMapOvr>
    <a:masterClrMapping/>
  </p:clrMapOvr>
  <p:transition spd="med">
    <p:check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95BE9B-1148-41FD-A2C9-56A4F6B9D7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92606"/>
      </p:ext>
    </p:extLst>
  </p:cSld>
  <p:clrMapOvr>
    <a:masterClrMapping/>
  </p:clrMapOvr>
  <p:transition spd="med">
    <p:check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B0A66A-5C15-47D6-B482-19F5597CF81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637794"/>
      </p:ext>
    </p:extLst>
  </p:cSld>
  <p:clrMapOvr>
    <a:masterClrMapping/>
  </p:clrMapOvr>
  <p:transition spd="med">
    <p:check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810250-8BE2-4931-AA1C-42A421F265C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01184"/>
      </p:ext>
    </p:extLst>
  </p:cSld>
  <p:clrMapOvr>
    <a:masterClrMapping/>
  </p:clrMapOvr>
  <p:transition spd="med">
    <p:check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1810BF-A5D9-4F81-9BAD-DB8551F5B8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05123"/>
      </p:ext>
    </p:extLst>
  </p:cSld>
  <p:clrMapOvr>
    <a:masterClrMapping/>
  </p:clrMapOvr>
  <p:transition spd="med">
    <p:check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278B7C-F269-4506-90B4-2586CD69A3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337261"/>
      </p:ext>
    </p:extLst>
  </p:cSld>
  <p:clrMapOvr>
    <a:masterClrMapping/>
  </p:clrMapOvr>
  <p:transition spd="med">
    <p:check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6D9AE9-4FA7-40E0-90E5-717D207226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84314"/>
      </p:ext>
    </p:extLst>
  </p:cSld>
  <p:clrMapOvr>
    <a:masterClrMapping/>
  </p:clrMapOvr>
  <p:transition spd="med">
    <p:check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4A9C8E-D68A-480B-AFEA-06FD0ECD67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555518"/>
      </p:ext>
    </p:extLst>
  </p:cSld>
  <p:clrMapOvr>
    <a:masterClrMapping/>
  </p:clrMapOvr>
  <p:transition spd="med">
    <p:check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>
              <a:gd name="T0" fmla="*/ 0 w 179"/>
              <a:gd name="T1" fmla="*/ 132 h 132"/>
              <a:gd name="T2" fmla="*/ 29 w 179"/>
              <a:gd name="T3" fmla="*/ 132 h 132"/>
              <a:gd name="T4" fmla="*/ 77 w 179"/>
              <a:gd name="T5" fmla="*/ 108 h 132"/>
              <a:gd name="T6" fmla="*/ 119 w 179"/>
              <a:gd name="T7" fmla="*/ 78 h 132"/>
              <a:gd name="T8" fmla="*/ 155 w 179"/>
              <a:gd name="T9" fmla="*/ 48 h 132"/>
              <a:gd name="T10" fmla="*/ 179 w 179"/>
              <a:gd name="T11" fmla="*/ 12 h 132"/>
              <a:gd name="T12" fmla="*/ 173 w 179"/>
              <a:gd name="T13" fmla="*/ 6 h 132"/>
              <a:gd name="T14" fmla="*/ 167 w 179"/>
              <a:gd name="T15" fmla="*/ 0 h 132"/>
              <a:gd name="T16" fmla="*/ 137 w 179"/>
              <a:gd name="T17" fmla="*/ 42 h 132"/>
              <a:gd name="T18" fmla="*/ 101 w 179"/>
              <a:gd name="T19" fmla="*/ 78 h 132"/>
              <a:gd name="T20" fmla="*/ 53 w 179"/>
              <a:gd name="T21" fmla="*/ 108 h 132"/>
              <a:gd name="T22" fmla="*/ 0 w 179"/>
              <a:gd name="T23" fmla="*/ 132 h 132"/>
              <a:gd name="T24" fmla="*/ 0 w 179"/>
              <a:gd name="T25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10243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0244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0245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0246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47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48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49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0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1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2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3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4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5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6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0257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0258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9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0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1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2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3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4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5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6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7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8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9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0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1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2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3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4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5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027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0277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8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9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0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1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2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3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4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5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6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7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8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9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0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1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2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3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0294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295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6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7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8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9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00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01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0302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0303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304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305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306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</p:grpSp>
      <p:sp>
        <p:nvSpPr>
          <p:cNvPr id="10307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Klepnutím lze upravit styl předlohy nadpisů.</a:t>
            </a:r>
          </a:p>
        </p:txBody>
      </p:sp>
      <p:sp>
        <p:nvSpPr>
          <p:cNvPr id="1030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Klepnutím lze upravit styly předlohy textu.</a:t>
            </a:r>
          </a:p>
          <a:p>
            <a:pPr lvl="1"/>
            <a:r>
              <a:rPr lang="en-US" smtClean="0"/>
              <a:t>Druhá úroveň</a:t>
            </a:r>
          </a:p>
          <a:p>
            <a:pPr lvl="2"/>
            <a:r>
              <a:rPr lang="en-US" smtClean="0"/>
              <a:t>Třetí úroveň</a:t>
            </a:r>
          </a:p>
          <a:p>
            <a:pPr lvl="3"/>
            <a:r>
              <a:rPr lang="en-US" smtClean="0"/>
              <a:t>Čtvrtá úroveň</a:t>
            </a:r>
          </a:p>
          <a:p>
            <a:pPr lvl="4"/>
            <a:r>
              <a:rPr lang="en-US" smtClean="0"/>
              <a:t>Pátá úroveň</a:t>
            </a:r>
          </a:p>
        </p:txBody>
      </p:sp>
      <p:sp>
        <p:nvSpPr>
          <p:cNvPr id="10309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0310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0311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A0CA97E5-0209-4490-B003-5799A616B569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07" grpId="0"/>
      <p:bldP spid="10308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0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30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Ø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anose="05000000000000000000" pitchFamily="2" charset="2"/>
        <a:buChar char="l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Aliance a regionální bezpečnostní instituce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400" dirty="0" smtClean="0"/>
              <a:t>Rozpuštění a zánik aliancí. Proč NATO funguje i po konci studené války?</a:t>
            </a:r>
            <a:endParaRPr lang="en-US" sz="2400" dirty="0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Přežití NATO z pohledu liberálních teorií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400" dirty="0" smtClean="0"/>
              <a:t>Využití organizační perspektivy posloužilo realistickým teoriím jako užitečný nástroj, jak překonat explanační limity teorie.</a:t>
            </a:r>
          </a:p>
          <a:p>
            <a:pPr algn="just"/>
            <a:r>
              <a:rPr lang="cs-CZ" sz="1400" dirty="0" smtClean="0"/>
              <a:t>Tento přístup ale není </a:t>
            </a:r>
            <a:r>
              <a:rPr lang="cs-CZ" sz="1400" dirty="0" err="1" smtClean="0"/>
              <a:t>vševysvětlující</a:t>
            </a:r>
            <a:r>
              <a:rPr lang="cs-CZ" sz="1400" dirty="0" smtClean="0"/>
              <a:t>, neboť alianční byrokratické struktury zůstaly i po konci studené války celkově slabé a přidání nových funkcí neznamenalo navýšení zdrojů a personálu aliance. Snížení role jaderných zbraní a ochota NATO podělit se o své aktivity s jinými organizacemi se neshodovaly s předpoklady organizační teorie.</a:t>
            </a:r>
          </a:p>
          <a:p>
            <a:pPr algn="just"/>
            <a:r>
              <a:rPr lang="cs-CZ" sz="1400" dirty="0" smtClean="0"/>
              <a:t>Jako užitečnější teoretický přístup pro vysvětlení pokračující existence a rozvoje NATO se ukázal liberální </a:t>
            </a:r>
            <a:r>
              <a:rPr lang="cs-CZ" sz="1400" dirty="0" err="1" smtClean="0"/>
              <a:t>institucionalismus</a:t>
            </a:r>
            <a:r>
              <a:rPr lang="cs-CZ" sz="1400" dirty="0" smtClean="0"/>
              <a:t>.</a:t>
            </a:r>
          </a:p>
          <a:p>
            <a:pPr algn="just"/>
            <a:r>
              <a:rPr lang="cs-CZ" sz="1400" dirty="0" smtClean="0"/>
              <a:t>Liberální </a:t>
            </a:r>
            <a:r>
              <a:rPr lang="cs-CZ" sz="1400" dirty="0" err="1" smtClean="0"/>
              <a:t>institucionalisté</a:t>
            </a:r>
            <a:r>
              <a:rPr lang="cs-CZ" sz="1400" dirty="0" smtClean="0"/>
              <a:t> = NATO je oproti tradičním aliancím charakteristické vysokým stupněm institucionalizace a rozvojem společných norem a procedur.</a:t>
            </a:r>
          </a:p>
          <a:p>
            <a:pPr algn="just"/>
            <a:r>
              <a:rPr lang="cs-CZ" sz="1400" dirty="0" smtClean="0"/>
              <a:t>Aliance představují typ mezinárodního režimu a pro režimy je charakteristické, že přinášejí svým členům zisky, které mohou přetrvat původní účel vytvoření mezinárodního režimu.</a:t>
            </a:r>
          </a:p>
          <a:p>
            <a:pPr algn="just"/>
            <a:r>
              <a:rPr lang="cs-CZ" sz="1400" dirty="0" smtClean="0"/>
              <a:t>Existující režimy snižují transakční náklady svých členů. Je přitom levnější reformovat již existující režim než vytvářet zcela nový.</a:t>
            </a:r>
          </a:p>
          <a:p>
            <a:pPr algn="just"/>
            <a:r>
              <a:rPr lang="cs-CZ" sz="1400" dirty="0" smtClean="0"/>
              <a:t>Liberální </a:t>
            </a:r>
            <a:r>
              <a:rPr lang="cs-CZ" sz="1400" dirty="0" err="1" smtClean="0"/>
              <a:t>institucionalismus</a:t>
            </a:r>
            <a:r>
              <a:rPr lang="cs-CZ" sz="1400" dirty="0" smtClean="0"/>
              <a:t> v případě NATO předpokládal:</a:t>
            </a:r>
          </a:p>
          <a:p>
            <a:pPr algn="just"/>
            <a:r>
              <a:rPr lang="cs-CZ" sz="1400" dirty="0" smtClean="0"/>
              <a:t>1) využití stávajících norem, pravidel a nástrojů k řešení nových problémů a výzev, s nimiž se NATO musí potýkat.</a:t>
            </a:r>
          </a:p>
          <a:p>
            <a:pPr algn="just"/>
            <a:r>
              <a:rPr lang="cs-CZ" sz="1400" dirty="0" smtClean="0"/>
              <a:t>2) adaptace NATO, v případě že je to nezbytně nutné, včetně škrtů a snižování role některých složek s cílem zajistit větší flexibilitu aliance.</a:t>
            </a:r>
          </a:p>
          <a:p>
            <a:pPr algn="just"/>
            <a:r>
              <a:rPr lang="cs-CZ" sz="1400" dirty="0" smtClean="0"/>
              <a:t>3) využití stávajícího bezpečnostního režimu jako základu pro navázání vazeb a spolupráce  s jinými, státními či nestátními aktéry.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543509390"/>
      </p:ext>
    </p:extLst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Doba trvání historických aliancí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800" dirty="0" smtClean="0"/>
              <a:t>Průměrná doba trvání 263 obranných aliancí existujících v období let 1815 až 2003 je 13,4 let.</a:t>
            </a:r>
          </a:p>
          <a:p>
            <a:pPr algn="just"/>
            <a:r>
              <a:rPr lang="cs-CZ" sz="2800" dirty="0" smtClean="0"/>
              <a:t>Obranné aliance mají téměř 2x delší dobu trvání než aliance, jejichž zakládající smlouvy obsahují také ustanovení ofenzivní povahy.</a:t>
            </a:r>
          </a:p>
          <a:p>
            <a:pPr algn="just"/>
            <a:r>
              <a:rPr lang="cs-CZ" sz="2800" dirty="0" smtClean="0"/>
              <a:t>Zdá se, že doba trvání aliancí se v moderní éře spíše prodlužuje.</a:t>
            </a:r>
          </a:p>
          <a:p>
            <a:pPr algn="just"/>
            <a:r>
              <a:rPr lang="cs-CZ" sz="2800" dirty="0" smtClean="0"/>
              <a:t>Základním faktorem ovlivňujícím přežití a zánik aliancí jsou války a s nimi související změny rovnováhy moci.</a:t>
            </a:r>
          </a:p>
        </p:txBody>
      </p:sp>
    </p:spTree>
    <p:extLst>
      <p:ext uri="{BB962C8B-B14F-4D97-AF65-F5344CB8AC3E}">
        <p14:creationId xmlns:p14="http://schemas.microsoft.com/office/powerpoint/2010/main" val="3529397389"/>
      </p:ext>
    </p:extLst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Zánik aliancí z pohledu realistických teorií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dirty="0" smtClean="0"/>
              <a:t>V obecné rovině platí, že teorie vzniku aliancí identifikují faktory a podmínky, za jejichž působení dochází ke vzniku aliancí.</a:t>
            </a:r>
          </a:p>
          <a:p>
            <a:pPr algn="just"/>
            <a:r>
              <a:rPr lang="cs-CZ" sz="1800" dirty="0" smtClean="0"/>
              <a:t>Pokud doje ke změně podmínek, které vedly ke vzniku aliance, může následně dojít k erozi soudržnosti v rámci aliance a jejímu následnému rozpadu.</a:t>
            </a:r>
          </a:p>
          <a:p>
            <a:pPr algn="just"/>
            <a:r>
              <a:rPr lang="cs-CZ" sz="1800" dirty="0" smtClean="0"/>
              <a:t>Souvisí to s tím, že členství v alianci s sebou nese pro státy významné náklady (ztráta autonomie v zahraniční politice, vznik závislosti na poskytovaných bezpečnostních garancí, aj.). Se změnou podmínek tak může dojít k tomu, že náklady na další fungování aliance začnou převyšovat zisky, které členství v alianci státu přináší.</a:t>
            </a:r>
          </a:p>
          <a:p>
            <a:pPr algn="just"/>
            <a:r>
              <a:rPr lang="cs-CZ" sz="1800" dirty="0" smtClean="0"/>
              <a:t>Realistické teorie tak mohou sloužit nejen k vysvětlení vzniku aliancí, ale </a:t>
            </a:r>
            <a:r>
              <a:rPr lang="cs-CZ" sz="1800" b="1" dirty="0" smtClean="0"/>
              <a:t>mohou také vysvětlit jejich trvání či případný zánik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b="1" dirty="0" smtClean="0"/>
              <a:t>Teorie rovnováhy moci</a:t>
            </a:r>
            <a:r>
              <a:rPr lang="cs-CZ" sz="1800" dirty="0" smtClean="0"/>
              <a:t> = změny v mezinárodní distribuci moci mohou vést nejen ke vzniku nových aliancí, ale také ohrozit a vést k zániku aliancí již existujících.</a:t>
            </a:r>
          </a:p>
          <a:p>
            <a:pPr algn="just"/>
            <a:r>
              <a:rPr lang="cs-CZ" sz="1800" b="1" dirty="0" smtClean="0"/>
              <a:t>Teorie rovnováhy hrozeb </a:t>
            </a:r>
            <a:r>
              <a:rPr lang="cs-CZ" sz="1800" dirty="0" smtClean="0"/>
              <a:t>= oslabení/vymizení hrozby může vést k erozi soudržnosti aliance a jejímu zániku.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538175301"/>
      </p:ext>
    </p:extLst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Zánik aliancí dle S. M. </a:t>
            </a:r>
            <a:r>
              <a:rPr lang="cs-CZ" dirty="0" err="1" smtClean="0"/>
              <a:t>Walta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600" dirty="0" smtClean="0"/>
              <a:t>Vlivný článek </a:t>
            </a:r>
            <a:r>
              <a:rPr lang="cs-CZ" sz="1600" i="1" dirty="0" err="1" smtClean="0"/>
              <a:t>Why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Alliances</a:t>
            </a:r>
            <a:r>
              <a:rPr lang="cs-CZ" sz="1600" i="1" dirty="0" smtClean="0"/>
              <a:t> Endure </a:t>
            </a:r>
            <a:r>
              <a:rPr lang="cs-CZ" sz="1600" i="1" dirty="0" err="1" smtClean="0"/>
              <a:t>or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Collapse</a:t>
            </a:r>
            <a:r>
              <a:rPr lang="cs-CZ" sz="1600" i="1" dirty="0" smtClean="0"/>
              <a:t> </a:t>
            </a:r>
            <a:r>
              <a:rPr lang="cs-CZ" sz="1600" dirty="0" smtClean="0"/>
              <a:t>(</a:t>
            </a:r>
            <a:r>
              <a:rPr lang="cs-CZ" sz="1600" dirty="0" err="1" smtClean="0"/>
              <a:t>Survival</a:t>
            </a:r>
            <a:r>
              <a:rPr lang="cs-CZ" sz="1600" dirty="0" smtClean="0"/>
              <a:t>, 1997).</a:t>
            </a:r>
          </a:p>
          <a:p>
            <a:pPr algn="just"/>
            <a:r>
              <a:rPr lang="cs-CZ" sz="1600" dirty="0" err="1" smtClean="0"/>
              <a:t>Walt</a:t>
            </a:r>
            <a:r>
              <a:rPr lang="cs-CZ" sz="1600" dirty="0" smtClean="0"/>
              <a:t> identifikuje 3 hlavní příčiny zániku aliancí - </a:t>
            </a:r>
            <a:r>
              <a:rPr lang="cs-CZ" sz="1600" dirty="0"/>
              <a:t>1</a:t>
            </a:r>
            <a:r>
              <a:rPr lang="cs-CZ" sz="1600" dirty="0" smtClean="0"/>
              <a:t>) změna ve vnímání hrozby; 2) klesající důvěryhodnost aliance; 3) důvody vycházející z domácí politické scény členských států;</a:t>
            </a:r>
          </a:p>
          <a:p>
            <a:pPr algn="just"/>
            <a:r>
              <a:rPr lang="cs-CZ" sz="1600" b="1" dirty="0" smtClean="0"/>
              <a:t>Změna ve vnímání hrozby </a:t>
            </a:r>
            <a:r>
              <a:rPr lang="cs-CZ" sz="1600" dirty="0" smtClean="0"/>
              <a:t>= nejčastěji v důsledku toho, že původní hrozba pominula (oslabení protivníka, výrazné posílení některého ze členských států aliance). Členové aliance mohli také získat jiné prostředky, jak se hrozbě bránit, mohli dospět k závěru, že úmysly států, proti němuž se spojili, nejsou nepřátelské, případně mohli být vystrašeni agresivním chováním některého z členských států.</a:t>
            </a:r>
          </a:p>
          <a:p>
            <a:pPr algn="just"/>
            <a:r>
              <a:rPr lang="cs-CZ" sz="1600" dirty="0" smtClean="0"/>
              <a:t>Klesající důvěryhodnost aliance:</a:t>
            </a:r>
          </a:p>
          <a:p>
            <a:pPr algn="just"/>
            <a:r>
              <a:rPr lang="cs-CZ" sz="1600" dirty="0" smtClean="0"/>
              <a:t>A) Členské státy mohou dospět k závěru, že ani společně nemají dostatek prostředků, aby dokázaly hrozbu vyvážit.</a:t>
            </a:r>
          </a:p>
          <a:p>
            <a:pPr algn="just"/>
            <a:r>
              <a:rPr lang="cs-CZ" sz="1600" dirty="0" smtClean="0"/>
              <a:t>B) Členské státy mají obavu z nedostatečné vůle ostatních dostát členským závazkům.</a:t>
            </a:r>
          </a:p>
          <a:p>
            <a:pPr algn="just"/>
            <a:r>
              <a:rPr lang="cs-CZ" sz="1600" dirty="0" smtClean="0"/>
              <a:t>Vedle těchto důvodů hovoří  S. </a:t>
            </a:r>
            <a:r>
              <a:rPr lang="cs-CZ" sz="1600" dirty="0" err="1" smtClean="0"/>
              <a:t>Walt</a:t>
            </a:r>
            <a:r>
              <a:rPr lang="cs-CZ" sz="1600" dirty="0" smtClean="0"/>
              <a:t> o neracionálních důvodech vyplývajících z politických procesů uvnitř členských států. Mezi ně řadí: 1) demografické a sociální trendy; 2) domácí politické soupeření; 3) změna režimu; 4) ideologický konflikt;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59773125"/>
      </p:ext>
    </p:extLst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Přežití aliancí dle S. M. </a:t>
            </a:r>
            <a:r>
              <a:rPr lang="cs-CZ" dirty="0" err="1" smtClean="0"/>
              <a:t>Walta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500" dirty="0" smtClean="0"/>
              <a:t>Za jeden z důvodů pro přežití aliance považuje ochotu hegemona nést větší náklady a alianci udržovat prostřednictvím pobídek a zastrašování členů.</a:t>
            </a:r>
          </a:p>
          <a:p>
            <a:pPr algn="just"/>
            <a:r>
              <a:rPr lang="cs-CZ" sz="1500" dirty="0" smtClean="0"/>
              <a:t>Za pravděpodobnější případ přežití aliance, považuje vývoj, kdy se aliance stala symbolem důvěryhodnosti a odhodlání.</a:t>
            </a:r>
          </a:p>
          <a:p>
            <a:pPr algn="just"/>
            <a:r>
              <a:rPr lang="cs-CZ" sz="1500" dirty="0" smtClean="0"/>
              <a:t>Aliance mohou přežívat také tehdy, pokud je v zájmu klíčových zájmových skupin udržet je v chodu.</a:t>
            </a:r>
          </a:p>
          <a:p>
            <a:pPr algn="just"/>
            <a:r>
              <a:rPr lang="cs-CZ" sz="1500" dirty="0" smtClean="0"/>
              <a:t>Přežití aliance může být ovlivněno také manipulací vojenských elit, které dle </a:t>
            </a:r>
            <a:r>
              <a:rPr lang="cs-CZ" sz="1500" dirty="0" err="1" smtClean="0"/>
              <a:t>Walta</a:t>
            </a:r>
            <a:r>
              <a:rPr lang="cs-CZ" sz="1500" dirty="0" smtClean="0"/>
              <a:t> mohou mít na udržení aliance zájem z důvodu, že jsou na členství v aliancích vázány rozpočty ozbrojených složek. Taková manipulace dle něj může uspět jen u velmi silných států, které se zároveň těší poměrně malé úrovni hrozeb.</a:t>
            </a:r>
          </a:p>
          <a:p>
            <a:pPr algn="just"/>
            <a:r>
              <a:rPr lang="cs-CZ" sz="1500" dirty="0" smtClean="0"/>
              <a:t>V souladu s liberálními teoriemi považuje </a:t>
            </a:r>
            <a:r>
              <a:rPr lang="cs-CZ" sz="1500" dirty="0" err="1" smtClean="0"/>
              <a:t>Walt</a:t>
            </a:r>
            <a:r>
              <a:rPr lang="cs-CZ" sz="1500" dirty="0" smtClean="0"/>
              <a:t> institucionalizaci za faktor, který může zvýšit šanci, že aliance  přežije i změnu hrozby, které původně čelila.</a:t>
            </a:r>
          </a:p>
          <a:p>
            <a:pPr algn="just"/>
            <a:r>
              <a:rPr lang="cs-CZ" sz="1500" dirty="0"/>
              <a:t>a</a:t>
            </a:r>
            <a:r>
              <a:rPr lang="cs-CZ" sz="1500" dirty="0" smtClean="0"/>
              <a:t>) institucionalizované aliance vytváří byrokratické vrstvy, jejichž členové jsou profesně zainteresovaní na fungování aliance.</a:t>
            </a:r>
          </a:p>
          <a:p>
            <a:pPr algn="just"/>
            <a:r>
              <a:rPr lang="cs-CZ" sz="1500" dirty="0"/>
              <a:t>b</a:t>
            </a:r>
            <a:r>
              <a:rPr lang="cs-CZ" sz="1500" dirty="0" smtClean="0"/>
              <a:t>) vysoká míra institucionalizace aliance vytváří kapacity, které je vhodné uchovat, i když jejich původní využití již není aktuální.</a:t>
            </a:r>
          </a:p>
          <a:p>
            <a:pPr algn="just"/>
            <a:r>
              <a:rPr lang="cs-CZ" sz="1500" dirty="0"/>
              <a:t>c</a:t>
            </a:r>
            <a:r>
              <a:rPr lang="cs-CZ" sz="1500" dirty="0" smtClean="0"/>
              <a:t>) alianční struktury mohou vytvářet nová pravidla a principy, čímž umožní adaptaci aliance na nové podmínky.</a:t>
            </a:r>
          </a:p>
          <a:p>
            <a:pPr algn="just"/>
            <a:r>
              <a:rPr lang="cs-CZ" sz="1500" dirty="0" smtClean="0"/>
              <a:t>Poslední možnou příčinu přežití aliancí vidí S. </a:t>
            </a:r>
            <a:r>
              <a:rPr lang="cs-CZ" sz="1500" dirty="0" err="1" smtClean="0"/>
              <a:t>Walt</a:t>
            </a:r>
            <a:r>
              <a:rPr lang="cs-CZ" sz="1500" dirty="0" smtClean="0"/>
              <a:t> v otázce sdílené ideologie a zájmů.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387380102"/>
      </p:ext>
    </p:extLst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Přežití a zánik aliancí z pohledu liberalismu (I.)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dirty="0" smtClean="0"/>
              <a:t>Podle liberálních autorů pominutí původní hrozby nutně neznamená, že je aliance zbytečná. Za hlavní faktor přežití aliance přitom považují míru institucionalizace.</a:t>
            </a:r>
          </a:p>
          <a:p>
            <a:pPr algn="just"/>
            <a:r>
              <a:rPr lang="cs-CZ" sz="1800" dirty="0" smtClean="0"/>
              <a:t>Míru institucionalizace lze podle R. </a:t>
            </a:r>
            <a:r>
              <a:rPr lang="cs-CZ" sz="1800" dirty="0" err="1" smtClean="0"/>
              <a:t>Keohanea</a:t>
            </a:r>
            <a:r>
              <a:rPr lang="cs-CZ" sz="1800" dirty="0" smtClean="0"/>
              <a:t> a C. </a:t>
            </a:r>
            <a:r>
              <a:rPr lang="cs-CZ" sz="1800" dirty="0" err="1" smtClean="0"/>
              <a:t>Wallenderové</a:t>
            </a:r>
            <a:r>
              <a:rPr lang="cs-CZ" sz="1800" dirty="0" smtClean="0"/>
              <a:t> měřit na základě 3 prvků:</a:t>
            </a:r>
          </a:p>
          <a:p>
            <a:pPr algn="just"/>
            <a:r>
              <a:rPr lang="cs-CZ" sz="1800" dirty="0" smtClean="0"/>
              <a:t>1) Do jaké míry aktéři očekávají, že se členové aliance budou chovat podle společného rámce;</a:t>
            </a:r>
          </a:p>
          <a:p>
            <a:pPr algn="just"/>
            <a:r>
              <a:rPr lang="cs-CZ" sz="1800" dirty="0" smtClean="0"/>
              <a:t>2) Do jaké míry existují speciální a přetrvávající pravidla, podle nichž se aktéři řídí;</a:t>
            </a:r>
          </a:p>
          <a:p>
            <a:pPr algn="just"/>
            <a:r>
              <a:rPr lang="cs-CZ" sz="1800" dirty="0" smtClean="0"/>
              <a:t>3) Do jaké míry instituce diferencuje úlohy, za něž jsou jednotliví členové zodpovědní.</a:t>
            </a:r>
          </a:p>
          <a:p>
            <a:pPr algn="just"/>
            <a:r>
              <a:rPr lang="cs-CZ" sz="1800" dirty="0" smtClean="0"/>
              <a:t>V případě vysoké míry institucionalizace se může aliance adaptovat na nové úkoly. Navíc platí, že investice do vytvoření vysoce institucionalizované aliance byly vysoké a státy, co by racionální aktéři nechtějí tuto investici ztratit s vědomím, že v případě dalšího ohrožení by takovéto náklady musely vynaložit znovu.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078172719"/>
      </p:ext>
    </p:extLst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Přežití a zánik aliancí z pohledu liberalismu (</a:t>
            </a:r>
            <a:r>
              <a:rPr lang="cs-CZ" dirty="0" smtClean="0"/>
              <a:t>II.)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600" dirty="0" smtClean="0"/>
              <a:t>Zda se aliance může adaptovat na nové bezpečnostní prostředí je ovlivněno tím, jak jsou její pravidla a postupy přenositelné.</a:t>
            </a:r>
          </a:p>
          <a:p>
            <a:pPr algn="just"/>
            <a:r>
              <a:rPr lang="cs-CZ" sz="1600" dirty="0" smtClean="0"/>
              <a:t>Větší šanci na přežití mají široce zaměřené instituce, případně instituce, které kombinují zaměření na hrozby i rizika.</a:t>
            </a:r>
          </a:p>
          <a:p>
            <a:pPr algn="just"/>
            <a:r>
              <a:rPr lang="cs-CZ" sz="1600" dirty="0" smtClean="0"/>
              <a:t>Úspěch transformace aliance v uskupení bezpečnostního managementu závisí na třech podmínkách:</a:t>
            </a:r>
          </a:p>
          <a:p>
            <a:pPr algn="just"/>
            <a:r>
              <a:rPr lang="cs-CZ" sz="1600" dirty="0" smtClean="0"/>
              <a:t>1) bezpečnostní prostředí se změní a státy místo hrozeb budou čelit pouze rizikům;</a:t>
            </a:r>
          </a:p>
          <a:p>
            <a:pPr algn="just"/>
            <a:r>
              <a:rPr lang="cs-CZ" sz="1600" dirty="0" smtClean="0"/>
              <a:t>2) instituce se předtím vyvinula z bezpečnostního partnerství na alianci s vlastní organizační strukturou;</a:t>
            </a:r>
          </a:p>
          <a:p>
            <a:pPr algn="just"/>
            <a:r>
              <a:rPr lang="cs-CZ" sz="1600" dirty="0" smtClean="0"/>
              <a:t>3) Už předchozí aliance měla hybridní charakter – obsahovala pravidla a postupy určené k urovnávání a předcházení sporů mezi členy.</a:t>
            </a:r>
          </a:p>
          <a:p>
            <a:pPr algn="just"/>
            <a:r>
              <a:rPr lang="cs-CZ" sz="1600" dirty="0" smtClean="0"/>
              <a:t>Vedle toho, že udržování aliance snižuje transakční náklady, identifikovali neoliberálové i další důvody, proč aliance přežívají zánik původní hrozby:</a:t>
            </a:r>
          </a:p>
          <a:p>
            <a:pPr algn="just"/>
            <a:r>
              <a:rPr lang="cs-CZ" sz="1600" dirty="0" smtClean="0"/>
              <a:t>- členství v alianci přímo ovlivňuje to, jak aktéři formulují svoje zájmy;</a:t>
            </a:r>
          </a:p>
          <a:p>
            <a:pPr algn="just"/>
            <a:r>
              <a:rPr lang="cs-CZ" sz="1600" dirty="0" smtClean="0"/>
              <a:t>- státy se bojí odvety/ztráty reputace, pokud by svoji účast v alianci ukončily ve chvíli, kdy sice pro ně hrozba pominula, ale pro jiné členské státy nikoliv;</a:t>
            </a:r>
          </a:p>
          <a:p>
            <a:pPr algn="just"/>
            <a:r>
              <a:rPr lang="cs-CZ" sz="1600" dirty="0" smtClean="0"/>
              <a:t>- aliance mezi liberálními demokraciemi budou silnější a odolnější;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330669225"/>
      </p:ext>
    </p:extLst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Realisté a přežití NATO po konci studené války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400" dirty="0" smtClean="0"/>
              <a:t>Základní realistické předpoklady vývoje fungování aliance po vymizení původní hrozby.</a:t>
            </a:r>
          </a:p>
          <a:p>
            <a:pPr algn="just"/>
            <a:r>
              <a:rPr lang="cs-CZ" sz="1400" dirty="0" smtClean="0"/>
              <a:t>A) Významné omezení výdajů na obranu a rostoucí snaha vyhnout se plnění nákladných závazků kompenzujících pokles výnosů z pokračujícího fungování aliance.</a:t>
            </a:r>
          </a:p>
          <a:p>
            <a:pPr algn="just"/>
            <a:r>
              <a:rPr lang="cs-CZ" sz="1400" dirty="0" smtClean="0"/>
              <a:t>B) Častější spory uvnitř aliance ohledně společné alianční politiky, </a:t>
            </a:r>
            <a:r>
              <a:rPr lang="cs-CZ" sz="1400" dirty="0" err="1" smtClean="0"/>
              <a:t>burden-sharingu</a:t>
            </a:r>
            <a:r>
              <a:rPr lang="cs-CZ" sz="1400" dirty="0" smtClean="0"/>
              <a:t>. Trend k více nezávislým zahraničním a bezpečnostním politikám členských států („</a:t>
            </a:r>
            <a:r>
              <a:rPr lang="cs-CZ" sz="1400" dirty="0" err="1" smtClean="0"/>
              <a:t>renacionalizace</a:t>
            </a:r>
            <a:r>
              <a:rPr lang="cs-CZ" sz="1400" dirty="0" smtClean="0"/>
              <a:t>“ politik členských států).</a:t>
            </a:r>
          </a:p>
          <a:p>
            <a:pPr algn="just"/>
            <a:r>
              <a:rPr lang="cs-CZ" sz="1400" dirty="0" smtClean="0"/>
              <a:t>C) Vyvázání se ze závazků/odchod z aliance, preference méně nákladných forem mezinárodní spolupráce.</a:t>
            </a:r>
          </a:p>
          <a:p>
            <a:pPr algn="just"/>
            <a:r>
              <a:rPr lang="cs-CZ" sz="1400" dirty="0" smtClean="0"/>
              <a:t>V případě NATO se tyto předpoklady naplnily jen částečně (pokles výdajů na obranu členských států, spory ohledně směřování aliance, snahy některých členských států o více samostatnou politiku v jednotlivých případech – např. v případě vojenské akce proti Iráku v roce 2003).</a:t>
            </a:r>
          </a:p>
          <a:p>
            <a:pPr algn="just"/>
            <a:r>
              <a:rPr lang="cs-CZ" sz="1400" dirty="0" smtClean="0"/>
              <a:t>NATO ale nadále zůstává životaschopné, pro členské státy je nadále klíčovou platformou pro řešení zásadních bezpečnostních problémů (stabilizace Afghánistánu, Kosovo, naposledy Libye).</a:t>
            </a:r>
          </a:p>
          <a:p>
            <a:pPr algn="just"/>
            <a:r>
              <a:rPr lang="cs-CZ" sz="1400" dirty="0" smtClean="0"/>
              <a:t>Došlo k rozšíření aliance a k přidání nových funkcí, s čímž realistické teorie nepočítaly.</a:t>
            </a:r>
          </a:p>
          <a:p>
            <a:pPr algn="just"/>
            <a:r>
              <a:rPr lang="cs-CZ" sz="1400" b="1" dirty="0" smtClean="0"/>
              <a:t>Realistická vysvětlení pokračující existence NATO</a:t>
            </a:r>
            <a:r>
              <a:rPr lang="cs-CZ" sz="1400" dirty="0" smtClean="0"/>
              <a:t>:</a:t>
            </a:r>
          </a:p>
          <a:p>
            <a:pPr algn="just"/>
            <a:r>
              <a:rPr lang="cs-CZ" sz="1400" dirty="0" smtClean="0"/>
              <a:t>1) reziduální hrozba ze strany Ruska;</a:t>
            </a:r>
          </a:p>
          <a:p>
            <a:pPr algn="just"/>
            <a:r>
              <a:rPr lang="cs-CZ" sz="1400" dirty="0" smtClean="0"/>
              <a:t>2) vynoření se nových hrozeb sdílených členskými státy;</a:t>
            </a:r>
          </a:p>
          <a:p>
            <a:pPr algn="just"/>
            <a:r>
              <a:rPr lang="cs-CZ" sz="1400" dirty="0" smtClean="0"/>
              <a:t>3) aliance jako nástroj </a:t>
            </a:r>
            <a:r>
              <a:rPr lang="cs-CZ" sz="1400" dirty="0" err="1" smtClean="0"/>
              <a:t>intraalianční</a:t>
            </a:r>
            <a:r>
              <a:rPr lang="cs-CZ" sz="1400" dirty="0" smtClean="0"/>
              <a:t> kontroly;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449512164"/>
      </p:ext>
    </p:extLst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Organizační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600" dirty="0" smtClean="0"/>
              <a:t>Nejde o teorii mezinárodních vztahů, ale o přístup z oblasti ekonomie a managementu zaměřující se na vysvětlení chování různých organizačních jednotek.</a:t>
            </a:r>
          </a:p>
          <a:p>
            <a:pPr algn="just"/>
            <a:r>
              <a:rPr lang="cs-CZ" sz="1600" dirty="0" smtClean="0"/>
              <a:t>Institucionalizovaná aliance jako NATO je typem organizace a jako taková může mít vlastní zájmy odlišné od zájmů členských států.</a:t>
            </a:r>
          </a:p>
          <a:p>
            <a:pPr algn="just"/>
            <a:r>
              <a:rPr lang="cs-CZ" sz="1600" dirty="0" smtClean="0"/>
              <a:t>Základním zájmem je přežití, tedy pokračování v činnosti a další rozvoj organizace.</a:t>
            </a:r>
          </a:p>
          <a:p>
            <a:pPr algn="just"/>
            <a:r>
              <a:rPr lang="cs-CZ" sz="1600" dirty="0" smtClean="0"/>
              <a:t>NATO je velká organizace s tisíci zaměstnanci, kteří se s ní identifikují, vnímají sami sebe jako součást komunity, skrze alianci realizují své osobní a profesní zájmy a díky identifikaci s organizací jsou naklonění pohledu zdůrazňujícímu pokračující užitečnost takové organizace.</a:t>
            </a:r>
          </a:p>
          <a:p>
            <a:pPr algn="just"/>
            <a:r>
              <a:rPr lang="cs-CZ" sz="1600" dirty="0" smtClean="0"/>
              <a:t>Mají tedy zájem na její existenci a pracují na zajištění jejího pokračujícího přežití.</a:t>
            </a:r>
          </a:p>
          <a:p>
            <a:pPr algn="just"/>
            <a:r>
              <a:rPr lang="cs-CZ" sz="1600" dirty="0" smtClean="0"/>
              <a:t>Tři obecné typy chování, jímž organizace a její členové zajišťují přežití:</a:t>
            </a:r>
          </a:p>
          <a:p>
            <a:pPr algn="just"/>
            <a:r>
              <a:rPr lang="cs-CZ" sz="1600" dirty="0" smtClean="0"/>
              <a:t>A) odpor ke změně;</a:t>
            </a:r>
          </a:p>
          <a:p>
            <a:pPr algn="just"/>
            <a:r>
              <a:rPr lang="cs-CZ" sz="1600" dirty="0" smtClean="0"/>
              <a:t>B) potvrzení důležitosti organizace;</a:t>
            </a:r>
          </a:p>
          <a:p>
            <a:pPr algn="just"/>
            <a:r>
              <a:rPr lang="cs-CZ" sz="1600" dirty="0" smtClean="0"/>
              <a:t>C) adaptace na změny;</a:t>
            </a:r>
          </a:p>
          <a:p>
            <a:pPr algn="just"/>
            <a:r>
              <a:rPr lang="cs-CZ" sz="1600" dirty="0" smtClean="0"/>
              <a:t>Adaptace na změny není preferovaným typem chování, nicméně přežití organizace má přednost. Organizace si časem uvědomí, že je adaptace nutná, pokud si chce udržet potřebné zdroje a legitimitu, z níž odvozuje svou činnost.</a:t>
            </a:r>
          </a:p>
          <a:p>
            <a:pPr algn="just"/>
            <a:r>
              <a:rPr lang="cs-CZ" sz="1600" dirty="0" smtClean="0"/>
              <a:t>Cílem organizace je přežití, nikoliv lpění na určitém souboru principů či hodnot.</a:t>
            </a:r>
          </a:p>
        </p:txBody>
      </p:sp>
    </p:spTree>
    <p:extLst>
      <p:ext uri="{BB962C8B-B14F-4D97-AF65-F5344CB8AC3E}">
        <p14:creationId xmlns:p14="http://schemas.microsoft.com/office/powerpoint/2010/main" val="991926338"/>
      </p:ext>
    </p:extLst>
  </p:cSld>
  <p:clrMapOvr>
    <a:masterClrMapping/>
  </p:clrMapOvr>
  <p:transition spd="med">
    <p:checker/>
  </p:transition>
</p:sld>
</file>

<file path=ppt/theme/theme1.xml><?xml version="1.0" encoding="utf-8"?>
<a:theme xmlns:a="http://schemas.openxmlformats.org/drawingml/2006/main" name="Kruhy na vodě">
  <a:themeElements>
    <a:clrScheme name="Kruhy na vodě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Kruhy na vodě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Kruhy na vodě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uhy na vodě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1821</TotalTime>
  <Words>1681</Words>
  <Application>Microsoft Office PowerPoint</Application>
  <PresentationFormat>Předvádění na obrazovce (4:3)</PresentationFormat>
  <Paragraphs>85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Wingdings</vt:lpstr>
      <vt:lpstr>Kruhy na vodě</vt:lpstr>
      <vt:lpstr>Aliance a regionální bezpečnostní instituce</vt:lpstr>
      <vt:lpstr>Doba trvání historických aliancí</vt:lpstr>
      <vt:lpstr>Zánik aliancí z pohledu realistických teorií</vt:lpstr>
      <vt:lpstr>Zánik aliancí dle S. M. Walta</vt:lpstr>
      <vt:lpstr>Přežití aliancí dle S. M. Walta</vt:lpstr>
      <vt:lpstr>Přežití a zánik aliancí z pohledu liberalismu (I.)</vt:lpstr>
      <vt:lpstr>Přežití a zánik aliancí z pohledu liberalismu (II.)</vt:lpstr>
      <vt:lpstr>Realisté a přežití NATO po konci studené války</vt:lpstr>
      <vt:lpstr>Organizační teorie</vt:lpstr>
      <vt:lpstr>Přežití NATO z pohledu liberálních teorií</vt:lpstr>
    </vt:vector>
  </TitlesOfParts>
  <Company>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Zahraniční politika administrativy G. Bushe st.</dc:title>
  <dc:creator>Petr Suchý</dc:creator>
  <cp:lastModifiedBy>Ucitel</cp:lastModifiedBy>
  <cp:revision>89</cp:revision>
  <dcterms:created xsi:type="dcterms:W3CDTF">2005-04-25T12:17:40Z</dcterms:created>
  <dcterms:modified xsi:type="dcterms:W3CDTF">2018-05-02T14:36:41Z</dcterms:modified>
</cp:coreProperties>
</file>