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  <p:sldMasterId id="2147483792" r:id="rId3"/>
    <p:sldMasterId id="2147483804" r:id="rId4"/>
    <p:sldMasterId id="2147483816" r:id="rId5"/>
    <p:sldMasterId id="2147483828" r:id="rId6"/>
    <p:sldMasterId id="2147483840" r:id="rId7"/>
    <p:sldMasterId id="2147483852" r:id="rId8"/>
    <p:sldMasterId id="2147483864" r:id="rId9"/>
    <p:sldMasterId id="2147483876" r:id="rId10"/>
    <p:sldMasterId id="2147483888" r:id="rId11"/>
    <p:sldMasterId id="2147483900" r:id="rId12"/>
    <p:sldMasterId id="2147483936" r:id="rId13"/>
    <p:sldMasterId id="2147483948" r:id="rId14"/>
    <p:sldMasterId id="2147484068" r:id="rId15"/>
    <p:sldMasterId id="2147484128" r:id="rId16"/>
    <p:sldMasterId id="2147484140" r:id="rId17"/>
    <p:sldMasterId id="2147484188" r:id="rId18"/>
    <p:sldMasterId id="2147484236" r:id="rId19"/>
    <p:sldMasterId id="2147484248" r:id="rId20"/>
    <p:sldMasterId id="2147484272" r:id="rId21"/>
    <p:sldMasterId id="2147484284" r:id="rId22"/>
    <p:sldMasterId id="2147484296" r:id="rId23"/>
    <p:sldMasterId id="2147484308" r:id="rId24"/>
    <p:sldMasterId id="2147484320" r:id="rId25"/>
    <p:sldMasterId id="2147484344" r:id="rId26"/>
    <p:sldMasterId id="2147484356" r:id="rId27"/>
    <p:sldMasterId id="2147484368" r:id="rId28"/>
    <p:sldMasterId id="2147484380" r:id="rId29"/>
  </p:sldMasterIdLst>
  <p:notesMasterIdLst>
    <p:notesMasterId r:id="rId93"/>
  </p:notesMasterIdLst>
  <p:sldIdLst>
    <p:sldId id="256" r:id="rId30"/>
    <p:sldId id="257" r:id="rId31"/>
    <p:sldId id="258" r:id="rId32"/>
    <p:sldId id="259" r:id="rId33"/>
    <p:sldId id="260" r:id="rId34"/>
    <p:sldId id="277" r:id="rId35"/>
    <p:sldId id="261" r:id="rId36"/>
    <p:sldId id="262" r:id="rId37"/>
    <p:sldId id="263" r:id="rId38"/>
    <p:sldId id="276" r:id="rId39"/>
    <p:sldId id="264" r:id="rId40"/>
    <p:sldId id="265" r:id="rId41"/>
    <p:sldId id="266" r:id="rId42"/>
    <p:sldId id="267" r:id="rId43"/>
    <p:sldId id="342" r:id="rId44"/>
    <p:sldId id="268" r:id="rId45"/>
    <p:sldId id="278" r:id="rId46"/>
    <p:sldId id="313" r:id="rId47"/>
    <p:sldId id="312" r:id="rId48"/>
    <p:sldId id="271" r:id="rId49"/>
    <p:sldId id="343" r:id="rId50"/>
    <p:sldId id="344" r:id="rId51"/>
    <p:sldId id="346" r:id="rId52"/>
    <p:sldId id="347" r:id="rId53"/>
    <p:sldId id="348" r:id="rId54"/>
    <p:sldId id="349" r:id="rId55"/>
    <p:sldId id="350" r:id="rId56"/>
    <p:sldId id="352" r:id="rId57"/>
    <p:sldId id="353" r:id="rId58"/>
    <p:sldId id="354" r:id="rId59"/>
    <p:sldId id="355" r:id="rId60"/>
    <p:sldId id="356" r:id="rId61"/>
    <p:sldId id="357" r:id="rId62"/>
    <p:sldId id="359" r:id="rId63"/>
    <p:sldId id="367" r:id="rId64"/>
    <p:sldId id="361" r:id="rId65"/>
    <p:sldId id="362" r:id="rId66"/>
    <p:sldId id="364" r:id="rId67"/>
    <p:sldId id="365" r:id="rId68"/>
    <p:sldId id="366" r:id="rId69"/>
    <p:sldId id="272" r:id="rId70"/>
    <p:sldId id="287" r:id="rId71"/>
    <p:sldId id="314" r:id="rId72"/>
    <p:sldId id="330" r:id="rId73"/>
    <p:sldId id="289" r:id="rId74"/>
    <p:sldId id="280" r:id="rId75"/>
    <p:sldId id="322" r:id="rId76"/>
    <p:sldId id="297" r:id="rId77"/>
    <p:sldId id="332" r:id="rId78"/>
    <p:sldId id="333" r:id="rId79"/>
    <p:sldId id="337" r:id="rId80"/>
    <p:sldId id="336" r:id="rId81"/>
    <p:sldId id="335" r:id="rId82"/>
    <p:sldId id="339" r:id="rId83"/>
    <p:sldId id="340" r:id="rId84"/>
    <p:sldId id="341" r:id="rId85"/>
    <p:sldId id="311" r:id="rId86"/>
    <p:sldId id="285" r:id="rId87"/>
    <p:sldId id="286" r:id="rId88"/>
    <p:sldId id="308" r:id="rId89"/>
    <p:sldId id="309" r:id="rId90"/>
    <p:sldId id="301" r:id="rId91"/>
    <p:sldId id="310" r:id="rId9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redný štýl 4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5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50" Type="http://schemas.openxmlformats.org/officeDocument/2006/relationships/slide" Target="slides/slide21.xml"/><Relationship Id="rId55" Type="http://schemas.openxmlformats.org/officeDocument/2006/relationships/slide" Target="slides/slide26.xml"/><Relationship Id="rId63" Type="http://schemas.openxmlformats.org/officeDocument/2006/relationships/slide" Target="slides/slide34.xml"/><Relationship Id="rId68" Type="http://schemas.openxmlformats.org/officeDocument/2006/relationships/slide" Target="slides/slide39.xml"/><Relationship Id="rId76" Type="http://schemas.openxmlformats.org/officeDocument/2006/relationships/slide" Target="slides/slide47.xml"/><Relationship Id="rId84" Type="http://schemas.openxmlformats.org/officeDocument/2006/relationships/slide" Target="slides/slide55.xml"/><Relationship Id="rId89" Type="http://schemas.openxmlformats.org/officeDocument/2006/relationships/slide" Target="slides/slide60.xml"/><Relationship Id="rId9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2.xml"/><Relationship Id="rId92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53" Type="http://schemas.openxmlformats.org/officeDocument/2006/relationships/slide" Target="slides/slide24.xml"/><Relationship Id="rId58" Type="http://schemas.openxmlformats.org/officeDocument/2006/relationships/slide" Target="slides/slide29.xml"/><Relationship Id="rId66" Type="http://schemas.openxmlformats.org/officeDocument/2006/relationships/slide" Target="slides/slide37.xml"/><Relationship Id="rId74" Type="http://schemas.openxmlformats.org/officeDocument/2006/relationships/slide" Target="slides/slide45.xml"/><Relationship Id="rId79" Type="http://schemas.openxmlformats.org/officeDocument/2006/relationships/slide" Target="slides/slide50.xml"/><Relationship Id="rId87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2.xml"/><Relationship Id="rId82" Type="http://schemas.openxmlformats.org/officeDocument/2006/relationships/slide" Target="slides/slide53.xml"/><Relationship Id="rId90" Type="http://schemas.openxmlformats.org/officeDocument/2006/relationships/slide" Target="slides/slide61.xml"/><Relationship Id="rId95" Type="http://schemas.openxmlformats.org/officeDocument/2006/relationships/viewProps" Target="view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56" Type="http://schemas.openxmlformats.org/officeDocument/2006/relationships/slide" Target="slides/slide27.xml"/><Relationship Id="rId64" Type="http://schemas.openxmlformats.org/officeDocument/2006/relationships/slide" Target="slides/slide35.xml"/><Relationship Id="rId69" Type="http://schemas.openxmlformats.org/officeDocument/2006/relationships/slide" Target="slides/slide40.xml"/><Relationship Id="rId77" Type="http://schemas.openxmlformats.org/officeDocument/2006/relationships/slide" Target="slides/slide4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2.xml"/><Relationship Id="rId72" Type="http://schemas.openxmlformats.org/officeDocument/2006/relationships/slide" Target="slides/slide43.xml"/><Relationship Id="rId80" Type="http://schemas.openxmlformats.org/officeDocument/2006/relationships/slide" Target="slides/slide51.xml"/><Relationship Id="rId85" Type="http://schemas.openxmlformats.org/officeDocument/2006/relationships/slide" Target="slides/slide56.xml"/><Relationship Id="rId9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slide" Target="slides/slide17.xml"/><Relationship Id="rId59" Type="http://schemas.openxmlformats.org/officeDocument/2006/relationships/slide" Target="slides/slide30.xml"/><Relationship Id="rId67" Type="http://schemas.openxmlformats.org/officeDocument/2006/relationships/slide" Target="slides/slide38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2.xml"/><Relationship Id="rId54" Type="http://schemas.openxmlformats.org/officeDocument/2006/relationships/slide" Target="slides/slide25.xml"/><Relationship Id="rId62" Type="http://schemas.openxmlformats.org/officeDocument/2006/relationships/slide" Target="slides/slide33.xml"/><Relationship Id="rId70" Type="http://schemas.openxmlformats.org/officeDocument/2006/relationships/slide" Target="slides/slide41.xml"/><Relationship Id="rId75" Type="http://schemas.openxmlformats.org/officeDocument/2006/relationships/slide" Target="slides/slide46.xml"/><Relationship Id="rId83" Type="http://schemas.openxmlformats.org/officeDocument/2006/relationships/slide" Target="slides/slide54.xml"/><Relationship Id="rId88" Type="http://schemas.openxmlformats.org/officeDocument/2006/relationships/slide" Target="slides/slide59.xml"/><Relationship Id="rId91" Type="http://schemas.openxmlformats.org/officeDocument/2006/relationships/slide" Target="slides/slide62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49" Type="http://schemas.openxmlformats.org/officeDocument/2006/relationships/slide" Target="slides/slide20.xml"/><Relationship Id="rId57" Type="http://schemas.openxmlformats.org/officeDocument/2006/relationships/slide" Target="slides/slide2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slide" Target="slides/slide23.xml"/><Relationship Id="rId60" Type="http://schemas.openxmlformats.org/officeDocument/2006/relationships/slide" Target="slides/slide31.xml"/><Relationship Id="rId65" Type="http://schemas.openxmlformats.org/officeDocument/2006/relationships/slide" Target="slides/slide36.xml"/><Relationship Id="rId73" Type="http://schemas.openxmlformats.org/officeDocument/2006/relationships/slide" Target="slides/slide44.xml"/><Relationship Id="rId78" Type="http://schemas.openxmlformats.org/officeDocument/2006/relationships/slide" Target="slides/slide49.xml"/><Relationship Id="rId81" Type="http://schemas.openxmlformats.org/officeDocument/2006/relationships/slide" Target="slides/slide52.xml"/><Relationship Id="rId86" Type="http://schemas.openxmlformats.org/officeDocument/2006/relationships/slide" Target="slides/slide57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BB59B-6AF3-42F7-BCE3-599303A5A339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B1032-EDE0-4829-92B7-C11F0AC554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98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9.5.2018</a:t>
            </a:fld>
            <a:endParaRPr lang="sk-SK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9.5.2018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9.5.2018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76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9346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37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4987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07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784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8236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0034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8188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299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5695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80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85885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50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19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6613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539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4478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9865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5457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3860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7771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11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6199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16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9942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8545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7296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4107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0217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1622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3529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2939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27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9.5.2018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796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44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6866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8101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4351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7221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9849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4796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0857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69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00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2632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57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633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88761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48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3345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5474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4446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52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6824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03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7917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67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4208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7800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1640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6184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234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99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8676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4398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82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41643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32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901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6125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2621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0776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00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7132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2737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1483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73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1465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05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8400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7439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8305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83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0666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5169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61865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963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08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3857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16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7088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4895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21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7360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3310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2069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7419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9967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54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774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5198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80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9381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8976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910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5001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3500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0300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0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1489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30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15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76390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6498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9546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1904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2677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6723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1250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13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907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68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7620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5688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4996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9009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30415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8478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8051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1700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94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7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9.5.2018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90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4764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52607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8877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7462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8914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466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00462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7298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00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19707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43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7507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0235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9074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41243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8870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07774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52977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7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9.5.2018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9.5.2018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9.5.2018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9.5.2018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9.5.2018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9.5.2018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9.5.2018</a:t>
            </a:fld>
            <a:endParaRPr lang="sk-SK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904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13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22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939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23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952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1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59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14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213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145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72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30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123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9.5.2018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4800" y="2133600"/>
            <a:ext cx="8458200" cy="1524000"/>
          </a:xfrm>
        </p:spPr>
        <p:txBody>
          <a:bodyPr>
            <a:normAutofit/>
          </a:bodyPr>
          <a:lstStyle/>
          <a:p>
            <a:pPr algn="ctr"/>
            <a:r>
              <a:rPr lang="cs-CZ" sz="6000" dirty="0">
                <a:solidFill>
                  <a:schemeClr val="bg1"/>
                </a:solidFill>
              </a:rPr>
              <a:t>Referendum in Slovakia</a:t>
            </a:r>
            <a:endParaRPr lang="sk-SK" sz="60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1000" y="5562600"/>
            <a:ext cx="8458200" cy="1143000"/>
          </a:xfrm>
        </p:spPr>
        <p:txBody>
          <a:bodyPr>
            <a:normAutofit lnSpcReduction="10000"/>
          </a:bodyPr>
          <a:lstStyle/>
          <a:p>
            <a:pPr algn="r"/>
            <a:r>
              <a:rPr lang="sk-SK" sz="3200" dirty="0">
                <a:solidFill>
                  <a:schemeClr val="bg1"/>
                </a:solidFill>
              </a:rPr>
              <a:t>Peter Spáč</a:t>
            </a:r>
          </a:p>
          <a:p>
            <a:pPr algn="r"/>
            <a:r>
              <a:rPr lang="cs-CZ" sz="3200" dirty="0">
                <a:solidFill>
                  <a:schemeClr val="bg1"/>
                </a:solidFill>
              </a:rPr>
              <a:t>23</a:t>
            </a:r>
            <a:r>
              <a:rPr lang="sk-SK" sz="3200" dirty="0">
                <a:solidFill>
                  <a:schemeClr val="bg1"/>
                </a:solidFill>
              </a:rPr>
              <a:t>.4.2018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676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Referendum in Slovakia </a:t>
            </a:r>
            <a:br>
              <a:rPr lang="en-US" dirty="0"/>
            </a:br>
            <a:r>
              <a:rPr lang="en-US" dirty="0"/>
              <a:t>since 1993</a:t>
            </a:r>
          </a:p>
        </p:txBody>
      </p:sp>
    </p:spTree>
    <p:extLst>
      <p:ext uri="{BB962C8B-B14F-4D97-AF65-F5344CB8AC3E}">
        <p14:creationId xmlns:p14="http://schemas.microsoft.com/office/powerpoint/2010/main" val="1981904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Formal aspects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 main attributes defined in </a:t>
            </a:r>
            <a:r>
              <a:rPr lang="cs-CZ" dirty="0"/>
              <a:t>C</a:t>
            </a:r>
            <a:r>
              <a:rPr lang="en-US" dirty="0" err="1"/>
              <a:t>onstitution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Obligatory:</a:t>
            </a:r>
          </a:p>
          <a:p>
            <a:pPr lvl="1"/>
            <a:r>
              <a:rPr lang="en-US" dirty="0"/>
              <a:t>Confirmation of a constitutional law on entering into or withdrawing from an alliance with other states</a:t>
            </a:r>
          </a:p>
          <a:p>
            <a:endParaRPr lang="en-US" dirty="0"/>
          </a:p>
          <a:p>
            <a:r>
              <a:rPr lang="en-US" b="1" dirty="0"/>
              <a:t>Facultative:</a:t>
            </a:r>
          </a:p>
          <a:p>
            <a:pPr lvl="1"/>
            <a:r>
              <a:rPr lang="en-US" dirty="0"/>
              <a:t>About </a:t>
            </a:r>
            <a:r>
              <a:rPr lang="sk-SK" dirty="0"/>
              <a:t>„</a:t>
            </a:r>
            <a:r>
              <a:rPr lang="en-US" i="1" dirty="0"/>
              <a:t>important issues of public interest</a:t>
            </a:r>
            <a:r>
              <a:rPr lang="sk-SK" dirty="0"/>
              <a:t>“</a:t>
            </a:r>
            <a:endParaRPr lang="en-US" dirty="0"/>
          </a:p>
          <a:p>
            <a:pPr lvl="1"/>
            <a:r>
              <a:rPr lang="en-US" dirty="0"/>
              <a:t>Excluded issues – basic rights and liberties, taxes, state budget</a:t>
            </a:r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Formal aspects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Initiation:</a:t>
            </a:r>
          </a:p>
          <a:p>
            <a:pPr lvl="1"/>
            <a:r>
              <a:rPr lang="en-US" dirty="0"/>
              <a:t>Petition of at least 350 000 citizens</a:t>
            </a:r>
          </a:p>
          <a:p>
            <a:pPr lvl="1"/>
            <a:r>
              <a:rPr lang="en-US" dirty="0"/>
              <a:t>Resolution of the parliament</a:t>
            </a:r>
          </a:p>
          <a:p>
            <a:endParaRPr lang="en-US" dirty="0"/>
          </a:p>
          <a:p>
            <a:r>
              <a:rPr lang="en-US" b="1" dirty="0"/>
              <a:t>President calls the referendum:</a:t>
            </a:r>
          </a:p>
          <a:p>
            <a:pPr lvl="1"/>
            <a:r>
              <a:rPr lang="en-US" dirty="0"/>
              <a:t>Not within 90 days before parliamentary elections</a:t>
            </a:r>
          </a:p>
          <a:p>
            <a:pPr lvl="1"/>
            <a:r>
              <a:rPr lang="en-US" dirty="0"/>
              <a:t>But it may be held </a:t>
            </a:r>
            <a:r>
              <a:rPr lang="en-US" b="1" dirty="0"/>
              <a:t>on the day </a:t>
            </a:r>
            <a:r>
              <a:rPr lang="en-US" dirty="0"/>
              <a:t>of parliamentary elections</a:t>
            </a:r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Formal aspects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referendum is valid if:</a:t>
            </a:r>
          </a:p>
          <a:p>
            <a:pPr lvl="1"/>
            <a:r>
              <a:rPr lang="en-US" dirty="0"/>
              <a:t>The turnout reaches at least 50 % and</a:t>
            </a:r>
          </a:p>
          <a:p>
            <a:pPr lvl="1"/>
            <a:r>
              <a:rPr lang="en-US" dirty="0"/>
              <a:t>A decision is endorsed by at least 50 % of those who participated</a:t>
            </a:r>
          </a:p>
          <a:p>
            <a:endParaRPr lang="en-US" dirty="0"/>
          </a:p>
          <a:p>
            <a:r>
              <a:rPr lang="en-US" b="1" dirty="0"/>
              <a:t>Effect:</a:t>
            </a:r>
          </a:p>
          <a:p>
            <a:pPr lvl="1"/>
            <a:r>
              <a:rPr lang="en-US" dirty="0"/>
              <a:t>The result is promulgated by the parliament </a:t>
            </a:r>
            <a:r>
              <a:rPr lang="en-US" b="1" dirty="0"/>
              <a:t>as a law</a:t>
            </a:r>
          </a:p>
          <a:p>
            <a:pPr lvl="1"/>
            <a:r>
              <a:rPr lang="en-US" dirty="0"/>
              <a:t>For the </a:t>
            </a:r>
            <a:r>
              <a:rPr lang="en-US" b="1" dirty="0"/>
              <a:t>next 3 years</a:t>
            </a:r>
            <a:r>
              <a:rPr lang="en-US" dirty="0"/>
              <a:t> neither the parliament may modify this result nor another referendum on the same issue may be held</a:t>
            </a:r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What will we track?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initiated the referendums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were the official and real motives of these subjects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were the results and their impact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828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Part I – Referendum as a</a:t>
            </a:r>
            <a:r>
              <a:rPr lang="cs-CZ" dirty="0"/>
              <a:t> part </a:t>
            </a:r>
            <a:r>
              <a:rPr lang="en-US" dirty="0"/>
              <a:t>of</a:t>
            </a:r>
            <a:r>
              <a:rPr lang="cs-CZ" dirty="0"/>
              <a:t> </a:t>
            </a:r>
            <a:r>
              <a:rPr lang="en-US" dirty="0"/>
              <a:t>election</a:t>
            </a:r>
            <a:r>
              <a:rPr lang="cs-CZ" dirty="0"/>
              <a:t> </a:t>
            </a:r>
            <a:r>
              <a:rPr lang="en-US" dirty="0"/>
              <a:t>campaign </a:t>
            </a:r>
          </a:p>
        </p:txBody>
      </p:sp>
    </p:spTree>
    <p:extLst>
      <p:ext uri="{BB962C8B-B14F-4D97-AF65-F5344CB8AC3E}">
        <p14:creationId xmlns:p14="http://schemas.microsoft.com/office/powerpoint/2010/main" val="3881495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1994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High impacts of economic transformation in Slovakia since 1989 (inflation, unemployment)</a:t>
            </a:r>
          </a:p>
          <a:p>
            <a:endParaRPr lang="en-US" dirty="0"/>
          </a:p>
          <a:p>
            <a:r>
              <a:rPr lang="en-US" dirty="0"/>
              <a:t>Slovak ex-communists (SD</a:t>
            </a:r>
            <a:r>
              <a:rPr lang="sk-SK" dirty="0"/>
              <a:t>L</a:t>
            </a:r>
            <a:r>
              <a:rPr lang="en-US" dirty="0"/>
              <a:t>) resigned to be a protest party due to their intellectual profile</a:t>
            </a:r>
          </a:p>
          <a:p>
            <a:endParaRPr lang="en-US" dirty="0"/>
          </a:p>
          <a:p>
            <a:r>
              <a:rPr lang="en-US" dirty="0"/>
              <a:t>Secession of radical leftist ZRS (Association of Slovak Workers) in 1994 only a few months before election</a:t>
            </a:r>
          </a:p>
          <a:p>
            <a:endParaRPr lang="en-US" dirty="0"/>
          </a:p>
          <a:p>
            <a:r>
              <a:rPr lang="en-US" dirty="0"/>
              <a:t>Referendum as a part of their electoral campaign how to mobilize protest voters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1994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/>
          <a:lstStyle/>
          <a:p>
            <a:r>
              <a:rPr lang="en-US" dirty="0"/>
              <a:t>Topic – reveal of property </a:t>
            </a:r>
            <a:r>
              <a:rPr lang="cs-CZ" dirty="0" err="1"/>
              <a:t>used</a:t>
            </a:r>
            <a:r>
              <a:rPr lang="cs-CZ" dirty="0"/>
              <a:t> in</a:t>
            </a:r>
            <a:r>
              <a:rPr lang="en-US" dirty="0"/>
              <a:t> privatization and auctions (against </a:t>
            </a:r>
            <a:r>
              <a:rPr lang="sk-SK" i="1" dirty="0"/>
              <a:t>„</a:t>
            </a:r>
            <a:r>
              <a:rPr lang="en-US" i="1" dirty="0"/>
              <a:t>the rich</a:t>
            </a:r>
            <a:r>
              <a:rPr lang="sk-SK" i="1" dirty="0"/>
              <a:t>“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ZRS started a petition but eventually the idea of referendum was supported in parliament</a:t>
            </a:r>
          </a:p>
          <a:p>
            <a:endParaRPr lang="en-US" dirty="0"/>
          </a:p>
          <a:p>
            <a:r>
              <a:rPr lang="en-US" dirty="0"/>
              <a:t>Referendum was held only one month after elections </a:t>
            </a:r>
            <a:r>
              <a:rPr lang="sk-SK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ZRS could lead both campaigns at once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73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1994</a:t>
            </a: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</p:nvPr>
        </p:nvGraphicFramePr>
        <p:xfrm>
          <a:off x="685800" y="3200400"/>
          <a:ext cx="8001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773 624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19,96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Out of it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724 448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93,64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30 733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3,97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Zástupný symbol pro obsah 3"/>
          <p:cNvSpPr txBox="1">
            <a:spLocks/>
          </p:cNvSpPr>
          <p:nvPr/>
        </p:nvSpPr>
        <p:spPr>
          <a:xfrm>
            <a:off x="457200" y="1676400"/>
            <a:ext cx="8229600" cy="11430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Question – </a:t>
            </a:r>
            <a:r>
              <a:rPr lang="en-US" sz="2600" i="1" dirty="0">
                <a:solidFill>
                  <a:prstClr val="black"/>
                </a:solidFill>
              </a:rPr>
              <a:t>Would you agree to adopt a law about reveal the origin of finances used for privatization and auctions?</a:t>
            </a:r>
            <a:r>
              <a:rPr lang="en-US" sz="2600" dirty="0">
                <a:solidFill>
                  <a:prstClr val="black"/>
                </a:solidFill>
              </a:rPr>
              <a:t>  </a:t>
            </a: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/>
              <a:t>Elections 1994</a:t>
            </a:r>
            <a:endParaRPr lang="sk-SK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853205"/>
              </p:ext>
            </p:extLst>
          </p:nvPr>
        </p:nvGraphicFramePr>
        <p:xfrm>
          <a:off x="457200" y="1219200"/>
          <a:ext cx="8001000" cy="4779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HZDS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34,96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61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40,67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SV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10,41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18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12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/>
                        <a:t>Hungarians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10,18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11,33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10,08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11,33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DÚ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8,57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ZRS</a:t>
                      </a:r>
                      <a:endParaRPr lang="sk-SK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7,34</a:t>
                      </a:r>
                      <a:endParaRPr lang="sk-SK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13</a:t>
                      </a:r>
                      <a:endParaRPr lang="sk-SK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8,67</a:t>
                      </a:r>
                      <a:endParaRPr lang="sk-SK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SNS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5,4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13,06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357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Direct democracy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original type of democracy</a:t>
            </a:r>
          </a:p>
          <a:p>
            <a:endParaRPr lang="en-US" dirty="0"/>
          </a:p>
          <a:p>
            <a:r>
              <a:rPr lang="en-US" dirty="0"/>
              <a:t>Direct vs. representative democracy</a:t>
            </a:r>
          </a:p>
          <a:p>
            <a:endParaRPr lang="en-US" dirty="0"/>
          </a:p>
          <a:p>
            <a:r>
              <a:rPr lang="en-US" dirty="0"/>
              <a:t>All </a:t>
            </a:r>
            <a:r>
              <a:rPr lang="en-US" b="1" i="1" dirty="0"/>
              <a:t>citizens</a:t>
            </a:r>
            <a:r>
              <a:rPr lang="en-US" dirty="0"/>
              <a:t> entitled to participate on all political decisions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Ancient Athens</a:t>
            </a:r>
          </a:p>
          <a:p>
            <a:pPr lvl="1"/>
            <a:r>
              <a:rPr lang="en-US" dirty="0"/>
              <a:t>Parish meetings in England</a:t>
            </a:r>
          </a:p>
          <a:p>
            <a:pPr lvl="1"/>
            <a:r>
              <a:rPr lang="en-US" dirty="0"/>
              <a:t>J. J. Rousseau – the renaissance of direct democracy</a:t>
            </a:r>
          </a:p>
          <a:p>
            <a:pPr lvl="1"/>
            <a:r>
              <a:rPr lang="en-US" dirty="0" err="1"/>
              <a:t>Landsgemeinde</a:t>
            </a:r>
            <a:r>
              <a:rPr lang="en-US" dirty="0"/>
              <a:t> in Switzerland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1994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Initiator:</a:t>
            </a:r>
          </a:p>
          <a:p>
            <a:pPr lvl="1"/>
            <a:r>
              <a:rPr lang="en-US" dirty="0"/>
              <a:t>Official – the parliament</a:t>
            </a:r>
          </a:p>
          <a:p>
            <a:pPr lvl="1"/>
            <a:r>
              <a:rPr lang="en-US" dirty="0"/>
              <a:t>Real – ZRS and its leader</a:t>
            </a:r>
            <a:r>
              <a:rPr lang="sk-SK" dirty="0"/>
              <a:t> Ján Ľupták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Motives:</a:t>
            </a:r>
          </a:p>
          <a:p>
            <a:pPr lvl="1"/>
            <a:r>
              <a:rPr lang="en-US" dirty="0"/>
              <a:t>Official – reveal of property from privatization</a:t>
            </a:r>
          </a:p>
          <a:p>
            <a:pPr lvl="1"/>
            <a:r>
              <a:rPr lang="en-US" dirty="0"/>
              <a:t>Real – mobilize protest voters and raise the chances of ZRS in parliamentary elections</a:t>
            </a:r>
          </a:p>
          <a:p>
            <a:endParaRPr lang="en-US" dirty="0"/>
          </a:p>
          <a:p>
            <a:r>
              <a:rPr lang="en-US" b="1" dirty="0"/>
              <a:t>Results:</a:t>
            </a:r>
          </a:p>
          <a:p>
            <a:pPr lvl="1"/>
            <a:r>
              <a:rPr lang="en-US" dirty="0"/>
              <a:t>Referendum was not valid</a:t>
            </a:r>
          </a:p>
          <a:p>
            <a:pPr lvl="1"/>
            <a:r>
              <a:rPr lang="en-US" dirty="0"/>
              <a:t>ZRS entered parliament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1998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1998 </a:t>
            </a:r>
            <a:r>
              <a:rPr lang="sk-SK" dirty="0"/>
              <a:t>Mečiar</a:t>
            </a:r>
            <a:r>
              <a:rPr lang="en-US" dirty="0"/>
              <a:t>’s HZDS faced:</a:t>
            </a:r>
          </a:p>
          <a:p>
            <a:pPr lvl="1"/>
            <a:r>
              <a:rPr lang="en-US" dirty="0"/>
              <a:t>A decline of public support since elections 1994</a:t>
            </a:r>
          </a:p>
          <a:p>
            <a:pPr lvl="1"/>
            <a:r>
              <a:rPr lang="en-US" dirty="0"/>
              <a:t>A risk that it will be in opposition after elections 1998</a:t>
            </a:r>
          </a:p>
          <a:p>
            <a:endParaRPr lang="en-US" dirty="0"/>
          </a:p>
          <a:p>
            <a:r>
              <a:rPr lang="en-US" dirty="0"/>
              <a:t>Referendum as a tool how to:</a:t>
            </a:r>
          </a:p>
          <a:p>
            <a:pPr lvl="1"/>
            <a:r>
              <a:rPr lang="en-US" dirty="0"/>
              <a:t>Mobilize supporters of HZDS</a:t>
            </a:r>
          </a:p>
          <a:p>
            <a:pPr lvl="1"/>
            <a:r>
              <a:rPr lang="en-US" dirty="0"/>
              <a:t>Potentially harm the next government if created by opposition parties</a:t>
            </a:r>
          </a:p>
          <a:p>
            <a:endParaRPr lang="en-US" dirty="0"/>
          </a:p>
          <a:p>
            <a:r>
              <a:rPr lang="en-US" dirty="0"/>
              <a:t>Topic – ban of privatization of strategic companies (nationalist sentiments)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26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1998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Petition:</a:t>
            </a:r>
          </a:p>
          <a:p>
            <a:pPr lvl="1"/>
            <a:r>
              <a:rPr lang="en-US" dirty="0"/>
              <a:t>Started in summer 1998 (two months before elections)</a:t>
            </a:r>
          </a:p>
          <a:p>
            <a:pPr lvl="1"/>
            <a:r>
              <a:rPr lang="en-US" dirty="0"/>
              <a:t>Even the </a:t>
            </a:r>
            <a:r>
              <a:rPr lang="en-US" b="1" dirty="0"/>
              <a:t>employees of civil service </a:t>
            </a:r>
            <a:r>
              <a:rPr lang="en-US" dirty="0"/>
              <a:t>(controlled by HZDS) were assigned to help with the petition</a:t>
            </a:r>
            <a:r>
              <a:rPr lang="sk-SK" dirty="0"/>
              <a:t>!</a:t>
            </a:r>
            <a:endParaRPr lang="en-US" dirty="0"/>
          </a:p>
          <a:p>
            <a:endParaRPr lang="en-US" dirty="0"/>
          </a:p>
          <a:p>
            <a:r>
              <a:rPr lang="en-US" dirty="0"/>
              <a:t>Referendum joined with parliamentary election to secure its maximum mobilizing effect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67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1998</a:t>
            </a: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230713"/>
              </p:ext>
            </p:extLst>
          </p:nvPr>
        </p:nvGraphicFramePr>
        <p:xfrm>
          <a:off x="685800" y="3200400"/>
          <a:ext cx="8001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1 772 223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44,25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Out of it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1 432 845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80,48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>
                          <a:solidFill>
                            <a:schemeClr val="tx1"/>
                          </a:solidFill>
                        </a:rPr>
                        <a:t>266 991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14,99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Zástupný symbol pro obsah 3"/>
          <p:cNvSpPr txBox="1">
            <a:spLocks/>
          </p:cNvSpPr>
          <p:nvPr/>
        </p:nvSpPr>
        <p:spPr>
          <a:xfrm>
            <a:off x="457200" y="1676400"/>
            <a:ext cx="8229600" cy="11430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Question – </a:t>
            </a:r>
            <a:r>
              <a:rPr lang="en-US" sz="2600" i="1" dirty="0">
                <a:solidFill>
                  <a:prstClr val="black"/>
                </a:solidFill>
              </a:rPr>
              <a:t>Do you favor that National Council adopts a constitutional law to ban privatization of selected strategic companies?</a:t>
            </a: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5794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1998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/>
          </a:bodyPr>
          <a:lstStyle/>
          <a:p>
            <a:r>
              <a:rPr lang="en-US" b="1" dirty="0"/>
              <a:t>Initiator:</a:t>
            </a:r>
          </a:p>
          <a:p>
            <a:pPr lvl="1"/>
            <a:r>
              <a:rPr lang="en-US" dirty="0"/>
              <a:t>HZDS – the party of that time </a:t>
            </a:r>
            <a:r>
              <a:rPr lang="cs-CZ" dirty="0"/>
              <a:t>P</a:t>
            </a:r>
            <a:r>
              <a:rPr lang="en-US" dirty="0"/>
              <a:t>rime </a:t>
            </a:r>
            <a:r>
              <a:rPr lang="cs-CZ" dirty="0"/>
              <a:t>M</a:t>
            </a:r>
            <a:r>
              <a:rPr lang="en-US" dirty="0" err="1"/>
              <a:t>inister</a:t>
            </a:r>
            <a:r>
              <a:rPr lang="en-US" dirty="0"/>
              <a:t> </a:t>
            </a:r>
            <a:r>
              <a:rPr lang="en-US" dirty="0" err="1"/>
              <a:t>Mečiar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Motives:</a:t>
            </a:r>
          </a:p>
          <a:p>
            <a:pPr lvl="1"/>
            <a:r>
              <a:rPr lang="en-US" dirty="0"/>
              <a:t>Official – to secure the property of strategic companies</a:t>
            </a:r>
          </a:p>
          <a:p>
            <a:pPr lvl="1"/>
            <a:r>
              <a:rPr lang="en-US" dirty="0"/>
              <a:t>Real – to increase chances of HZDS in parliamentary election</a:t>
            </a:r>
          </a:p>
          <a:p>
            <a:endParaRPr lang="en-US" dirty="0"/>
          </a:p>
          <a:p>
            <a:r>
              <a:rPr lang="en-US" b="1" dirty="0"/>
              <a:t>Results:</a:t>
            </a:r>
          </a:p>
          <a:p>
            <a:pPr lvl="1"/>
            <a:r>
              <a:rPr lang="en-US" dirty="0"/>
              <a:t>Referendum was not valid</a:t>
            </a:r>
          </a:p>
          <a:p>
            <a:pPr lvl="1"/>
            <a:r>
              <a:rPr lang="en-US" dirty="0"/>
              <a:t>HZDS won the election but ended in opposition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55537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2010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Very similar to referendum 1994</a:t>
            </a:r>
          </a:p>
          <a:p>
            <a:endParaRPr lang="en-US" dirty="0"/>
          </a:p>
          <a:p>
            <a:r>
              <a:rPr lang="en-US" dirty="0"/>
              <a:t>In 2008 a civic association Freedom and Solidarity (</a:t>
            </a:r>
            <a:r>
              <a:rPr lang="en-US" dirty="0" err="1"/>
              <a:t>SaS</a:t>
            </a:r>
            <a:r>
              <a:rPr lang="en-US" dirty="0"/>
              <a:t>) started a petition against unfair media fees</a:t>
            </a:r>
          </a:p>
          <a:p>
            <a:endParaRPr lang="en-US" dirty="0"/>
          </a:p>
          <a:p>
            <a:r>
              <a:rPr lang="en-US" dirty="0"/>
              <a:t>In November 2008 SaS emerged as a political party</a:t>
            </a:r>
          </a:p>
          <a:p>
            <a:endParaRPr lang="en-US" dirty="0"/>
          </a:p>
          <a:p>
            <a:r>
              <a:rPr lang="en-US" dirty="0"/>
              <a:t>In 2009 the original petition was widened and was aimed to call for a referendum</a:t>
            </a:r>
          </a:p>
          <a:p>
            <a:pPr lvl="1"/>
            <a:r>
              <a:rPr lang="en-US" dirty="0"/>
              <a:t>Reducing the MPs immunity</a:t>
            </a:r>
          </a:p>
          <a:p>
            <a:pPr lvl="1"/>
            <a:r>
              <a:rPr lang="en-US" dirty="0"/>
              <a:t>Limits on prices of cars used by government official</a:t>
            </a:r>
            <a:r>
              <a:rPr lang="cs-CZ" dirty="0"/>
              <a:t>s</a:t>
            </a:r>
            <a:r>
              <a:rPr lang="en-US" dirty="0"/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2469327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2010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/>
          <a:lstStyle/>
          <a:p>
            <a:r>
              <a:rPr lang="en-US" dirty="0" err="1"/>
              <a:t>SaS</a:t>
            </a:r>
            <a:r>
              <a:rPr lang="en-US" dirty="0"/>
              <a:t> wanted to join the referendum with elections 2010</a:t>
            </a:r>
          </a:p>
          <a:p>
            <a:endParaRPr lang="en-US" dirty="0"/>
          </a:p>
          <a:p>
            <a:endParaRPr lang="cs-CZ" dirty="0"/>
          </a:p>
          <a:p>
            <a:r>
              <a:rPr lang="en-US" dirty="0"/>
              <a:t>President</a:t>
            </a:r>
            <a:r>
              <a:rPr lang="sk-SK" dirty="0"/>
              <a:t> Gašparovič</a:t>
            </a:r>
            <a:r>
              <a:rPr lang="en-US" dirty="0"/>
              <a:t> effectively prevented this effort</a:t>
            </a:r>
          </a:p>
          <a:p>
            <a:endParaRPr lang="en-US" dirty="0"/>
          </a:p>
          <a:p>
            <a:endParaRPr lang="cs-CZ" dirty="0"/>
          </a:p>
          <a:p>
            <a:r>
              <a:rPr lang="en-US" dirty="0"/>
              <a:t>SaS compensated this by gathering signatures until the date of parliamentary elections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8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2010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ym typeface="Wingdings" pitchFamily="2" charset="2"/>
              </a:rPr>
              <a:t>1. </a:t>
            </a:r>
            <a:r>
              <a:rPr lang="en-US" i="1" dirty="0">
                <a:sym typeface="Wingdings" pitchFamily="2" charset="2"/>
              </a:rPr>
              <a:t>R</a:t>
            </a:r>
            <a:r>
              <a:rPr lang="en-US" i="1" dirty="0"/>
              <a:t>epeal of the duty to pay a fee for services provided to public by Slovak television and radio</a:t>
            </a:r>
          </a:p>
          <a:p>
            <a:endParaRPr lang="en-US" i="1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2. </a:t>
            </a:r>
            <a:r>
              <a:rPr lang="en-US" i="1" dirty="0">
                <a:sym typeface="Wingdings" pitchFamily="2" charset="2"/>
              </a:rPr>
              <a:t>E</a:t>
            </a:r>
            <a:r>
              <a:rPr lang="en-US" i="1" dirty="0"/>
              <a:t>xtension of the possibility to hear a performance of a National Council’s member as a </a:t>
            </a:r>
            <a:r>
              <a:rPr lang="en-US" i="1" dirty="0" err="1"/>
              <a:t>misdemeanour</a:t>
            </a:r>
            <a:endParaRPr lang="en-US" i="1" dirty="0"/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3. </a:t>
            </a:r>
            <a:r>
              <a:rPr lang="en-US" i="1" dirty="0"/>
              <a:t>100 instead of 150 </a:t>
            </a:r>
            <a:r>
              <a:rPr lang="sk-SK" i="1" dirty="0" err="1"/>
              <a:t>MPs</a:t>
            </a:r>
            <a:endParaRPr lang="en-US" i="1" dirty="0"/>
          </a:p>
          <a:p>
            <a:endParaRPr lang="en-US" i="1" dirty="0"/>
          </a:p>
          <a:p>
            <a:r>
              <a:rPr lang="en-US" dirty="0"/>
              <a:t>4. </a:t>
            </a:r>
            <a:r>
              <a:rPr lang="en-US" i="1" dirty="0"/>
              <a:t>Price of governmental vehicles only up to 40K EUR</a:t>
            </a:r>
          </a:p>
          <a:p>
            <a:endParaRPr lang="en-US" i="1" dirty="0"/>
          </a:p>
          <a:p>
            <a:r>
              <a:rPr lang="en-US" dirty="0"/>
              <a:t>5. </a:t>
            </a:r>
            <a:r>
              <a:rPr lang="en-US" i="1" dirty="0"/>
              <a:t>Parliamentary and European elections on Internet</a:t>
            </a:r>
          </a:p>
          <a:p>
            <a:endParaRPr lang="en-US" dirty="0"/>
          </a:p>
          <a:p>
            <a:r>
              <a:rPr lang="en-US" dirty="0"/>
              <a:t>6. </a:t>
            </a:r>
            <a:r>
              <a:rPr lang="en-US" i="1" dirty="0"/>
              <a:t>Ban of the right of reply for public officers in press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29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Referendum 2010</a:t>
            </a: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</p:nvPr>
        </p:nvGraphicFramePr>
        <p:xfrm>
          <a:off x="685800" y="1066800"/>
          <a:ext cx="8001000" cy="565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860">
                <a:tc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998 142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22,84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86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870 864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87,24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860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90 058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9,02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86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952 281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95,4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860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17 333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1,73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86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925 888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92,76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860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38 450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3,85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86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886 767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88,84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860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61 532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6,16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386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703 336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70,46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3860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221 847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22,22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386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747 983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74,93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3860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134 163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13,44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282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/>
              <a:t>Elections 2010</a:t>
            </a:r>
            <a:endParaRPr lang="sk-SK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966451"/>
              </p:ext>
            </p:extLst>
          </p:nvPr>
        </p:nvGraphicFramePr>
        <p:xfrm>
          <a:off x="457200" y="1466528"/>
          <a:ext cx="8077200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 err="1"/>
                        <a:t>Smer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34,79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62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41,33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SDKÚ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15,42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28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18,67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SaS</a:t>
                      </a:r>
                      <a:endParaRPr lang="sk-SK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12,14</a:t>
                      </a:r>
                      <a:endParaRPr lang="sk-SK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22</a:t>
                      </a:r>
                      <a:endParaRPr lang="sk-SK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14,67</a:t>
                      </a:r>
                      <a:endParaRPr lang="sk-SK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8,52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Most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8,12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9,33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SNS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5,07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err="1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13,06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91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Direct democracy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Shift from direct to representative democracy:</a:t>
            </a:r>
          </a:p>
          <a:p>
            <a:pPr lvl="1"/>
            <a:r>
              <a:rPr lang="en-US" dirty="0"/>
              <a:t>Effectiveness</a:t>
            </a:r>
          </a:p>
          <a:p>
            <a:pPr lvl="1"/>
            <a:r>
              <a:rPr lang="en-US" dirty="0"/>
              <a:t>Politics as permanent occupation</a:t>
            </a:r>
          </a:p>
          <a:p>
            <a:pPr lvl="1"/>
            <a:r>
              <a:rPr lang="en-US" dirty="0"/>
              <a:t>More complicated issues</a:t>
            </a:r>
          </a:p>
          <a:p>
            <a:endParaRPr lang="en-US" dirty="0"/>
          </a:p>
          <a:p>
            <a:r>
              <a:rPr lang="en-US" dirty="0"/>
              <a:t>Result:</a:t>
            </a:r>
          </a:p>
          <a:p>
            <a:pPr lvl="1"/>
            <a:r>
              <a:rPr lang="en-US" dirty="0"/>
              <a:t>Direct democracy now only as a </a:t>
            </a:r>
            <a:r>
              <a:rPr lang="en-US" b="1" dirty="0"/>
              <a:t>supplementary tool</a:t>
            </a:r>
          </a:p>
          <a:p>
            <a:pPr lvl="1"/>
            <a:r>
              <a:rPr lang="en-US" dirty="0"/>
              <a:t>Dominance of representative democracy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2010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100" b="1" dirty="0"/>
              <a:t>Initiator: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Freedom and Solidarity (</a:t>
            </a:r>
            <a:r>
              <a:rPr lang="en-US" sz="2700" dirty="0" err="1"/>
              <a:t>SaS</a:t>
            </a:r>
            <a:r>
              <a:rPr lang="en-US" sz="2700" dirty="0"/>
              <a:t>)</a:t>
            </a:r>
          </a:p>
          <a:p>
            <a:pPr>
              <a:lnSpc>
                <a:spcPct val="120000"/>
              </a:lnSpc>
            </a:pPr>
            <a:endParaRPr lang="en-US" sz="1300" dirty="0"/>
          </a:p>
          <a:p>
            <a:pPr>
              <a:lnSpc>
                <a:spcPct val="120000"/>
              </a:lnSpc>
            </a:pPr>
            <a:r>
              <a:rPr lang="en-US" sz="3100" b="1" dirty="0"/>
              <a:t>Motives: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Official – solving several public topics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Real – mobilize voters and raise chances of SaS in election</a:t>
            </a:r>
          </a:p>
          <a:p>
            <a:pPr>
              <a:lnSpc>
                <a:spcPct val="120000"/>
              </a:lnSpc>
            </a:pPr>
            <a:endParaRPr lang="en-US" sz="1300" dirty="0"/>
          </a:p>
          <a:p>
            <a:pPr>
              <a:lnSpc>
                <a:spcPct val="120000"/>
              </a:lnSpc>
            </a:pPr>
            <a:r>
              <a:rPr lang="en-US" sz="3100" b="1" dirty="0"/>
              <a:t>Results: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Referendum was not valid</a:t>
            </a:r>
          </a:p>
          <a:p>
            <a:pPr lvl="1">
              <a:lnSpc>
                <a:spcPct val="120000"/>
              </a:lnSpc>
            </a:pPr>
            <a:r>
              <a:rPr lang="en-US" sz="2700" dirty="0" err="1"/>
              <a:t>SaS</a:t>
            </a:r>
            <a:r>
              <a:rPr lang="en-US" sz="2700" dirty="0"/>
              <a:t> entered parliament and also the government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03603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828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Part I</a:t>
            </a:r>
            <a:r>
              <a:rPr lang="cs-CZ" dirty="0"/>
              <a:t>I</a:t>
            </a:r>
            <a:r>
              <a:rPr lang="en-US" dirty="0"/>
              <a:t> – Referendum as a way how to challenge the</a:t>
            </a:r>
            <a:r>
              <a:rPr lang="cs-CZ" dirty="0"/>
              <a:t> </a:t>
            </a:r>
            <a:r>
              <a:rPr lang="en-US" dirty="0"/>
              <a:t>elections</a:t>
            </a:r>
            <a:r>
              <a:rPr lang="cs-CZ" dirty="0"/>
              <a:t>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0674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2000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Government of</a:t>
            </a:r>
            <a:r>
              <a:rPr lang="sk-SK" dirty="0"/>
              <a:t> M</a:t>
            </a:r>
            <a:r>
              <a:rPr lang="en-US" dirty="0"/>
              <a:t>.</a:t>
            </a:r>
            <a:r>
              <a:rPr lang="sk-SK" dirty="0"/>
              <a:t> Dzurinda</a:t>
            </a:r>
            <a:r>
              <a:rPr lang="en-US" dirty="0"/>
              <a:t> formed after 1998:</a:t>
            </a:r>
          </a:p>
          <a:p>
            <a:pPr lvl="1"/>
            <a:r>
              <a:rPr lang="en-US" dirty="0"/>
              <a:t>Negative economic impact of previous era</a:t>
            </a:r>
          </a:p>
          <a:p>
            <a:pPr lvl="1"/>
            <a:r>
              <a:rPr lang="en-US" dirty="0"/>
              <a:t>Decline of public support</a:t>
            </a:r>
          </a:p>
          <a:p>
            <a:endParaRPr lang="en-US" dirty="0"/>
          </a:p>
          <a:p>
            <a:r>
              <a:rPr lang="en-US" dirty="0"/>
              <a:t>Non-co</a:t>
            </a:r>
            <a:r>
              <a:rPr lang="cs-CZ" dirty="0"/>
              <a:t>opera</a:t>
            </a:r>
            <a:r>
              <a:rPr lang="en-US" dirty="0" err="1"/>
              <a:t>tive</a:t>
            </a:r>
            <a:r>
              <a:rPr lang="en-US" dirty="0"/>
              <a:t> parliamentary opposition:</a:t>
            </a:r>
          </a:p>
          <a:p>
            <a:pPr lvl="1"/>
            <a:r>
              <a:rPr lang="sk-SK" dirty="0"/>
              <a:t>Mečiar</a:t>
            </a:r>
            <a:r>
              <a:rPr lang="en-US" dirty="0"/>
              <a:t>’s HZDS and nationalist SNS</a:t>
            </a:r>
          </a:p>
          <a:p>
            <a:pPr lvl="1"/>
            <a:r>
              <a:rPr lang="en-US" dirty="0"/>
              <a:t>Newly created populist party SMER (Direction) led by Robert Fico</a:t>
            </a:r>
          </a:p>
        </p:txBody>
      </p:sp>
    </p:spTree>
    <p:extLst>
      <p:ext uri="{BB962C8B-B14F-4D97-AF65-F5344CB8AC3E}">
        <p14:creationId xmlns:p14="http://schemas.microsoft.com/office/powerpoint/2010/main" val="212498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2000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In 2000 HZDS and SNS started a petition for referendum about early elections</a:t>
            </a:r>
          </a:p>
          <a:p>
            <a:endParaRPr lang="en-US" dirty="0"/>
          </a:p>
          <a:p>
            <a:r>
              <a:rPr lang="en-US" dirty="0"/>
              <a:t>Official motive – the inability of government to solve economic problems</a:t>
            </a:r>
          </a:p>
          <a:p>
            <a:endParaRPr lang="en-US" dirty="0"/>
          </a:p>
          <a:p>
            <a:r>
              <a:rPr lang="en-US" dirty="0"/>
              <a:t>Party SMER originally refused the idea but eventually supported it</a:t>
            </a:r>
          </a:p>
          <a:p>
            <a:endParaRPr lang="en-US" dirty="0"/>
          </a:p>
          <a:p>
            <a:r>
              <a:rPr lang="en-US" dirty="0"/>
              <a:t>The question whether an early elections may be called based on referendum results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08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2000</a:t>
            </a: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744414"/>
              </p:ext>
            </p:extLst>
          </p:nvPr>
        </p:nvGraphicFramePr>
        <p:xfrm>
          <a:off x="685800" y="3200400"/>
          <a:ext cx="8001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816 254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20,03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Out of it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759 124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92,74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39 363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4,8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Zástupný symbol pro obsah 3"/>
          <p:cNvSpPr txBox="1">
            <a:spLocks/>
          </p:cNvSpPr>
          <p:nvPr/>
        </p:nvSpPr>
        <p:spPr>
          <a:xfrm>
            <a:off x="457200" y="1676400"/>
            <a:ext cx="8229600" cy="114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Question – </a:t>
            </a:r>
            <a:r>
              <a:rPr lang="en-US" sz="2600" i="1" dirty="0">
                <a:solidFill>
                  <a:prstClr val="black"/>
                </a:solidFill>
              </a:rPr>
              <a:t>Do you favor that National Council agrees on early elections up to 150 days after the referendum?</a:t>
            </a: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1128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2000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410200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Initiator:</a:t>
            </a:r>
          </a:p>
          <a:p>
            <a:pPr lvl="1"/>
            <a:r>
              <a:rPr lang="en-US" sz="2600" dirty="0"/>
              <a:t>HZDS and SNS – that time opposition parties</a:t>
            </a:r>
          </a:p>
          <a:p>
            <a:endParaRPr lang="en-US" dirty="0"/>
          </a:p>
          <a:p>
            <a:r>
              <a:rPr lang="en-US" sz="2800" b="1" dirty="0"/>
              <a:t>Motives:</a:t>
            </a:r>
          </a:p>
          <a:p>
            <a:pPr lvl="1"/>
            <a:r>
              <a:rPr lang="en-US" sz="2600" dirty="0"/>
              <a:t>Official – inability of the government to solve economic problems of Slovakia</a:t>
            </a:r>
          </a:p>
          <a:p>
            <a:pPr lvl="1"/>
            <a:r>
              <a:rPr lang="en-US" sz="2600" dirty="0"/>
              <a:t>Real – aim of the </a:t>
            </a:r>
            <a:r>
              <a:rPr lang="sk-SK" sz="2600" dirty="0"/>
              <a:t>Dzurinda</a:t>
            </a:r>
            <a:r>
              <a:rPr lang="en-US" sz="2600" dirty="0"/>
              <a:t>’s government to investigate scandals of </a:t>
            </a:r>
            <a:r>
              <a:rPr lang="sk-SK" sz="2600" dirty="0"/>
              <a:t>Mečiar</a:t>
            </a:r>
            <a:r>
              <a:rPr lang="en-US" sz="2600" dirty="0"/>
              <a:t>’s government?</a:t>
            </a:r>
          </a:p>
          <a:p>
            <a:endParaRPr lang="en-US" dirty="0"/>
          </a:p>
          <a:p>
            <a:r>
              <a:rPr lang="en-US" sz="2800" b="1" dirty="0"/>
              <a:t>Results:</a:t>
            </a:r>
          </a:p>
          <a:p>
            <a:pPr lvl="1"/>
            <a:r>
              <a:rPr lang="en-US" sz="2600" dirty="0"/>
              <a:t>Referendum was not valid</a:t>
            </a:r>
          </a:p>
          <a:p>
            <a:pPr lvl="1"/>
            <a:r>
              <a:rPr lang="sk-SK" sz="2600" strike="sngStrike" dirty="0"/>
              <a:t>Mečiar</a:t>
            </a:r>
            <a:r>
              <a:rPr lang="en-US" sz="2600" strike="sngStrike" dirty="0"/>
              <a:t>’s amnesties preventing the investigation still exist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26361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2004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534400" cy="4770120"/>
          </a:xfrm>
        </p:spPr>
        <p:txBody>
          <a:bodyPr>
            <a:normAutofit/>
          </a:bodyPr>
          <a:lstStyle/>
          <a:p>
            <a:r>
              <a:rPr lang="en-US" dirty="0"/>
              <a:t>Second government led by M. </a:t>
            </a:r>
            <a:r>
              <a:rPr lang="en-US" dirty="0" err="1"/>
              <a:t>Dzurinda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Vast liberal economic reforms – taxes, healthcare</a:t>
            </a:r>
          </a:p>
          <a:p>
            <a:pPr lvl="1"/>
            <a:r>
              <a:rPr lang="en-US" dirty="0"/>
              <a:t>High frustration of voters</a:t>
            </a:r>
          </a:p>
          <a:p>
            <a:endParaRPr lang="en-US" dirty="0"/>
          </a:p>
          <a:p>
            <a:r>
              <a:rPr lang="en-US" dirty="0"/>
              <a:t>Opposition:</a:t>
            </a:r>
          </a:p>
          <a:p>
            <a:pPr lvl="1"/>
            <a:r>
              <a:rPr lang="cs-CZ" dirty="0"/>
              <a:t>S</a:t>
            </a:r>
            <a:r>
              <a:rPr lang="en-US" dirty="0" err="1"/>
              <a:t>ince</a:t>
            </a:r>
            <a:r>
              <a:rPr lang="en-US" dirty="0"/>
              <a:t> 2002 SMER became the main opposition party</a:t>
            </a:r>
          </a:p>
          <a:p>
            <a:pPr lvl="1"/>
            <a:r>
              <a:rPr lang="en-US" dirty="0"/>
              <a:t>SMER shifted to social democracy and launched harsh criticism of governmental reforms</a:t>
            </a:r>
          </a:p>
        </p:txBody>
      </p:sp>
    </p:spTree>
    <p:extLst>
      <p:ext uri="{BB962C8B-B14F-4D97-AF65-F5344CB8AC3E}">
        <p14:creationId xmlns:p14="http://schemas.microsoft.com/office/powerpoint/2010/main" val="1450197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2004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534400" cy="4770120"/>
          </a:xfrm>
        </p:spPr>
        <p:txBody>
          <a:bodyPr>
            <a:normAutofit/>
          </a:bodyPr>
          <a:lstStyle/>
          <a:p>
            <a:r>
              <a:rPr lang="en-US" dirty="0"/>
              <a:t>In November 2003 the trade unions started petition for referendum about early elections</a:t>
            </a:r>
          </a:p>
          <a:p>
            <a:endParaRPr lang="en-US" dirty="0"/>
          </a:p>
          <a:p>
            <a:r>
              <a:rPr lang="en-US" dirty="0"/>
              <a:t>Opposition parties:</a:t>
            </a:r>
          </a:p>
          <a:p>
            <a:pPr lvl="1"/>
            <a:r>
              <a:rPr lang="en-US" dirty="0"/>
              <a:t>Supported the petition</a:t>
            </a:r>
          </a:p>
          <a:p>
            <a:pPr lvl="1"/>
            <a:r>
              <a:rPr lang="en-US" dirty="0"/>
              <a:t>Some of them actively gathered the signatures</a:t>
            </a:r>
          </a:p>
          <a:p>
            <a:pPr lvl="1"/>
            <a:r>
              <a:rPr lang="en-US" dirty="0"/>
              <a:t>SMER even made a financial contribution</a:t>
            </a:r>
          </a:p>
          <a:p>
            <a:pPr lvl="1"/>
            <a:endParaRPr lang="en-US" dirty="0"/>
          </a:p>
          <a:p>
            <a:r>
              <a:rPr lang="en-US" dirty="0"/>
              <a:t>Government logically opposed the idea and advised its voters to ignore the referendum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83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2004</a:t>
            </a: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</p:nvPr>
        </p:nvGraphicFramePr>
        <p:xfrm>
          <a:off x="685800" y="3200400"/>
          <a:ext cx="8001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1 503 784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35,86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Out of it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1 305 023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86,78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179 524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11,93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Zástupný symbol pro obsah 3"/>
          <p:cNvSpPr txBox="1">
            <a:spLocks/>
          </p:cNvSpPr>
          <p:nvPr/>
        </p:nvSpPr>
        <p:spPr>
          <a:xfrm>
            <a:off x="457200" y="1676400"/>
            <a:ext cx="8229600" cy="114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Question – </a:t>
            </a:r>
            <a:r>
              <a:rPr lang="en-US" sz="2600" i="1" dirty="0">
                <a:solidFill>
                  <a:prstClr val="black"/>
                </a:solidFill>
              </a:rPr>
              <a:t>Do you favor that National Council agrees on early elections in 2004?</a:t>
            </a: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42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2004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100" b="1" dirty="0"/>
              <a:t>Initiator: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Trade unions backed by opposition parties (mostly SMER)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sz="3100" b="1" dirty="0"/>
              <a:t>Motives: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Early elections and mobilization of citizens aimed against the government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sz="3100" b="1" dirty="0"/>
              <a:t>Results: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Referendum was not valid</a:t>
            </a:r>
          </a:p>
          <a:p>
            <a:pPr lvl="1">
              <a:lnSpc>
                <a:spcPct val="120000"/>
              </a:lnSpc>
            </a:pPr>
            <a:r>
              <a:rPr lang="cs-CZ" sz="2700" dirty="0"/>
              <a:t>Party </a:t>
            </a:r>
            <a:r>
              <a:rPr lang="en-US" sz="2700" dirty="0"/>
              <a:t>SMER tested its electoral potential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9928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8/87/Landsgemeinde_Glarus_2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09800"/>
            <a:ext cx="8763000" cy="1828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Part I</a:t>
            </a:r>
            <a:r>
              <a:rPr lang="cs-CZ" dirty="0"/>
              <a:t>I</a:t>
            </a:r>
            <a:r>
              <a:rPr lang="en-US" dirty="0"/>
              <a:t>I – Referendum as a way how to solve (or create) problems</a:t>
            </a:r>
          </a:p>
        </p:txBody>
      </p:sp>
    </p:spTree>
    <p:extLst>
      <p:ext uri="{BB962C8B-B14F-4D97-AF65-F5344CB8AC3E}">
        <p14:creationId xmlns:p14="http://schemas.microsoft.com/office/powerpoint/2010/main" val="15146390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1997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era of </a:t>
            </a:r>
            <a:r>
              <a:rPr lang="sk-SK" dirty="0"/>
              <a:t>Vladimír Mečiar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Decline of quality of democracy</a:t>
            </a:r>
          </a:p>
          <a:p>
            <a:pPr lvl="1"/>
            <a:r>
              <a:rPr lang="en-US" dirty="0"/>
              <a:t>High polarization of society and domestic politics</a:t>
            </a:r>
          </a:p>
          <a:p>
            <a:endParaRPr lang="en-US" dirty="0"/>
          </a:p>
          <a:p>
            <a:r>
              <a:rPr lang="en-US" dirty="0"/>
              <a:t>Risk of inability to elect the new president in parliament </a:t>
            </a:r>
            <a:r>
              <a:rPr lang="sk-SK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opposition parties started petition for a referendum about direct presidential elections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After 350 000 signatures were acquired the government reacted by proposing a referendum about integration to NATO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1997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ym typeface="Wingdings" pitchFamily="2" charset="2"/>
              </a:rPr>
              <a:t>Two initiatives at the same time:</a:t>
            </a:r>
          </a:p>
          <a:p>
            <a:pPr lvl="1"/>
            <a:r>
              <a:rPr lang="en-US" dirty="0">
                <a:sym typeface="Wingdings" pitchFamily="2" charset="2"/>
              </a:rPr>
              <a:t>Direct elections of president</a:t>
            </a:r>
          </a:p>
          <a:p>
            <a:pPr lvl="1"/>
            <a:r>
              <a:rPr lang="en-US" dirty="0">
                <a:sym typeface="Wingdings" pitchFamily="2" charset="2"/>
              </a:rPr>
              <a:t>Integration to NATO (3 separate questions)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President called a </a:t>
            </a:r>
            <a:r>
              <a:rPr lang="en-US" b="1" dirty="0">
                <a:sym typeface="Wingdings" pitchFamily="2" charset="2"/>
              </a:rPr>
              <a:t>joint referendum </a:t>
            </a:r>
            <a:r>
              <a:rPr lang="en-US" dirty="0">
                <a:sym typeface="Wingdings" pitchFamily="2" charset="2"/>
              </a:rPr>
              <a:t>with 4 questions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sk-SK" dirty="0">
                <a:sym typeface="Wingdings" pitchFamily="2" charset="2"/>
              </a:rPr>
              <a:t>Mečiar</a:t>
            </a:r>
            <a:r>
              <a:rPr lang="en-US" dirty="0">
                <a:sym typeface="Wingdings" pitchFamily="2" charset="2"/>
              </a:rPr>
              <a:t>’s government announced that president broke the </a:t>
            </a:r>
            <a:r>
              <a:rPr lang="cs-CZ" dirty="0">
                <a:sym typeface="Wingdings" pitchFamily="2" charset="2"/>
              </a:rPr>
              <a:t>C</a:t>
            </a:r>
            <a:r>
              <a:rPr lang="en-US" dirty="0" err="1">
                <a:sym typeface="Wingdings" pitchFamily="2" charset="2"/>
              </a:rPr>
              <a:t>onstitution</a:t>
            </a:r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Ministry of interior published ballots only with the 3 NATO questions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7773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1997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ym typeface="Wingdings" pitchFamily="2" charset="2"/>
              </a:rPr>
              <a:t>1. </a:t>
            </a:r>
            <a:r>
              <a:rPr lang="en-US" i="1" dirty="0"/>
              <a:t>Are you in favor of Slovakia's </a:t>
            </a:r>
            <a:r>
              <a:rPr lang="en-US" b="1" i="1" dirty="0"/>
              <a:t>entry into NATO</a:t>
            </a:r>
            <a:r>
              <a:rPr lang="en-US" i="1" dirty="0"/>
              <a:t>?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2. </a:t>
            </a:r>
            <a:r>
              <a:rPr lang="en-US" i="1" dirty="0"/>
              <a:t>Are you for deploying </a:t>
            </a:r>
            <a:r>
              <a:rPr lang="en-US" b="1" i="1" dirty="0"/>
              <a:t>nuclear weapons </a:t>
            </a:r>
            <a:r>
              <a:rPr lang="en-US" i="1" dirty="0"/>
              <a:t>on the territory of Slovakia?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3. </a:t>
            </a:r>
            <a:r>
              <a:rPr lang="en-US" i="1" dirty="0"/>
              <a:t>Are you for locating </a:t>
            </a:r>
            <a:r>
              <a:rPr lang="en-US" b="1" i="1" dirty="0"/>
              <a:t>foreign military bases </a:t>
            </a:r>
            <a:r>
              <a:rPr lang="en-US" i="1" dirty="0"/>
              <a:t>on the territory of Slovakia?</a:t>
            </a:r>
            <a:endParaRPr lang="cs-CZ" i="1" dirty="0"/>
          </a:p>
          <a:p>
            <a:endParaRPr lang="cs-CZ" i="1" dirty="0">
              <a:sym typeface="Wingdings" pitchFamily="2" charset="2"/>
            </a:endParaRPr>
          </a:p>
          <a:p>
            <a:r>
              <a:rPr lang="en-US" strike="sngStrike" dirty="0">
                <a:sym typeface="Wingdings" pitchFamily="2" charset="2"/>
              </a:rPr>
              <a:t>4. </a:t>
            </a:r>
            <a:r>
              <a:rPr lang="en-US" i="1" strike="sngStrike" dirty="0"/>
              <a:t>Do you agree that the president of the Slovak Republic should be directly elected by the citizens of the Slovak Republic according to the enclosed proposal for a constitutional law?</a:t>
            </a:r>
            <a:endParaRPr lang="en-US" strike="sngStrike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42434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1997</a:t>
            </a: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90692"/>
              </p:ext>
            </p:extLst>
          </p:nvPr>
        </p:nvGraphicFramePr>
        <p:xfrm>
          <a:off x="685800" y="1600200"/>
          <a:ext cx="8001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319 727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9,53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Question 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130 052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39,02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154 090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46,28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Question 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29 628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8,87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232 197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69,8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Question 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42 336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12,71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218 956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65,79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641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1997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Initiators:</a:t>
            </a:r>
          </a:p>
          <a:p>
            <a:pPr lvl="1"/>
            <a:r>
              <a:rPr lang="en-US" dirty="0"/>
              <a:t>Opposition – presidential elections</a:t>
            </a:r>
          </a:p>
          <a:p>
            <a:pPr lvl="1"/>
            <a:r>
              <a:rPr lang="en-US" dirty="0"/>
              <a:t>Government - NATO</a:t>
            </a:r>
          </a:p>
          <a:p>
            <a:endParaRPr lang="en-US" dirty="0"/>
          </a:p>
          <a:p>
            <a:r>
              <a:rPr lang="en-US" b="1" dirty="0"/>
              <a:t>Motives:</a:t>
            </a:r>
          </a:p>
          <a:p>
            <a:pPr lvl="1"/>
            <a:r>
              <a:rPr lang="en-US" dirty="0"/>
              <a:t>Opposition – to enable the election of president,</a:t>
            </a:r>
            <a:r>
              <a:rPr lang="sk-SK" dirty="0"/>
              <a:t> to </a:t>
            </a:r>
            <a:r>
              <a:rPr lang="en-US" dirty="0"/>
              <a:t>mobilize voters</a:t>
            </a:r>
            <a:r>
              <a:rPr lang="sk-SK" dirty="0"/>
              <a:t> </a:t>
            </a:r>
            <a:r>
              <a:rPr lang="en-US" dirty="0"/>
              <a:t>and</a:t>
            </a:r>
            <a:r>
              <a:rPr lang="sk-SK" dirty="0"/>
              <a:t> to</a:t>
            </a:r>
            <a:r>
              <a:rPr lang="en-US" dirty="0"/>
              <a:t> avoid </a:t>
            </a:r>
            <a:r>
              <a:rPr lang="sk-SK" dirty="0"/>
              <a:t>Mečiar</a:t>
            </a:r>
            <a:r>
              <a:rPr lang="en-US" dirty="0"/>
              <a:t> to concentrate too much power</a:t>
            </a:r>
          </a:p>
          <a:p>
            <a:pPr lvl="1"/>
            <a:r>
              <a:rPr lang="en-US" dirty="0"/>
              <a:t>Government – to block the effort of the opposition</a:t>
            </a:r>
          </a:p>
          <a:p>
            <a:endParaRPr lang="en-US" dirty="0"/>
          </a:p>
          <a:p>
            <a:r>
              <a:rPr lang="en-US" b="1" dirty="0"/>
              <a:t>Results:</a:t>
            </a:r>
          </a:p>
          <a:p>
            <a:pPr lvl="1"/>
            <a:r>
              <a:rPr lang="en-US" dirty="0"/>
              <a:t>Referendum was not valid (marred referendum)</a:t>
            </a:r>
          </a:p>
          <a:p>
            <a:pPr lvl="1"/>
            <a:r>
              <a:rPr lang="en-US" dirty="0"/>
              <a:t>For more than a year Slovakia had no president</a:t>
            </a:r>
          </a:p>
          <a:p>
            <a:pPr lvl="1"/>
            <a:r>
              <a:rPr lang="en-US" dirty="0"/>
              <a:t>Frustration of voters against the government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084110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2003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integration to the European Union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Facultative referendum as the others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common effort of all relevant political parties to mobilize voters and ensure the needed 50 % turnout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268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2003</a:t>
            </a: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856312"/>
              </p:ext>
            </p:extLst>
          </p:nvPr>
        </p:nvGraphicFramePr>
        <p:xfrm>
          <a:off x="685800" y="3200400"/>
          <a:ext cx="8001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2 176 990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52,15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Out of it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2 012 870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92,46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135 031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6,2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Zástupný symbol pro obsah 3"/>
          <p:cNvSpPr txBox="1">
            <a:spLocks/>
          </p:cNvSpPr>
          <p:nvPr/>
        </p:nvSpPr>
        <p:spPr>
          <a:xfrm>
            <a:off x="457200" y="1676400"/>
            <a:ext cx="8229600" cy="13716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>
              <a:lnSpc>
                <a:spcPct val="134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3400" dirty="0">
                <a:solidFill>
                  <a:prstClr val="black"/>
                </a:solidFill>
              </a:rPr>
              <a:t>Question – </a:t>
            </a:r>
            <a:r>
              <a:rPr lang="en-US" sz="3400" i="1" dirty="0">
                <a:solidFill>
                  <a:prstClr val="black"/>
                </a:solidFill>
              </a:rPr>
              <a:t>Do you agree to the proposal that the Slovak Republic should become a member state of the European Union?</a:t>
            </a: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2003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/>
          </a:bodyPr>
          <a:lstStyle/>
          <a:p>
            <a:r>
              <a:rPr lang="en-US" sz="2800" b="1" dirty="0"/>
              <a:t>Initiator:</a:t>
            </a:r>
          </a:p>
          <a:p>
            <a:pPr lvl="1"/>
            <a:r>
              <a:rPr lang="en-US" sz="2600" dirty="0"/>
              <a:t>Parliament (not relevant)</a:t>
            </a:r>
          </a:p>
          <a:p>
            <a:endParaRPr lang="en-US" dirty="0"/>
          </a:p>
          <a:p>
            <a:r>
              <a:rPr lang="en-US" sz="2800" b="1" dirty="0"/>
              <a:t>Motives:</a:t>
            </a:r>
          </a:p>
          <a:p>
            <a:pPr lvl="1"/>
            <a:r>
              <a:rPr lang="en-US" sz="2600" dirty="0"/>
              <a:t>Integration to the EU</a:t>
            </a:r>
          </a:p>
          <a:p>
            <a:endParaRPr lang="en-US" dirty="0"/>
          </a:p>
          <a:p>
            <a:r>
              <a:rPr lang="en-US" sz="2800" b="1" dirty="0"/>
              <a:t>Results:</a:t>
            </a:r>
          </a:p>
          <a:p>
            <a:pPr lvl="1"/>
            <a:r>
              <a:rPr lang="en-US" sz="2600" dirty="0"/>
              <a:t>Referendum was valid</a:t>
            </a:r>
          </a:p>
          <a:p>
            <a:pPr lvl="1"/>
            <a:r>
              <a:rPr lang="en-US" sz="2600" dirty="0"/>
              <a:t>Slovakia entered the EU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42603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2015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pPr fontAlgn="ctr"/>
            <a:r>
              <a:rPr lang="en-US" dirty="0"/>
              <a:t>Alliance for the Family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The official aim to `</a:t>
            </a:r>
            <a:r>
              <a:rPr lang="en-US" i="1" dirty="0"/>
              <a:t>protect the family in Slovakia</a:t>
            </a:r>
            <a:r>
              <a:rPr lang="en-US" dirty="0"/>
              <a:t>`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Expressed threats:</a:t>
            </a:r>
          </a:p>
          <a:p>
            <a:pPr lvl="1" fontAlgn="ctr"/>
            <a:r>
              <a:rPr lang="en-US" dirty="0"/>
              <a:t>Same-sex marriages</a:t>
            </a:r>
          </a:p>
          <a:p>
            <a:pPr lvl="1" fontAlgn="ctr"/>
            <a:r>
              <a:rPr lang="en-US" dirty="0"/>
              <a:t>Adoptions by homosexuals</a:t>
            </a:r>
          </a:p>
          <a:p>
            <a:pPr lvl="1" fontAlgn="ctr"/>
            <a:r>
              <a:rPr lang="en-US" dirty="0"/>
              <a:t>Anti-family values in general</a:t>
            </a:r>
          </a:p>
          <a:p>
            <a:endParaRPr lang="en-US" dirty="0"/>
          </a:p>
          <a:p>
            <a:r>
              <a:rPr lang="en-US" dirty="0"/>
              <a:t>Petition with more than 400 thousand signatures</a:t>
            </a:r>
          </a:p>
        </p:txBody>
      </p:sp>
      <p:pic>
        <p:nvPicPr>
          <p:cNvPr id="1026" name="Picture 2" descr="http://www.alianciazarodinu.sk/foto/page/54364a1f7b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299"/>
            <a:ext cx="2533650" cy="19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298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main tool of direct democracy in presence</a:t>
            </a:r>
          </a:p>
          <a:p>
            <a:endParaRPr lang="en-US" dirty="0"/>
          </a:p>
          <a:p>
            <a:r>
              <a:rPr lang="en-US" dirty="0"/>
              <a:t>Origin in Switzerland in 13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endParaRPr lang="en-US" dirty="0"/>
          </a:p>
          <a:p>
            <a:r>
              <a:rPr lang="en-US" dirty="0"/>
              <a:t>Mechanism which allows citizens to express their attitude on a specific question mostly by either a </a:t>
            </a:r>
            <a:r>
              <a:rPr lang="sk-SK" b="1" dirty="0"/>
              <a:t>„</a:t>
            </a:r>
            <a:r>
              <a:rPr lang="en-US" b="1" dirty="0"/>
              <a:t>yes</a:t>
            </a:r>
            <a:r>
              <a:rPr lang="cs-CZ" b="1" dirty="0"/>
              <a:t>“</a:t>
            </a:r>
            <a:r>
              <a:rPr lang="en-US" b="1" dirty="0"/>
              <a:t> </a:t>
            </a:r>
            <a:r>
              <a:rPr lang="en-US" dirty="0"/>
              <a:t>or a </a:t>
            </a:r>
            <a:r>
              <a:rPr lang="sk-SK" b="1" dirty="0"/>
              <a:t>„</a:t>
            </a:r>
            <a:r>
              <a:rPr lang="en-US" b="1" dirty="0"/>
              <a:t>no</a:t>
            </a:r>
            <a:r>
              <a:rPr lang="sk-SK" b="1" dirty="0"/>
              <a:t>“</a:t>
            </a:r>
            <a:r>
              <a:rPr lang="en-US" b="1" dirty="0"/>
              <a:t> </a:t>
            </a:r>
            <a:r>
              <a:rPr lang="en-US" dirty="0"/>
              <a:t>vote</a:t>
            </a:r>
          </a:p>
          <a:p>
            <a:endParaRPr lang="en-US" dirty="0"/>
          </a:p>
          <a:p>
            <a:r>
              <a:rPr lang="en-US" dirty="0"/>
              <a:t>Similar attributes as elections – universal suffrage, secret vote, equal weight of votes 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2015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pPr fontAlgn="ctr"/>
            <a:r>
              <a:rPr lang="en-US" dirty="0"/>
              <a:t>Original aim – four questions:</a:t>
            </a:r>
          </a:p>
          <a:p>
            <a:pPr lvl="1" fontAlgn="ctr"/>
            <a:r>
              <a:rPr lang="en-US" dirty="0"/>
              <a:t>Special rights and protection given only to marriage (among all types of relationships)</a:t>
            </a:r>
          </a:p>
          <a:p>
            <a:pPr lvl="1" fontAlgn="ctr"/>
            <a:r>
              <a:rPr lang="en-US" dirty="0"/>
              <a:t>Marriage only as a relationship of </a:t>
            </a:r>
            <a:r>
              <a:rPr lang="cs-CZ" dirty="0"/>
              <a:t>a </a:t>
            </a:r>
            <a:r>
              <a:rPr lang="en-US" dirty="0"/>
              <a:t>m</a:t>
            </a:r>
            <a:r>
              <a:rPr lang="cs-CZ" dirty="0"/>
              <a:t>a</a:t>
            </a:r>
            <a:r>
              <a:rPr lang="en-US" dirty="0"/>
              <a:t>n and</a:t>
            </a:r>
            <a:r>
              <a:rPr lang="cs-CZ" dirty="0"/>
              <a:t> a</a:t>
            </a:r>
            <a:r>
              <a:rPr lang="en-US" dirty="0"/>
              <a:t> </a:t>
            </a:r>
            <a:r>
              <a:rPr lang="en-US" dirty="0" err="1"/>
              <a:t>wom</a:t>
            </a:r>
            <a:r>
              <a:rPr lang="cs-CZ" dirty="0"/>
              <a:t>a</a:t>
            </a:r>
            <a:r>
              <a:rPr lang="en-US" dirty="0"/>
              <a:t>n</a:t>
            </a:r>
          </a:p>
          <a:p>
            <a:pPr lvl="1" fontAlgn="ctr"/>
            <a:r>
              <a:rPr lang="en-US" dirty="0"/>
              <a:t>Ban of adoptions by homosexuals</a:t>
            </a:r>
          </a:p>
          <a:p>
            <a:pPr lvl="1" fontAlgn="ctr"/>
            <a:r>
              <a:rPr lang="en-US" dirty="0"/>
              <a:t>Parents` right to decide about the content of education (sexual behavior, euthanasia)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President Kiska consulted the Constitutional court:</a:t>
            </a:r>
          </a:p>
          <a:p>
            <a:pPr lvl="1" fontAlgn="ctr"/>
            <a:r>
              <a:rPr lang="en-US" dirty="0"/>
              <a:t>First question banned</a:t>
            </a:r>
          </a:p>
          <a:p>
            <a:pPr lvl="1" fontAlgn="ctr"/>
            <a:r>
              <a:rPr lang="en-US" dirty="0"/>
              <a:t>The date of referendum postponed to February 2015</a:t>
            </a:r>
          </a:p>
          <a:p>
            <a:pPr lvl="1" fontAlgn="ctr"/>
            <a:endParaRPr lang="en-US" dirty="0"/>
          </a:p>
        </p:txBody>
      </p:sp>
      <p:pic>
        <p:nvPicPr>
          <p:cNvPr id="1026" name="Picture 2" descr="http://www.alianciazarodinu.sk/foto/page/54364a1f7b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299"/>
            <a:ext cx="2533650" cy="19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2942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2015</a:t>
            </a:r>
          </a:p>
        </p:txBody>
      </p:sp>
      <p:pic>
        <p:nvPicPr>
          <p:cNvPr id="4098" name="Picture 2" descr="https://a-static.projektn.sk/2015/01/IMG_34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95" y="1447800"/>
            <a:ext cx="853139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4678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2015</a:t>
            </a:r>
          </a:p>
        </p:txBody>
      </p:sp>
      <p:pic>
        <p:nvPicPr>
          <p:cNvPr id="2050" name="Picture 2" descr="https://lh3.googleusercontent.com/proxy/TxR_gWRBLQEzPWooQ0CXnbKyzTNhcemnncV2LfDkajrZcXf-3VkSTnaA4HuTzIawMQFyHsXXj7_d1JirTPk=s5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lianciazarodinu.sk/foto/page/54364a1f7b7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981200"/>
            <a:ext cx="516318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9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2015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pPr fontAlgn="ctr"/>
            <a:r>
              <a:rPr lang="en-US" dirty="0"/>
              <a:t>Most political parties remained fairly silent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A fear from losing Catholic voters?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Expressed views:</a:t>
            </a:r>
          </a:p>
          <a:p>
            <a:pPr lvl="1" fontAlgn="ctr"/>
            <a:r>
              <a:rPr lang="en-US" dirty="0"/>
              <a:t>KDH and SNS favored the referendum</a:t>
            </a:r>
          </a:p>
          <a:p>
            <a:pPr lvl="1" fontAlgn="ctr"/>
            <a:r>
              <a:rPr lang="en-US" dirty="0"/>
              <a:t>SaS rejected the idea and asked people to ignore it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SMER, SDKU only advised people to participate without holding a side</a:t>
            </a:r>
          </a:p>
          <a:p>
            <a:pPr lvl="1" fontAlgn="ctr"/>
            <a:endParaRPr lang="en-US" dirty="0"/>
          </a:p>
        </p:txBody>
      </p:sp>
      <p:pic>
        <p:nvPicPr>
          <p:cNvPr id="1026" name="Picture 2" descr="http://www.alianciazarodinu.sk/foto/page/54364a1f7b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299"/>
            <a:ext cx="2533650" cy="19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2772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Referendum 2015</a:t>
            </a: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533806"/>
              </p:ext>
            </p:extLst>
          </p:nvPr>
        </p:nvGraphicFramePr>
        <p:xfrm>
          <a:off x="685800" y="1066800"/>
          <a:ext cx="80010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6275">
                <a:tc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944 674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21,41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275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Only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man – woman marriage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892 719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94,50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275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39 088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4,13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adoptions for homosexuals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873 224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92,43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275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52 389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5,54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6275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Parents`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say in e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ducation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853 241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90,32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6275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69 349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7,34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2365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2015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100" b="1" dirty="0"/>
              <a:t>Initiator: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Alliance for the Family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sz="3100" b="1" dirty="0"/>
              <a:t>Motives: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Official – Protection of family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Real – Mostly banning rights of homosexuals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Official = real?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sz="3100" b="1" dirty="0"/>
              <a:t>Results: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Referendum was not valid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289089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/>
              <a:t>Referendums in Slovakia</a:t>
            </a:r>
          </a:p>
        </p:txBody>
      </p:sp>
      <p:graphicFrame>
        <p:nvGraphicFramePr>
          <p:cNvPr id="5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303196"/>
              </p:ext>
            </p:extLst>
          </p:nvPr>
        </p:nvGraphicFramePr>
        <p:xfrm>
          <a:off x="228600" y="990600"/>
          <a:ext cx="8763000" cy="583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3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650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Topic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Turnout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Result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5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1994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Privatization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19,96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03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1997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NATO /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President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9,53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 /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marred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5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1998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Strategic companies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44,25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5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Early elections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20,03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5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2003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EU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52,15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Valid – yes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65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2004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Early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elections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35,86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65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Various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22,84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65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Family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21,41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2504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Referendums that did not happen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/>
              <a:t>Only several unsuccessful efforts to call for a referendum</a:t>
            </a:r>
          </a:p>
          <a:p>
            <a:endParaRPr lang="en-US" dirty="0"/>
          </a:p>
          <a:p>
            <a:r>
              <a:rPr lang="en-US" dirty="0"/>
              <a:t>1993 – petition of HZDS:</a:t>
            </a:r>
          </a:p>
          <a:p>
            <a:pPr lvl="1"/>
            <a:r>
              <a:rPr lang="en-US" dirty="0"/>
              <a:t>Not enough signatures</a:t>
            </a:r>
          </a:p>
          <a:p>
            <a:endParaRPr lang="en-US" dirty="0"/>
          </a:p>
          <a:p>
            <a:r>
              <a:rPr lang="en-US" dirty="0"/>
              <a:t>1999 – petition of HZDS and SNS:</a:t>
            </a:r>
          </a:p>
          <a:p>
            <a:pPr lvl="1"/>
            <a:r>
              <a:rPr lang="en-US" dirty="0"/>
              <a:t>Minority languages and strategic privatization</a:t>
            </a:r>
          </a:p>
          <a:p>
            <a:pPr lvl="1"/>
            <a:r>
              <a:rPr lang="en-US" dirty="0"/>
              <a:t>Against the Constitution</a:t>
            </a:r>
          </a:p>
        </p:txBody>
      </p:sp>
    </p:spTree>
    <p:extLst>
      <p:ext uri="{BB962C8B-B14F-4D97-AF65-F5344CB8AC3E}">
        <p14:creationId xmlns:p14="http://schemas.microsoft.com/office/powerpoint/2010/main" val="33676008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Initiators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almost all cases referendums were initiated by </a:t>
            </a:r>
            <a:r>
              <a:rPr lang="en-US" b="1" dirty="0"/>
              <a:t>political parties</a:t>
            </a:r>
          </a:p>
          <a:p>
            <a:endParaRPr lang="en-US" dirty="0"/>
          </a:p>
          <a:p>
            <a:r>
              <a:rPr lang="en-US" dirty="0"/>
              <a:t>Usage of both possible channels:</a:t>
            </a:r>
          </a:p>
          <a:p>
            <a:pPr lvl="1"/>
            <a:r>
              <a:rPr lang="en-US" dirty="0"/>
              <a:t>Petitions</a:t>
            </a:r>
          </a:p>
          <a:p>
            <a:pPr lvl="1"/>
            <a:r>
              <a:rPr lang="en-US" dirty="0"/>
              <a:t>Resolution of parliament</a:t>
            </a:r>
          </a:p>
          <a:p>
            <a:pPr lvl="1"/>
            <a:endParaRPr lang="en-US" dirty="0"/>
          </a:p>
          <a:p>
            <a:r>
              <a:rPr lang="en-US" dirty="0"/>
              <a:t>Exceptions:</a:t>
            </a:r>
          </a:p>
          <a:p>
            <a:pPr lvl="1"/>
            <a:r>
              <a:rPr lang="en-US" dirty="0"/>
              <a:t>2004 – Trade unions</a:t>
            </a:r>
          </a:p>
          <a:p>
            <a:pPr lvl="1"/>
            <a:r>
              <a:rPr lang="en-US" dirty="0"/>
              <a:t>2015 – Alliance for the Family</a:t>
            </a:r>
          </a:p>
        </p:txBody>
      </p:sp>
    </p:spTree>
    <p:extLst>
      <p:ext uri="{BB962C8B-B14F-4D97-AF65-F5344CB8AC3E}">
        <p14:creationId xmlns:p14="http://schemas.microsoft.com/office/powerpoint/2010/main" val="21338268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Motives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Two types of referendums:</a:t>
            </a:r>
          </a:p>
          <a:p>
            <a:endParaRPr lang="en-US" dirty="0"/>
          </a:p>
          <a:p>
            <a:r>
              <a:rPr lang="en-US" b="1" dirty="0"/>
              <a:t>About </a:t>
            </a:r>
            <a:r>
              <a:rPr lang="en-US" b="1" i="1" dirty="0"/>
              <a:t>issues:</a:t>
            </a:r>
          </a:p>
          <a:p>
            <a:pPr lvl="1"/>
            <a:r>
              <a:rPr lang="en-US" dirty="0"/>
              <a:t>1994 – reveal of property gained by privatization</a:t>
            </a:r>
          </a:p>
          <a:p>
            <a:pPr lvl="1"/>
            <a:r>
              <a:rPr lang="en-US" dirty="0"/>
              <a:t>1997 – presidential elections and NATO</a:t>
            </a:r>
          </a:p>
          <a:p>
            <a:pPr lvl="1"/>
            <a:r>
              <a:rPr lang="en-US" dirty="0"/>
              <a:t>1998 – ban of privatization of strategic companies</a:t>
            </a:r>
          </a:p>
          <a:p>
            <a:pPr lvl="1"/>
            <a:r>
              <a:rPr lang="en-US" dirty="0"/>
              <a:t>2010 – various topics – immunity, price of cars etc.</a:t>
            </a:r>
          </a:p>
          <a:p>
            <a:pPr lvl="1"/>
            <a:r>
              <a:rPr lang="en-US" dirty="0"/>
              <a:t>2015 – homosexual marriages, adoptions, education</a:t>
            </a:r>
          </a:p>
          <a:p>
            <a:endParaRPr lang="en-US" dirty="0"/>
          </a:p>
          <a:p>
            <a:r>
              <a:rPr lang="en-US" b="1" dirty="0"/>
              <a:t>Without material </a:t>
            </a:r>
            <a:r>
              <a:rPr lang="en-US" b="1" i="1" dirty="0"/>
              <a:t>issues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2000 – early elections</a:t>
            </a:r>
          </a:p>
          <a:p>
            <a:pPr lvl="1"/>
            <a:r>
              <a:rPr lang="en-US" dirty="0"/>
              <a:t>2004 – early elections</a:t>
            </a:r>
          </a:p>
        </p:txBody>
      </p:sp>
    </p:spTree>
    <p:extLst>
      <p:ext uri="{BB962C8B-B14F-4D97-AF65-F5344CB8AC3E}">
        <p14:creationId xmlns:p14="http://schemas.microsoft.com/office/powerpoint/2010/main" val="213382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- types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Obligatory</a:t>
            </a:r>
            <a:r>
              <a:rPr lang="en-US" dirty="0"/>
              <a:t> – must be held </a:t>
            </a:r>
          </a:p>
          <a:p>
            <a:r>
              <a:rPr lang="en-US" b="1" dirty="0"/>
              <a:t>Facultative</a:t>
            </a:r>
            <a:r>
              <a:rPr lang="en-US" dirty="0"/>
              <a:t> – may be held</a:t>
            </a:r>
          </a:p>
          <a:p>
            <a:endParaRPr lang="en-US" dirty="0"/>
          </a:p>
          <a:p>
            <a:r>
              <a:rPr lang="en-US" b="1" dirty="0"/>
              <a:t>Binding</a:t>
            </a:r>
            <a:r>
              <a:rPr lang="en-US" dirty="0"/>
              <a:t> – results bind the elected representatives</a:t>
            </a:r>
          </a:p>
          <a:p>
            <a:r>
              <a:rPr lang="en-US" b="1" dirty="0"/>
              <a:t>Consultative</a:t>
            </a:r>
            <a:r>
              <a:rPr lang="en-US" dirty="0"/>
              <a:t> – results only as a recommendation</a:t>
            </a:r>
          </a:p>
          <a:p>
            <a:endParaRPr lang="en-US" dirty="0"/>
          </a:p>
          <a:p>
            <a:r>
              <a:rPr lang="en-US" b="1" dirty="0"/>
              <a:t>Preliminary</a:t>
            </a:r>
            <a:r>
              <a:rPr lang="en-US" dirty="0"/>
              <a:t> – held before the actual decision</a:t>
            </a:r>
          </a:p>
          <a:p>
            <a:r>
              <a:rPr lang="en-US" b="1" dirty="0"/>
              <a:t>Subsequent</a:t>
            </a:r>
            <a:r>
              <a:rPr lang="en-US" dirty="0"/>
              <a:t> – held after the actual decision</a:t>
            </a:r>
          </a:p>
        </p:txBody>
      </p:sp>
    </p:spTree>
    <p:extLst>
      <p:ext uri="{BB962C8B-B14F-4D97-AF65-F5344CB8AC3E}">
        <p14:creationId xmlns:p14="http://schemas.microsoft.com/office/powerpoint/2010/main" val="9294055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Referendums with issues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Official motive only of secondary value (or not relevant at all)</a:t>
            </a:r>
          </a:p>
          <a:p>
            <a:endParaRPr lang="en-US" dirty="0"/>
          </a:p>
          <a:p>
            <a:r>
              <a:rPr lang="en-US" dirty="0"/>
              <a:t>Primary concern aimed at different motives</a:t>
            </a:r>
          </a:p>
          <a:p>
            <a:endParaRPr lang="en-US" dirty="0"/>
          </a:p>
          <a:p>
            <a:r>
              <a:rPr lang="en-US" dirty="0"/>
              <a:t>1994, 1998, 2010 – increasing chances of initiating parties (ZRS, HZDS, SaS) in parliamentary elections</a:t>
            </a:r>
          </a:p>
          <a:p>
            <a:endParaRPr lang="en-US" dirty="0"/>
          </a:p>
          <a:p>
            <a:r>
              <a:rPr lang="en-US" dirty="0"/>
              <a:t>1997 – blocking the initiative of political opponents</a:t>
            </a:r>
          </a:p>
          <a:p>
            <a:endParaRPr lang="en-US" dirty="0"/>
          </a:p>
          <a:p>
            <a:r>
              <a:rPr lang="en-US" dirty="0"/>
              <a:t>2015 – exception from this trend</a:t>
            </a:r>
          </a:p>
        </p:txBody>
      </p:sp>
    </p:spTree>
    <p:extLst>
      <p:ext uri="{BB962C8B-B14F-4D97-AF65-F5344CB8AC3E}">
        <p14:creationId xmlns:p14="http://schemas.microsoft.com/office/powerpoint/2010/main" val="6004642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Referendums without issues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006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The official motive equals the real motive</a:t>
            </a:r>
          </a:p>
          <a:p>
            <a:endParaRPr lang="en-US" dirty="0"/>
          </a:p>
          <a:p>
            <a:r>
              <a:rPr lang="en-US" dirty="0"/>
              <a:t>An openly expressed aim of initiators to end the </a:t>
            </a:r>
            <a:r>
              <a:rPr lang="cs-CZ" dirty="0"/>
              <a:t>term</a:t>
            </a:r>
            <a:r>
              <a:rPr lang="en-US" dirty="0"/>
              <a:t> of government and call for early elections</a:t>
            </a:r>
          </a:p>
          <a:p>
            <a:endParaRPr lang="en-US" dirty="0"/>
          </a:p>
          <a:p>
            <a:r>
              <a:rPr lang="en-US" dirty="0"/>
              <a:t>Secondary aim to mobilize supporters (even in case the referendum is not valid)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350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7 out of 8 referendums were not valid</a:t>
            </a:r>
          </a:p>
          <a:p>
            <a:endParaRPr lang="en-US" dirty="0"/>
          </a:p>
          <a:p>
            <a:r>
              <a:rPr lang="en-US" dirty="0"/>
              <a:t>Main reason – inability to reach the 50 % turnout</a:t>
            </a:r>
          </a:p>
          <a:p>
            <a:endParaRPr lang="en-US" dirty="0"/>
          </a:p>
          <a:p>
            <a:r>
              <a:rPr lang="en-US" dirty="0"/>
              <a:t>One referendum was marred</a:t>
            </a:r>
          </a:p>
          <a:p>
            <a:endParaRPr lang="en-US" dirty="0"/>
          </a:p>
          <a:p>
            <a:r>
              <a:rPr lang="en-US" dirty="0"/>
              <a:t>One referendum was valid yet – integration to the EU</a:t>
            </a:r>
          </a:p>
        </p:txBody>
      </p:sp>
    </p:spTree>
    <p:extLst>
      <p:ext uri="{BB962C8B-B14F-4D97-AF65-F5344CB8AC3E}">
        <p14:creationId xmlns:p14="http://schemas.microsoft.com/office/powerpoint/2010/main" val="28879080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Legacy for the future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Based on experience the referendum in Slovakia may be used as a mobilizing tool: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Quite easy to initiate it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Cheap campaign (for the initiator)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Low turnout may be explained by the stance of political opponents who advised their voters to stay at home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Referendum </a:t>
            </a:r>
            <a:r>
              <a:rPr lang="en-US"/>
              <a:t>may </a:t>
            </a:r>
            <a:r>
              <a:rPr lang="en-US" b="1"/>
              <a:t>have </a:t>
            </a:r>
            <a:r>
              <a:rPr lang="en-US" b="1" dirty="0"/>
              <a:t>a sense</a:t>
            </a:r>
            <a:r>
              <a:rPr lang="en-US" dirty="0"/>
              <a:t> for its initiator </a:t>
            </a:r>
            <a:r>
              <a:rPr lang="en-US" b="1" dirty="0"/>
              <a:t>even if it is not valid</a:t>
            </a:r>
            <a:r>
              <a:rPr lang="en-US" dirty="0"/>
              <a:t> </a:t>
            </a:r>
            <a:r>
              <a:rPr lang="sk-SK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official vs. real motives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6587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Positives of referendum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Higher legitimacy of decisions</a:t>
            </a:r>
          </a:p>
          <a:p>
            <a:endParaRPr lang="en-US" dirty="0"/>
          </a:p>
          <a:p>
            <a:r>
              <a:rPr lang="en-US" dirty="0"/>
              <a:t>Inclusion of citizens into decision-making process</a:t>
            </a:r>
          </a:p>
          <a:p>
            <a:endParaRPr lang="en-US" dirty="0"/>
          </a:p>
          <a:p>
            <a:r>
              <a:rPr lang="en-US" dirty="0"/>
              <a:t>Encouragement of public discussion</a:t>
            </a:r>
          </a:p>
          <a:p>
            <a:endParaRPr lang="en-US" dirty="0"/>
          </a:p>
          <a:p>
            <a:r>
              <a:rPr lang="en-US" dirty="0"/>
              <a:t>Indicator of public opinion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Negatives of referendum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Polarization of society</a:t>
            </a:r>
          </a:p>
          <a:p>
            <a:endParaRPr lang="en-US" dirty="0"/>
          </a:p>
          <a:p>
            <a:r>
              <a:rPr lang="en-US" dirty="0"/>
              <a:t>Limitation of expression - nothing between </a:t>
            </a:r>
            <a:r>
              <a:rPr lang="sk-SK" dirty="0"/>
              <a:t>„</a:t>
            </a:r>
            <a:r>
              <a:rPr lang="en-US" dirty="0"/>
              <a:t>yes</a:t>
            </a:r>
            <a:r>
              <a:rPr lang="sk-SK" dirty="0"/>
              <a:t>“</a:t>
            </a:r>
            <a:r>
              <a:rPr lang="en-US" dirty="0"/>
              <a:t> and </a:t>
            </a:r>
            <a:r>
              <a:rPr lang="sk-SK" dirty="0"/>
              <a:t>„</a:t>
            </a:r>
            <a:r>
              <a:rPr lang="en-US" dirty="0"/>
              <a:t>no</a:t>
            </a:r>
            <a:r>
              <a:rPr lang="sk-SK" dirty="0"/>
              <a:t>“</a:t>
            </a:r>
            <a:r>
              <a:rPr lang="en-US" dirty="0"/>
              <a:t> option</a:t>
            </a:r>
          </a:p>
          <a:p>
            <a:endParaRPr lang="en-US" dirty="0"/>
          </a:p>
          <a:p>
            <a:r>
              <a:rPr lang="en-US" dirty="0"/>
              <a:t>Ability of citizens to handle more complicated and technical issues</a:t>
            </a:r>
          </a:p>
          <a:p>
            <a:endParaRPr lang="en-US" dirty="0"/>
          </a:p>
          <a:p>
            <a:r>
              <a:rPr lang="en-US" dirty="0"/>
              <a:t>Referendum as a demonstration of power used by non-democratic regimes</a:t>
            </a:r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Tradition of referendum?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Czechoslovak Republic (1918-1938):</a:t>
            </a:r>
          </a:p>
          <a:p>
            <a:pPr lvl="1"/>
            <a:r>
              <a:rPr lang="en-US" dirty="0"/>
              <a:t>Constitution – the government may call a referendum if the parliament declined its law proposal</a:t>
            </a:r>
          </a:p>
          <a:p>
            <a:pPr lvl="1"/>
            <a:r>
              <a:rPr lang="en-US" dirty="0"/>
              <a:t>The implementing law was never adopted</a:t>
            </a:r>
          </a:p>
          <a:p>
            <a:endParaRPr lang="en-US" dirty="0"/>
          </a:p>
          <a:p>
            <a:r>
              <a:rPr lang="en-US" dirty="0"/>
              <a:t>Other periods – no mention of referendum</a:t>
            </a:r>
          </a:p>
          <a:p>
            <a:endParaRPr lang="en-US" dirty="0"/>
          </a:p>
          <a:p>
            <a:r>
              <a:rPr lang="en-US" dirty="0"/>
              <a:t>Split of </a:t>
            </a:r>
            <a:r>
              <a:rPr lang="sk-SK" dirty="0"/>
              <a:t>ČSFR</a:t>
            </a:r>
            <a:r>
              <a:rPr lang="en-US" dirty="0"/>
              <a:t> – a constitutionally stated referendum was not used</a:t>
            </a:r>
          </a:p>
          <a:p>
            <a:endParaRPr lang="en-US" dirty="0"/>
          </a:p>
          <a:p>
            <a:r>
              <a:rPr lang="en-US" dirty="0"/>
              <a:t>Result – </a:t>
            </a:r>
            <a:r>
              <a:rPr lang="en-US" b="1" dirty="0"/>
              <a:t>no</a:t>
            </a:r>
            <a:r>
              <a:rPr lang="en-US" dirty="0"/>
              <a:t> nationwide </a:t>
            </a:r>
            <a:r>
              <a:rPr lang="en-US" b="1" dirty="0"/>
              <a:t>referendum</a:t>
            </a:r>
            <a:r>
              <a:rPr lang="en-US" dirty="0"/>
              <a:t> held </a:t>
            </a:r>
            <a:r>
              <a:rPr lang="en-US" b="1" dirty="0"/>
              <a:t>until 1993</a:t>
            </a:r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3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3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3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3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3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3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3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1630</TotalTime>
  <Words>2660</Words>
  <Application>Microsoft Office PowerPoint</Application>
  <PresentationFormat>Prezentácia na obrazovke (4:3)</PresentationFormat>
  <Paragraphs>716</Paragraphs>
  <Slides>63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29</vt:i4>
      </vt:variant>
      <vt:variant>
        <vt:lpstr>Nadpisy snímok</vt:lpstr>
      </vt:variant>
      <vt:variant>
        <vt:i4>63</vt:i4>
      </vt:variant>
    </vt:vector>
  </HeadingPairs>
  <TitlesOfParts>
    <vt:vector size="96" baseType="lpstr">
      <vt:lpstr>Calibri</vt:lpstr>
      <vt:lpstr>Constantia</vt:lpstr>
      <vt:lpstr>Wingdings</vt:lpstr>
      <vt:lpstr>Wingdings 2</vt:lpstr>
      <vt:lpstr>Tok</vt:lpstr>
      <vt:lpstr>1_Tok</vt:lpstr>
      <vt:lpstr>2_Tok</vt:lpstr>
      <vt:lpstr>3_Tok</vt:lpstr>
      <vt:lpstr>4_Tok</vt:lpstr>
      <vt:lpstr>5_Tok</vt:lpstr>
      <vt:lpstr>6_Tok</vt:lpstr>
      <vt:lpstr>7_Tok</vt:lpstr>
      <vt:lpstr>8_Tok</vt:lpstr>
      <vt:lpstr>9_Tok</vt:lpstr>
      <vt:lpstr>10_Tok</vt:lpstr>
      <vt:lpstr>11_Tok</vt:lpstr>
      <vt:lpstr>14_Tok</vt:lpstr>
      <vt:lpstr>15_Tok</vt:lpstr>
      <vt:lpstr>25_Tok</vt:lpstr>
      <vt:lpstr>30_Tok</vt:lpstr>
      <vt:lpstr>31_Tok</vt:lpstr>
      <vt:lpstr>21_Tok</vt:lpstr>
      <vt:lpstr>13_Tok</vt:lpstr>
      <vt:lpstr>33_Tok</vt:lpstr>
      <vt:lpstr>35_Tok</vt:lpstr>
      <vt:lpstr>36_Tok</vt:lpstr>
      <vt:lpstr>37_Tok</vt:lpstr>
      <vt:lpstr>38_Tok</vt:lpstr>
      <vt:lpstr>39_Tok</vt:lpstr>
      <vt:lpstr>17_Tok</vt:lpstr>
      <vt:lpstr>20_Tok</vt:lpstr>
      <vt:lpstr>18_Tok</vt:lpstr>
      <vt:lpstr>22_Tok</vt:lpstr>
      <vt:lpstr>Referendum in Slovakia</vt:lpstr>
      <vt:lpstr>Direct democracy</vt:lpstr>
      <vt:lpstr>Direct democracy</vt:lpstr>
      <vt:lpstr>Prezentácia programu PowerPoint</vt:lpstr>
      <vt:lpstr>Referendum</vt:lpstr>
      <vt:lpstr>Referendum - types</vt:lpstr>
      <vt:lpstr>Positives of referendum</vt:lpstr>
      <vt:lpstr>Negatives of referendum</vt:lpstr>
      <vt:lpstr>Tradition of referendum?</vt:lpstr>
      <vt:lpstr>Referendum in Slovakia  since 1993</vt:lpstr>
      <vt:lpstr>Formal aspects</vt:lpstr>
      <vt:lpstr>Formal aspects</vt:lpstr>
      <vt:lpstr>Formal aspects</vt:lpstr>
      <vt:lpstr>What will we track?</vt:lpstr>
      <vt:lpstr>Part I – Referendum as a part of election campaign </vt:lpstr>
      <vt:lpstr>Referendum 1994</vt:lpstr>
      <vt:lpstr>Referendum 1994</vt:lpstr>
      <vt:lpstr>Referendum 1994</vt:lpstr>
      <vt:lpstr>Elections 1994</vt:lpstr>
      <vt:lpstr>Referendum 1994</vt:lpstr>
      <vt:lpstr>Referendum 1998</vt:lpstr>
      <vt:lpstr>Referendum 1998</vt:lpstr>
      <vt:lpstr>Referendum 1998</vt:lpstr>
      <vt:lpstr>Referendum 1998</vt:lpstr>
      <vt:lpstr>Referendum 2010</vt:lpstr>
      <vt:lpstr>Referendum 2010</vt:lpstr>
      <vt:lpstr>Referendum 2010</vt:lpstr>
      <vt:lpstr>Referendum 2010</vt:lpstr>
      <vt:lpstr>Elections 2010</vt:lpstr>
      <vt:lpstr>Referendum 2010</vt:lpstr>
      <vt:lpstr>Part II – Referendum as a way how to challenge the elections  </vt:lpstr>
      <vt:lpstr>Referendum 2000</vt:lpstr>
      <vt:lpstr>Referendum 2000</vt:lpstr>
      <vt:lpstr>Referendum 2000</vt:lpstr>
      <vt:lpstr>Referendum 2000</vt:lpstr>
      <vt:lpstr>Referendum 2004</vt:lpstr>
      <vt:lpstr>Referendum 2004</vt:lpstr>
      <vt:lpstr>Referendum 2004</vt:lpstr>
      <vt:lpstr>Referendum 2004</vt:lpstr>
      <vt:lpstr>Part III – Referendum as a way how to solve (or create) problems</vt:lpstr>
      <vt:lpstr>Referendum 1997</vt:lpstr>
      <vt:lpstr>Referendum 1997</vt:lpstr>
      <vt:lpstr>Referendum 1997</vt:lpstr>
      <vt:lpstr>Referendum 1997</vt:lpstr>
      <vt:lpstr>Referendum 1997</vt:lpstr>
      <vt:lpstr>Referendum 2003</vt:lpstr>
      <vt:lpstr>Referendum 2003</vt:lpstr>
      <vt:lpstr>Referendum 2003</vt:lpstr>
      <vt:lpstr>Referendum 2015</vt:lpstr>
      <vt:lpstr>Referendum 2015</vt:lpstr>
      <vt:lpstr>Referendum 2015</vt:lpstr>
      <vt:lpstr>Referendum 2015</vt:lpstr>
      <vt:lpstr>Referendum 2015</vt:lpstr>
      <vt:lpstr>Referendum 2015</vt:lpstr>
      <vt:lpstr>Referendum 2015</vt:lpstr>
      <vt:lpstr>Referendums in Slovakia</vt:lpstr>
      <vt:lpstr>Referendums that did not happen</vt:lpstr>
      <vt:lpstr>Initiators</vt:lpstr>
      <vt:lpstr>Motives</vt:lpstr>
      <vt:lpstr>Referendums with issues</vt:lpstr>
      <vt:lpstr>Referendums without issues</vt:lpstr>
      <vt:lpstr>Results</vt:lpstr>
      <vt:lpstr>Legacy for the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Peto</dc:creator>
  <cp:lastModifiedBy>Peter</cp:lastModifiedBy>
  <cp:revision>222</cp:revision>
  <dcterms:created xsi:type="dcterms:W3CDTF">2011-04-02T07:56:23Z</dcterms:created>
  <dcterms:modified xsi:type="dcterms:W3CDTF">2018-05-09T14:33:05Z</dcterms:modified>
</cp:coreProperties>
</file>