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7" r:id="rId18"/>
    <p:sldId id="278" r:id="rId19"/>
    <p:sldId id="271" r:id="rId20"/>
    <p:sldId id="272" r:id="rId21"/>
    <p:sldId id="273" r:id="rId22"/>
    <p:sldId id="274" r:id="rId23"/>
    <p:sldId id="276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8"/>
    <p:restoredTop sz="94118"/>
  </p:normalViewPr>
  <p:slideViewPr>
    <p:cSldViewPr snapToGrid="0" snapToObjects="1">
      <p:cViewPr>
        <p:scale>
          <a:sx n="89" d="100"/>
          <a:sy n="89" d="100"/>
        </p:scale>
        <p:origin x="-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2B788-335E-3944-AD0A-516B75D3C13A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EAEFA-E19D-AD42-B676-7D7A4EDDD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20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26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97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18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37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78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4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24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09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0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528A6-93ED-F74F-9038-BC4C3221E33E}" type="datetimeFigureOut">
              <a:rPr lang="cs-CZ" smtClean="0"/>
              <a:t>03.05.18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29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Kulturní rozdíly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POL203 3. 5. </a:t>
            </a:r>
            <a:r>
              <a:rPr lang="cs-CZ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60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ekonomiky?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081" y="717177"/>
            <a:ext cx="6386136" cy="552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6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vlivy?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Přetrvávají vlivy kulturních zón</a:t>
            </a:r>
          </a:p>
          <a:p>
            <a:r>
              <a:rPr lang="cs-CZ" dirty="0"/>
              <a:t>Ekonomika nedokáže některé rozdíly vysvětlit</a:t>
            </a:r>
          </a:p>
          <a:p>
            <a:r>
              <a:rPr lang="cs-CZ" dirty="0"/>
              <a:t>Náboženské a historické dědictví (postkomunismus, kolonialismus)</a:t>
            </a:r>
          </a:p>
          <a:p>
            <a:r>
              <a:rPr lang="cs-CZ" dirty="0"/>
              <a:t>Hranice kulturních zón jsou subjektivní</a:t>
            </a:r>
          </a:p>
          <a:p>
            <a:r>
              <a:rPr lang="cs-CZ" dirty="0"/>
              <a:t>Ale zóny mají přesto explanační sílu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70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838200" y="-142874"/>
            <a:ext cx="10515600" cy="5080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838" y="0"/>
            <a:ext cx="3711338" cy="5618445"/>
          </a:xfrm>
        </p:spPr>
      </p:pic>
      <p:sp>
        <p:nvSpPr>
          <p:cNvPr id="5" name="TextovéPole 4"/>
          <p:cNvSpPr txBox="1"/>
          <p:nvPr/>
        </p:nvSpPr>
        <p:spPr>
          <a:xfrm>
            <a:off x="3443288" y="1128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13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vliv podle </a:t>
            </a:r>
            <a:r>
              <a:rPr lang="cs-CZ" dirty="0" err="1"/>
              <a:t>Ingleharta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tu jasná </a:t>
            </a:r>
            <a:r>
              <a:rPr lang="cs-CZ" dirty="0" err="1"/>
              <a:t>path-dependency</a:t>
            </a:r>
            <a:endParaRPr lang="cs-CZ" dirty="0"/>
          </a:p>
          <a:p>
            <a:r>
              <a:rPr lang="cs-CZ" dirty="0"/>
              <a:t>Náboženství a historická zkušenost se přenáší do institucí, důvěry mezi lidmi, kultury. </a:t>
            </a:r>
          </a:p>
          <a:p>
            <a:r>
              <a:rPr lang="cs-CZ" dirty="0"/>
              <a:t>Hodnoty se mění</a:t>
            </a:r>
          </a:p>
          <a:p>
            <a:r>
              <a:rPr lang="cs-CZ" dirty="0"/>
              <a:t>Ale změna není lineární</a:t>
            </a:r>
          </a:p>
          <a:p>
            <a:r>
              <a:rPr lang="cs-CZ" dirty="0"/>
              <a:t>Je velmi pomalá</a:t>
            </a:r>
          </a:p>
          <a:p>
            <a:r>
              <a:rPr lang="cs-CZ" dirty="0"/>
              <a:t>Kulturní základ je neobyčejně trvalý</a:t>
            </a:r>
          </a:p>
        </p:txBody>
      </p:sp>
    </p:spTree>
    <p:extLst>
      <p:ext uri="{BB962C8B-B14F-4D97-AF65-F5344CB8AC3E}">
        <p14:creationId xmlns:p14="http://schemas.microsoft.com/office/powerpoint/2010/main" val="21832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Stabilita kulturních vlivů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na kognitivní procesy (ne jen na postoje a hodnoty)</a:t>
            </a:r>
          </a:p>
          <a:p>
            <a:r>
              <a:rPr lang="cs-CZ" dirty="0"/>
              <a:t>Hluboké psychologické kořeny kulturního vlivu</a:t>
            </a:r>
          </a:p>
          <a:p>
            <a:r>
              <a:rPr lang="cs-CZ" dirty="0" err="1"/>
              <a:t>Nisbett</a:t>
            </a:r>
            <a:r>
              <a:rPr lang="cs-CZ" dirty="0"/>
              <a:t> et al. 2000: porovnávají kulturní vliv na kognitivní procesy v různých civilizacích (Čína a Řecko)</a:t>
            </a:r>
          </a:p>
          <a:p>
            <a:r>
              <a:rPr lang="cs-CZ" dirty="0"/>
              <a:t>Kognitivní schopnosti se adaptují na prostředí</a:t>
            </a:r>
          </a:p>
          <a:p>
            <a:r>
              <a:rPr lang="cs-CZ" dirty="0"/>
              <a:t>Řecko: individualismus, logika, individuální </a:t>
            </a:r>
            <a:r>
              <a:rPr lang="cs-CZ" dirty="0" err="1"/>
              <a:t>agency</a:t>
            </a:r>
            <a:r>
              <a:rPr lang="cs-CZ" dirty="0"/>
              <a:t>, nezávislost</a:t>
            </a:r>
          </a:p>
          <a:p>
            <a:r>
              <a:rPr lang="cs-CZ" dirty="0"/>
              <a:t>Čína: harmonie, holistické vnímání světa, kolektivní </a:t>
            </a:r>
            <a:r>
              <a:rPr lang="cs-CZ" dirty="0" err="1"/>
              <a:t>agency</a:t>
            </a:r>
            <a:r>
              <a:rPr lang="cs-CZ" dirty="0"/>
              <a:t>, dialektika</a:t>
            </a:r>
          </a:p>
        </p:txBody>
      </p:sp>
    </p:spTree>
    <p:extLst>
      <p:ext uri="{BB962C8B-B14F-4D97-AF65-F5344CB8AC3E}">
        <p14:creationId xmlns:p14="http://schemas.microsoft.com/office/powerpoint/2010/main" val="632709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Nisbett</a:t>
            </a:r>
            <a:r>
              <a:rPr lang="cs-CZ" dirty="0"/>
              <a:t> et al.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Srovnání kognitivních procesů v současné Číně a v USA</a:t>
            </a:r>
          </a:p>
          <a:p>
            <a:r>
              <a:rPr lang="cs-CZ" dirty="0"/>
              <a:t>Systematické rozdíly</a:t>
            </a:r>
          </a:p>
          <a:p>
            <a:pPr lvl="1"/>
            <a:r>
              <a:rPr lang="cs-CZ" dirty="0"/>
              <a:t>POZORNOST</a:t>
            </a:r>
          </a:p>
          <a:p>
            <a:pPr lvl="1"/>
            <a:r>
              <a:rPr lang="cs-CZ" dirty="0"/>
              <a:t>KONTROLA</a:t>
            </a:r>
          </a:p>
          <a:p>
            <a:pPr lvl="1"/>
            <a:r>
              <a:rPr lang="cs-CZ" dirty="0"/>
              <a:t>VYSVĚTLENÍ KAUZALITY</a:t>
            </a:r>
          </a:p>
          <a:p>
            <a:pPr lvl="1"/>
            <a:r>
              <a:rPr lang="cs-CZ" dirty="0"/>
              <a:t>LOGIKA A ZKUŠENOST</a:t>
            </a:r>
          </a:p>
          <a:p>
            <a:pPr lvl="1"/>
            <a:r>
              <a:rPr lang="cs-CZ" dirty="0"/>
              <a:t>DIALEKTIKA a ZÁKON NEKONTRADIKCE</a:t>
            </a:r>
          </a:p>
          <a:p>
            <a:r>
              <a:rPr lang="cs-CZ" dirty="0"/>
              <a:t>Vysvětlení leží v rozdílech v sociální struktuře společnosti (historicky)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5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Roth et al.: Jerusalem, Lublaň, </a:t>
            </a:r>
            <a:r>
              <a:rPr lang="cs-CZ" dirty="0" err="1"/>
              <a:t>Pittsbourgh</a:t>
            </a:r>
            <a:r>
              <a:rPr lang="cs-CZ" dirty="0"/>
              <a:t>, </a:t>
            </a:r>
            <a:r>
              <a:rPr lang="cs-CZ" dirty="0" err="1"/>
              <a:t>Tokyo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Komparativní experimentální výzkum</a:t>
            </a:r>
          </a:p>
          <a:p>
            <a:r>
              <a:rPr lang="cs-CZ" dirty="0"/>
              <a:t>Sleduje heterogenitu chování mezi populacemi</a:t>
            </a:r>
          </a:p>
          <a:p>
            <a:r>
              <a:rPr lang="cs-CZ" dirty="0"/>
              <a:t>Studentské populace</a:t>
            </a:r>
          </a:p>
          <a:p>
            <a:r>
              <a:rPr lang="cs-CZ" dirty="0"/>
              <a:t>Opakování her (s ekvivalentem 10 a 30 USD, ve hře žetony)</a:t>
            </a:r>
          </a:p>
          <a:p>
            <a:r>
              <a:rPr lang="cs-CZ" dirty="0"/>
              <a:t>UG: nabídka v </a:t>
            </a:r>
            <a:r>
              <a:rPr lang="cs-CZ" dirty="0" err="1"/>
              <a:t>ekvilibriu</a:t>
            </a:r>
            <a:r>
              <a:rPr lang="cs-CZ" dirty="0"/>
              <a:t> méně. než z 1 %, nekonzistentní chování během hry</a:t>
            </a:r>
          </a:p>
          <a:p>
            <a:r>
              <a:rPr lang="cs-CZ" dirty="0"/>
              <a:t>Většinou se nabídka blížila středu, nízké nabídky odmítány</a:t>
            </a:r>
          </a:p>
          <a:p>
            <a:r>
              <a:rPr lang="cs-CZ" dirty="0"/>
              <a:t>Nejvyšší nabídky: USA a Jugoslávie</a:t>
            </a:r>
          </a:p>
          <a:p>
            <a:r>
              <a:rPr lang="cs-CZ" dirty="0" err="1"/>
              <a:t>Acceptance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je vyšší v Izraeli a v Japonsku</a:t>
            </a:r>
          </a:p>
        </p:txBody>
      </p:sp>
    </p:spTree>
    <p:extLst>
      <p:ext uri="{BB962C8B-B14F-4D97-AF65-F5344CB8AC3E}">
        <p14:creationId xmlns:p14="http://schemas.microsoft.com/office/powerpoint/2010/main" val="283354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3D378-633D-DF48-A29B-26A2DB49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Cross-cultural differences: ULTIMATUM</a:t>
            </a:r>
            <a:br>
              <a:rPr lang="en-US" dirty="0"/>
            </a:br>
            <a:r>
              <a:rPr lang="en-US" dirty="0" err="1"/>
              <a:t>Oosterbeek</a:t>
            </a:r>
            <a:r>
              <a:rPr lang="en-US" dirty="0"/>
              <a:t>, Sloop, van de </a:t>
            </a:r>
            <a:r>
              <a:rPr lang="en-US" dirty="0" err="1"/>
              <a:t>Kuilen</a:t>
            </a:r>
            <a:r>
              <a:rPr lang="en-US" dirty="0"/>
              <a:t> 2004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FAC4269-D1A8-244A-827E-BA283394F2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3727" y="1825625"/>
            <a:ext cx="3865489" cy="4852266"/>
          </a:xfrm>
        </p:spPr>
      </p:pic>
    </p:spTree>
    <p:extLst>
      <p:ext uri="{BB962C8B-B14F-4D97-AF65-F5344CB8AC3E}">
        <p14:creationId xmlns:p14="http://schemas.microsoft.com/office/powerpoint/2010/main" val="3398658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41F35AA-8A35-3B47-AA83-A76B8E7B62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565" y="386751"/>
            <a:ext cx="4816072" cy="5790212"/>
          </a:xfrm>
        </p:spPr>
      </p:pic>
    </p:spTree>
    <p:extLst>
      <p:ext uri="{BB962C8B-B14F-4D97-AF65-F5344CB8AC3E}">
        <p14:creationId xmlns:p14="http://schemas.microsoft.com/office/powerpoint/2010/main" val="3849937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Homo </a:t>
            </a:r>
            <a:r>
              <a:rPr lang="cs-CZ" dirty="0" err="1"/>
              <a:t>Economicus</a:t>
            </a:r>
            <a:r>
              <a:rPr lang="cs-CZ" dirty="0"/>
              <a:t> (Henrich et al. 2001)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Komparativní experimentální studie</a:t>
            </a:r>
          </a:p>
          <a:p>
            <a:r>
              <a:rPr lang="cs-CZ" dirty="0"/>
              <a:t>12 zemí, 5, kontinentů, 15 společenství </a:t>
            </a:r>
          </a:p>
          <a:p>
            <a:r>
              <a:rPr lang="cs-CZ" dirty="0" err="1"/>
              <a:t>Ultimatum</a:t>
            </a:r>
            <a:r>
              <a:rPr lang="cs-CZ" dirty="0"/>
              <a:t>, Public </a:t>
            </a:r>
            <a:r>
              <a:rPr lang="cs-CZ" dirty="0" err="1"/>
              <a:t>Good</a:t>
            </a:r>
            <a:r>
              <a:rPr lang="cs-CZ" dirty="0"/>
              <a:t> </a:t>
            </a:r>
          </a:p>
          <a:p>
            <a:r>
              <a:rPr lang="cs-CZ" dirty="0"/>
              <a:t>Odklon od teoretického modelu, odklon od výsledků v západních společnostech</a:t>
            </a:r>
          </a:p>
          <a:p>
            <a:r>
              <a:rPr lang="cs-CZ" dirty="0"/>
              <a:t>Vysoká heterogenita mezi skupinami</a:t>
            </a:r>
          </a:p>
          <a:p>
            <a:r>
              <a:rPr lang="cs-CZ" dirty="0"/>
              <a:t>Homogenita ve skupinách</a:t>
            </a:r>
          </a:p>
        </p:txBody>
      </p:sp>
    </p:spTree>
    <p:extLst>
      <p:ext uri="{BB962C8B-B14F-4D97-AF65-F5344CB8AC3E}">
        <p14:creationId xmlns:p14="http://schemas.microsoft.com/office/powerpoint/2010/main" val="195713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Kulturně podmíněné chování?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chování, které lze pozorovat v BGT dáno prostředím?</a:t>
            </a:r>
          </a:p>
          <a:p>
            <a:r>
              <a:rPr lang="cs-CZ" dirty="0"/>
              <a:t>Existují společné vzorce na úrovni skupin?</a:t>
            </a:r>
          </a:p>
          <a:p>
            <a:r>
              <a:rPr lang="cs-CZ" dirty="0"/>
              <a:t>GT: izolovaní hráči bez kontextu</a:t>
            </a:r>
          </a:p>
          <a:p>
            <a:r>
              <a:rPr lang="cs-CZ" dirty="0"/>
              <a:t>Hodnoty, cíle, postoje, politická participace, instituce atd..</a:t>
            </a:r>
          </a:p>
        </p:txBody>
      </p:sp>
    </p:spTree>
    <p:extLst>
      <p:ext uri="{BB962C8B-B14F-4D97-AF65-F5344CB8AC3E}">
        <p14:creationId xmlns:p14="http://schemas.microsoft.com/office/powerpoint/2010/main" val="342326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In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Homo 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cs-CZ" sz="2000" dirty="0"/>
              <a:t>Rozdílné společnosti</a:t>
            </a:r>
          </a:p>
          <a:p>
            <a:pPr lvl="1"/>
            <a:r>
              <a:rPr lang="cs-CZ" sz="2000" dirty="0"/>
              <a:t>sběrači</a:t>
            </a:r>
          </a:p>
          <a:p>
            <a:pPr lvl="1"/>
            <a:r>
              <a:rPr lang="cs-CZ" sz="2000" dirty="0" err="1"/>
              <a:t>slash</a:t>
            </a:r>
            <a:r>
              <a:rPr lang="cs-CZ" sz="2000" dirty="0"/>
              <a:t> and </a:t>
            </a:r>
            <a:r>
              <a:rPr lang="cs-CZ" sz="2000" dirty="0" err="1"/>
              <a:t>burn</a:t>
            </a:r>
            <a:endParaRPr lang="cs-CZ" sz="2000" dirty="0"/>
          </a:p>
          <a:p>
            <a:pPr lvl="1"/>
            <a:r>
              <a:rPr lang="cs-CZ" sz="2000" dirty="0"/>
              <a:t>nomádští pastevci</a:t>
            </a:r>
          </a:p>
          <a:p>
            <a:pPr lvl="1"/>
            <a:r>
              <a:rPr lang="cs-CZ" sz="2000" dirty="0"/>
              <a:t>stálé zemědělské společnosti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12" y="1507559"/>
            <a:ext cx="8131982" cy="466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6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838200" y="0"/>
            <a:ext cx="10515600" cy="3651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874" y="157162"/>
            <a:ext cx="2944160" cy="6176963"/>
          </a:xfrm>
        </p:spPr>
      </p:pic>
    </p:spTree>
    <p:extLst>
      <p:ext uri="{BB962C8B-B14F-4D97-AF65-F5344CB8AC3E}">
        <p14:creationId xmlns:p14="http://schemas.microsoft.com/office/powerpoint/2010/main" val="906523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Homo </a:t>
            </a:r>
            <a:r>
              <a:rPr lang="cs-CZ" dirty="0" err="1"/>
              <a:t>Economicus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51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Teorii neodpovídá žádná společnost</a:t>
            </a:r>
          </a:p>
          <a:p>
            <a:r>
              <a:rPr lang="cs-CZ" dirty="0"/>
              <a:t>Nejnižší nabídky = v průměru 25 %</a:t>
            </a:r>
          </a:p>
          <a:p>
            <a:r>
              <a:rPr lang="cs-CZ" dirty="0"/>
              <a:t>Velké rozptyly</a:t>
            </a:r>
          </a:p>
          <a:p>
            <a:r>
              <a:rPr lang="cs-CZ" dirty="0"/>
              <a:t>Velké rozdíly v nabídkách i odmítnutí</a:t>
            </a:r>
          </a:p>
          <a:p>
            <a:r>
              <a:rPr lang="cs-CZ" dirty="0"/>
              <a:t>Vysvětlující proměnné: benefity z kooperace a integrace trhu</a:t>
            </a:r>
          </a:p>
          <a:p>
            <a:r>
              <a:rPr lang="cs-CZ" dirty="0"/>
              <a:t>Jasné kulturní vlivy</a:t>
            </a:r>
          </a:p>
          <a:p>
            <a:pPr lvl="1"/>
            <a:r>
              <a:rPr lang="cs-CZ" dirty="0"/>
              <a:t>Individuální konzistentnost (</a:t>
            </a:r>
            <a:r>
              <a:rPr lang="cs-CZ" dirty="0" err="1"/>
              <a:t>Orma</a:t>
            </a:r>
            <a:r>
              <a:rPr lang="cs-CZ" dirty="0"/>
              <a:t> a </a:t>
            </a:r>
            <a:r>
              <a:rPr lang="cs-CZ" dirty="0" err="1"/>
              <a:t>harambee</a:t>
            </a:r>
            <a:r>
              <a:rPr lang="cs-CZ" dirty="0"/>
              <a:t> game </a:t>
            </a:r>
            <a:r>
              <a:rPr lang="cs-CZ" dirty="0" err="1"/>
              <a:t>aka</a:t>
            </a:r>
            <a:r>
              <a:rPr lang="cs-CZ" dirty="0"/>
              <a:t> public </a:t>
            </a:r>
            <a:r>
              <a:rPr lang="cs-CZ" dirty="0" err="1"/>
              <a:t>goods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Skupinová konzistentnost</a:t>
            </a:r>
          </a:p>
          <a:p>
            <a:pPr lvl="1"/>
            <a:r>
              <a:rPr lang="cs-CZ" dirty="0"/>
              <a:t>Kontextuální vlivy a stabilita</a:t>
            </a:r>
          </a:p>
          <a:p>
            <a:pPr lvl="1"/>
            <a:r>
              <a:rPr lang="cs-CZ" dirty="0"/>
              <a:t>Neoptimální strategie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5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vlivy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Kulturní vlivy a společenské normy nelze ignorovat</a:t>
            </a:r>
          </a:p>
          <a:p>
            <a:r>
              <a:rPr lang="cs-CZ" dirty="0"/>
              <a:t>Dostáváme se zpět k debatě o evoluční dispozici vs. sociální normě</a:t>
            </a:r>
          </a:p>
          <a:p>
            <a:r>
              <a:rPr lang="cs-CZ" dirty="0"/>
              <a:t>Vliv obojího, pravděpodobně se sociální normy také vyvíjí jako adaptace dané společnosti na společensko-politické prostředí</a:t>
            </a:r>
          </a:p>
          <a:p>
            <a:r>
              <a:rPr lang="cs-CZ" dirty="0"/>
              <a:t>Kulturní vlivy jsou hluboce zakořeněné, stabilní, mění se pomalu</a:t>
            </a:r>
          </a:p>
          <a:p>
            <a:r>
              <a:rPr lang="cs-CZ" dirty="0"/>
              <a:t>Obezřetnost při interpretaci</a:t>
            </a:r>
          </a:p>
          <a:p>
            <a:r>
              <a:rPr lang="cs-CZ" dirty="0"/>
              <a:t>Obezřetnost při hodnocení stavu poznání (</a:t>
            </a:r>
            <a:r>
              <a:rPr lang="cs-CZ" dirty="0" err="1"/>
              <a:t>tzv</a:t>
            </a:r>
            <a:r>
              <a:rPr lang="cs-CZ"/>
              <a:t> WEIRD studenti?)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8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Kulturně podmíněné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Identifikovatelné behaviorální rysy u každého jednotlivce</a:t>
            </a:r>
          </a:p>
          <a:p>
            <a:r>
              <a:rPr lang="cs-CZ" dirty="0"/>
              <a:t>Jedinci vykazují podobné chování jako ostatní lidé ve skupině</a:t>
            </a:r>
          </a:p>
          <a:p>
            <a:r>
              <a:rPr lang="cs-CZ" dirty="0"/>
              <a:t>Chování lidí v jedné skupině se liší od chování lidí v jiné skupině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65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Kulturně podmíněné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Individuální konzistentnost</a:t>
            </a:r>
          </a:p>
          <a:p>
            <a:r>
              <a:rPr lang="cs-CZ" dirty="0"/>
              <a:t>2) Skupinová konzistentnost</a:t>
            </a:r>
          </a:p>
          <a:p>
            <a:r>
              <a:rPr lang="cs-CZ" dirty="0"/>
              <a:t>3) Kontextuální efekty</a:t>
            </a:r>
          </a:p>
          <a:p>
            <a:r>
              <a:rPr lang="cs-CZ" dirty="0"/>
              <a:t>4) Behaviorální stabilita</a:t>
            </a:r>
          </a:p>
          <a:p>
            <a:r>
              <a:rPr lang="cs-CZ" dirty="0"/>
              <a:t>5) </a:t>
            </a:r>
            <a:r>
              <a:rPr lang="cs-CZ" dirty="0" err="1"/>
              <a:t>Suboptimální</a:t>
            </a:r>
            <a:r>
              <a:rPr lang="cs-CZ" dirty="0"/>
              <a:t> chování</a:t>
            </a:r>
          </a:p>
        </p:txBody>
      </p:sp>
    </p:spTree>
    <p:extLst>
      <p:ext uri="{BB962C8B-B14F-4D97-AF65-F5344CB8AC3E}">
        <p14:creationId xmlns:p14="http://schemas.microsoft.com/office/powerpoint/2010/main" val="1767583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Má kultura </a:t>
            </a:r>
            <a:r>
              <a:rPr lang="cs-CZ"/>
              <a:t>v dnešní době význam?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vůbec dostatečné kulturní rozdíly?</a:t>
            </a:r>
          </a:p>
          <a:p>
            <a:r>
              <a:rPr lang="cs-CZ" dirty="0"/>
              <a:t>Teorie modernizace předpokládá konvergenci:</a:t>
            </a:r>
          </a:p>
          <a:p>
            <a:pPr lvl="1"/>
            <a:r>
              <a:rPr lang="cs-CZ" dirty="0"/>
              <a:t>S modernizací mají “nezápadní“ společnosti přijmout západní „moderní“ hodnoty</a:t>
            </a:r>
          </a:p>
          <a:p>
            <a:r>
              <a:rPr lang="cs-CZ" dirty="0"/>
              <a:t>Základní teze i dnes: industrializace vede ke kulturním a sociálním změnám</a:t>
            </a:r>
          </a:p>
          <a:p>
            <a:r>
              <a:rPr lang="cs-CZ" dirty="0"/>
              <a:t>Ale vede modernizace ke kulturní konvergenci nebo jsou hodnoty persistentní?</a:t>
            </a:r>
          </a:p>
          <a:p>
            <a:r>
              <a:rPr lang="cs-CZ" dirty="0"/>
              <a:t>Je modernizace otázkou vnitřního nastavení? Nebo externí faktory?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 postmoderní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Industrializace: materiální hodnoty</a:t>
            </a:r>
          </a:p>
          <a:p>
            <a:r>
              <a:rPr lang="cs-CZ" dirty="0"/>
              <a:t>Postindustriální společnost: kvalita života, ochrana životního prostředí, sebevyjádření</a:t>
            </a:r>
          </a:p>
          <a:p>
            <a:r>
              <a:rPr lang="cs-CZ" dirty="0"/>
              <a:t>Odklon od produkce za každou cenu</a:t>
            </a:r>
          </a:p>
          <a:p>
            <a:r>
              <a:rPr lang="cs-CZ" dirty="0"/>
              <a:t>Více důraz na komunikaci a informace, rozhodování</a:t>
            </a:r>
          </a:p>
          <a:p>
            <a:r>
              <a:rPr lang="cs-CZ" dirty="0"/>
              <a:t>Kulturní změna není lineární, různé země - různý vývoj</a:t>
            </a:r>
          </a:p>
          <a:p>
            <a:r>
              <a:rPr lang="cs-CZ" dirty="0"/>
              <a:t>Weber (1904) role náboženství je trvalá</a:t>
            </a:r>
          </a:p>
          <a:p>
            <a:r>
              <a:rPr lang="cs-CZ" dirty="0"/>
              <a:t>Kulturní rozdíly zachovány (směřujeme k </a:t>
            </a:r>
            <a:r>
              <a:rPr lang="cs-CZ" dirty="0" err="1"/>
              <a:t>McWorldu</a:t>
            </a:r>
            <a:r>
              <a:rPr lang="cs-CZ" dirty="0"/>
              <a:t> Watson 1998)</a:t>
            </a:r>
          </a:p>
          <a:p>
            <a:r>
              <a:rPr lang="cs-CZ" dirty="0" err="1"/>
              <a:t>Huntington</a:t>
            </a:r>
            <a:r>
              <a:rPr lang="cs-CZ" dirty="0"/>
              <a:t>: 8 civilizačních zón, navzdory modernizaci</a:t>
            </a:r>
          </a:p>
          <a:p>
            <a:pPr lvl="1"/>
            <a:r>
              <a:rPr lang="cs-CZ" dirty="0"/>
              <a:t>Západní křesťanství, Ortodoxní zóna, Islámská zóna, Konfuciánská zóna, Japonsko, Hinduistická zóna, Africká zóna, Latinsko-americká </a:t>
            </a:r>
          </a:p>
        </p:txBody>
      </p:sp>
    </p:spTree>
    <p:extLst>
      <p:ext uri="{BB962C8B-B14F-4D97-AF65-F5344CB8AC3E}">
        <p14:creationId xmlns:p14="http://schemas.microsoft.com/office/powerpoint/2010/main" val="91871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Inglehart</a:t>
            </a:r>
            <a:r>
              <a:rPr lang="cs-CZ" dirty="0"/>
              <a:t> a </a:t>
            </a:r>
            <a:r>
              <a:rPr lang="cs-CZ" dirty="0" err="1"/>
              <a:t>Baker</a:t>
            </a:r>
            <a:r>
              <a:rPr lang="cs-CZ" dirty="0"/>
              <a:t>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v 1990s</a:t>
            </a:r>
          </a:p>
          <a:p>
            <a:r>
              <a:rPr lang="cs-CZ" dirty="0"/>
              <a:t>Dvě dimenze:</a:t>
            </a:r>
          </a:p>
          <a:p>
            <a:pPr lvl="1"/>
            <a:r>
              <a:rPr lang="cs-CZ" dirty="0"/>
              <a:t>Tradiční vs. Sekulárně-racionální orientace</a:t>
            </a:r>
          </a:p>
          <a:p>
            <a:pPr lvl="1"/>
            <a:r>
              <a:rPr lang="cs-CZ" dirty="0"/>
              <a:t>Přežití vs. Sebevyjádření</a:t>
            </a:r>
          </a:p>
        </p:txBody>
      </p:sp>
    </p:spTree>
    <p:extLst>
      <p:ext uri="{BB962C8B-B14F-4D97-AF65-F5344CB8AC3E}">
        <p14:creationId xmlns:p14="http://schemas.microsoft.com/office/powerpoint/2010/main" val="1728758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34600" cy="2444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796" y="803648"/>
            <a:ext cx="5266322" cy="5292351"/>
          </a:xfrm>
        </p:spPr>
      </p:pic>
    </p:spTree>
    <p:extLst>
      <p:ext uri="{BB962C8B-B14F-4D97-AF65-F5344CB8AC3E}">
        <p14:creationId xmlns:p14="http://schemas.microsoft.com/office/powerpoint/2010/main" val="43724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Hodnotová mapa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366" y="617631"/>
            <a:ext cx="6452434" cy="6061075"/>
          </a:xfrm>
        </p:spPr>
      </p:pic>
    </p:spTree>
    <p:extLst>
      <p:ext uri="{BB962C8B-B14F-4D97-AF65-F5344CB8AC3E}">
        <p14:creationId xmlns:p14="http://schemas.microsoft.com/office/powerpoint/2010/main" val="1775292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714</Words>
  <Application>Microsoft Macintosh PowerPoint</Application>
  <PresentationFormat>Širokoúhlá obrazovka</PresentationFormat>
  <Paragraphs>111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Kulturní rozdíly</vt:lpstr>
      <vt:lpstr>Kulturně podmíněné chování?</vt:lpstr>
      <vt:lpstr>Kulturně podmíněné chování</vt:lpstr>
      <vt:lpstr>Kulturně podmíněné chování</vt:lpstr>
      <vt:lpstr>Má kultura v dnešní době význam?</vt:lpstr>
      <vt:lpstr>Vývoj k postmoderní společnosti</vt:lpstr>
      <vt:lpstr>Inglehart a Baker 2000</vt:lpstr>
      <vt:lpstr>Prezentace aplikace PowerPoint</vt:lpstr>
      <vt:lpstr>Hodnotová mapa</vt:lpstr>
      <vt:lpstr>Vliv ekonomiky?</vt:lpstr>
      <vt:lpstr>Kulturní vlivy?</vt:lpstr>
      <vt:lpstr>Prezentace aplikace PowerPoint</vt:lpstr>
      <vt:lpstr>Kulturní vliv podle Ingleharta</vt:lpstr>
      <vt:lpstr>Stabilita kulturních vlivů</vt:lpstr>
      <vt:lpstr>Nisbett et al. 2000</vt:lpstr>
      <vt:lpstr>Roth et al.: Jerusalem, Lublaň, Pittsbourgh, Tokyo</vt:lpstr>
      <vt:lpstr>Cross-cultural differences: ULTIMATUM Oosterbeek, Sloop, van de Kuilen 2004</vt:lpstr>
      <vt:lpstr>Prezentace aplikace PowerPoint</vt:lpstr>
      <vt:lpstr>In search of Homo Economicus (Henrich et al. 2001)</vt:lpstr>
      <vt:lpstr>In search of Homo Economicus</vt:lpstr>
      <vt:lpstr>Prezentace aplikace PowerPoint</vt:lpstr>
      <vt:lpstr>In search of Homo Economicus</vt:lpstr>
      <vt:lpstr>Kulturní vlivy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Kulturní rozdíly</dc:title>
  <dc:creator>Lenka Hrbková</dc:creator>
  <cp:lastModifiedBy>Uživatel Microsoft Office</cp:lastModifiedBy>
  <cp:revision>21</cp:revision>
  <dcterms:created xsi:type="dcterms:W3CDTF">2017-05-18T05:08:12Z</dcterms:created>
  <dcterms:modified xsi:type="dcterms:W3CDTF">2018-05-03T13:09:19Z</dcterms:modified>
</cp:coreProperties>
</file>