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3" r:id="rId11"/>
    <p:sldId id="265" r:id="rId12"/>
    <p:sldId id="27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8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0DCA-CCE9-46C4-A662-BFAA70F4A703}" type="datetimeFigureOut">
              <a:rPr lang="cs-CZ" smtClean="0"/>
              <a:t>22.3.2018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EEA7-E3A9-436F-B5D8-0DDFE463F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EEA7-E3A9-436F-B5D8-0DDFE463F4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6E2066-D17B-4005-9E66-939A29AFC3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39B8-0DDB-4A68-B56D-EE87227929D5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141663"/>
            <a:ext cx="7773987" cy="10795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hry, zločiny, tresty, hrozby, kredibilita, signály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 </a:t>
            </a:r>
            <a:r>
              <a:rPr lang="cs-CZ" dirty="0" smtClean="0"/>
              <a:t>203, </a:t>
            </a:r>
            <a:r>
              <a:rPr lang="cs-CZ" dirty="0" smtClean="0"/>
              <a:t>22.3</a:t>
            </a:r>
            <a:r>
              <a:rPr lang="cs-CZ" dirty="0" smtClean="0"/>
              <a:t>. </a:t>
            </a:r>
            <a:r>
              <a:rPr lang="cs-CZ" dirty="0" smtClean="0"/>
              <a:t>2018</a:t>
            </a:r>
            <a:endParaRPr lang="cs-CZ" dirty="0"/>
          </a:p>
        </p:txBody>
      </p:sp>
      <p:pic>
        <p:nvPicPr>
          <p:cNvPr id="2053" name="Picture 5" descr="dic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232025" cy="193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Terorismus (jako opakovaná hra): </a:t>
            </a:r>
            <a:r>
              <a:rPr lang="cs-CZ" b="1" dirty="0" smtClean="0"/>
              <a:t>Proč se (občas) s teroristy nevyjednává?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996952"/>
          <a:ext cx="73448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TERORISTÉ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BRÁT RUKOJMÍ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NEBRAT RUKOJMÍ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b="1" dirty="0" smtClean="0"/>
                        <a:t>VLÁDY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VYJEDNÁVAT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(-10,5)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NEVYJEDNÁVAT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(-20,-10)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Paradox obchodního řetězce (</a:t>
            </a:r>
            <a:r>
              <a:rPr lang="cs-CZ" sz="4000" i="1"/>
              <a:t>chainstore paradox</a:t>
            </a:r>
            <a:r>
              <a:rPr lang="cs-CZ" sz="400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Navržen Reinhardem </a:t>
            </a:r>
            <a:r>
              <a:rPr lang="cs-CZ" sz="2400" dirty="0" err="1">
                <a:latin typeface="Calibri" pitchFamily="34" charset="0"/>
              </a:rPr>
              <a:t>Seltenem</a:t>
            </a:r>
            <a:r>
              <a:rPr lang="cs-CZ" sz="2400" dirty="0">
                <a:latin typeface="Calibri" pitchFamily="34" charset="0"/>
              </a:rPr>
              <a:t> v roce 1978.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Hráč A (monopolista) ovládá řadu separátních trhů. Na každém z nich je konfrontován s možností, že na ně vstoupí nový hráč (Hráč B).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Monopolista preferuje, aby na ně noví hráči vůbec nevstoupili </a:t>
            </a:r>
            <a:r>
              <a:rPr lang="cs-CZ" sz="2400" dirty="0" smtClean="0">
                <a:latin typeface="Calibri" pitchFamily="34" charset="0"/>
              </a:rPr>
              <a:t>(10,0), </a:t>
            </a:r>
            <a:r>
              <a:rPr lang="cs-CZ" sz="2400" dirty="0">
                <a:latin typeface="Calibri" pitchFamily="34" charset="0"/>
              </a:rPr>
              <a:t>pokud na ně vstoupí, pak je může buďto agresivní cenovou politikou zahnat (ale způsobí si ztráty i sobě </a:t>
            </a:r>
            <a:r>
              <a:rPr lang="cs-CZ" sz="2400" dirty="0" smtClean="0">
                <a:latin typeface="Calibri" pitchFamily="34" charset="0"/>
              </a:rPr>
              <a:t>3,-2) </a:t>
            </a:r>
            <a:r>
              <a:rPr lang="cs-CZ" sz="2400" dirty="0">
                <a:latin typeface="Calibri" pitchFamily="34" charset="0"/>
              </a:rPr>
              <a:t>nebo se s jejich vstupem smířit </a:t>
            </a:r>
            <a:r>
              <a:rPr lang="cs-CZ" sz="2400" dirty="0" smtClean="0">
                <a:latin typeface="Calibri" pitchFamily="34" charset="0"/>
              </a:rPr>
              <a:t>(5,5).</a:t>
            </a:r>
            <a:endParaRPr lang="cs-CZ" sz="2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Noví hráči preferují vstup na trh bez odporu monopolisty, nejhorší výsledek je vstup na trh, odpor monopolisty, který je donutí stáhnout se z trhu. Rezignace na vstup na trh je „průměrný“ výsledek.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Tento problém řeší otázku, zda jsou </a:t>
            </a:r>
            <a:r>
              <a:rPr lang="cs-CZ" sz="2400" b="1" dirty="0">
                <a:latin typeface="Calibri" pitchFamily="34" charset="0"/>
              </a:rPr>
              <a:t>„nákladné hrozby“ </a:t>
            </a:r>
            <a:r>
              <a:rPr lang="cs-CZ" sz="2400" dirty="0">
                <a:latin typeface="Calibri" pitchFamily="34" charset="0"/>
              </a:rPr>
              <a:t>(</a:t>
            </a:r>
            <a:r>
              <a:rPr lang="cs-CZ" sz="2400" dirty="0" err="1">
                <a:latin typeface="Calibri" pitchFamily="34" charset="0"/>
              </a:rPr>
              <a:t>costly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err="1">
                <a:latin typeface="Calibri" pitchFamily="34" charset="0"/>
              </a:rPr>
              <a:t>threats</a:t>
            </a:r>
            <a:r>
              <a:rPr lang="cs-CZ" sz="2400" dirty="0">
                <a:latin typeface="Calibri" pitchFamily="34" charset="0"/>
              </a:rPr>
              <a:t>) v opakovaných hrách </a:t>
            </a:r>
            <a:r>
              <a:rPr lang="cs-CZ" sz="2400" dirty="0" err="1">
                <a:latin typeface="Calibri" pitchFamily="34" charset="0"/>
              </a:rPr>
              <a:t>kredibilní</a:t>
            </a:r>
            <a:r>
              <a:rPr lang="cs-CZ" sz="2400" dirty="0">
                <a:latin typeface="Calibri" pitchFamily="34" charset="0"/>
              </a:rPr>
              <a:t>.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 obchodního řetězce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67905"/>
              </p:ext>
            </p:extLst>
          </p:nvPr>
        </p:nvGraphicFramePr>
        <p:xfrm>
          <a:off x="1043608" y="2564904"/>
          <a:ext cx="65763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NOVÉ</a:t>
                      </a:r>
                      <a:r>
                        <a:rPr lang="cs-CZ" baseline="0" dirty="0" smtClean="0"/>
                        <a:t> FIRMY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Vstoupit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nevstoupit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MONOPOLISTA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smířit 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(5,5)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(10,0)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agresivně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(3,-2)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(10,0)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2 řešení chainstore paradoxu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1. </a:t>
            </a:r>
            <a:r>
              <a:rPr lang="cs-CZ" sz="2800" b="1" dirty="0">
                <a:latin typeface="Calibri" pitchFamily="34" charset="0"/>
              </a:rPr>
              <a:t>„Herní“-</a:t>
            </a:r>
            <a:r>
              <a:rPr lang="cs-CZ" sz="2800" dirty="0">
                <a:latin typeface="Calibri" pitchFamily="34" charset="0"/>
              </a:rPr>
              <a:t> podle něj je v opakované hře optimální strategií nového hráče „vstoupit“ a monopolisty „smířit se se vstupem“ (nemůže zahnat posledního soupeře, proto nemá motivaci zahnat ani předposledního).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</a:t>
            </a:r>
            <a:r>
              <a:rPr lang="cs-CZ" sz="2800" b="1" dirty="0">
                <a:latin typeface="Calibri" pitchFamily="34" charset="0"/>
              </a:rPr>
              <a:t>Zastrašovací</a:t>
            </a:r>
            <a:r>
              <a:rPr lang="cs-CZ" sz="2800" dirty="0">
                <a:latin typeface="Calibri" pitchFamily="34" charset="0"/>
              </a:rPr>
              <a:t>- Monopolista si je v něm vědom výsledku, získaného zpětnou indukcí. Oznámí ale např., že v posledních několika kolech se smíří, ale v prvních x kolech bude hrát agresivně. </a:t>
            </a:r>
          </a:p>
          <a:p>
            <a:pPr>
              <a:buFontTx/>
              <a:buNone/>
            </a:pPr>
            <a:r>
              <a:rPr lang="cs-CZ" sz="2800" dirty="0" smtClean="0">
                <a:latin typeface="Calibri" pitchFamily="34" charset="0"/>
              </a:rPr>
              <a:t>2. </a:t>
            </a:r>
            <a:r>
              <a:rPr lang="cs-CZ" sz="2800" dirty="0">
                <a:latin typeface="Calibri" pitchFamily="34" charset="0"/>
              </a:rPr>
              <a:t>řešení vytváří tzv. </a:t>
            </a:r>
            <a:r>
              <a:rPr lang="cs-CZ" sz="2800" b="1" dirty="0">
                <a:latin typeface="Calibri" pitchFamily="34" charset="0"/>
              </a:rPr>
              <a:t>belief strategy ekvilibrium</a:t>
            </a:r>
            <a:r>
              <a:rPr lang="cs-CZ" sz="28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Úrovně rozhodování (Selten)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Rutinní</a:t>
            </a:r>
            <a:r>
              <a:rPr lang="cs-CZ" sz="2000" dirty="0">
                <a:latin typeface="Calibri" pitchFamily="34" charset="0"/>
              </a:rPr>
              <a:t>- hráč využívá statistiku o dřívějších výsledcích rozhodnutí a na tomto základě </a:t>
            </a:r>
            <a:r>
              <a:rPr lang="cs-CZ" sz="2000" dirty="0" smtClean="0">
                <a:latin typeface="Calibri" pitchFamily="34" charset="0"/>
              </a:rPr>
              <a:t>rutinně </a:t>
            </a:r>
            <a:r>
              <a:rPr lang="cs-CZ" sz="2000" dirty="0" smtClean="0">
                <a:latin typeface="Calibri" pitchFamily="34" charset="0"/>
              </a:rPr>
              <a:t>rozhoduje, klíčový faktor </a:t>
            </a:r>
            <a:r>
              <a:rPr lang="cs-CZ" sz="2000" b="1" dirty="0" smtClean="0">
                <a:latin typeface="Calibri" pitchFamily="34" charset="0"/>
              </a:rPr>
              <a:t>minulá zkušenost</a:t>
            </a:r>
            <a:endParaRPr lang="cs-CZ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Imaginativní</a:t>
            </a:r>
            <a:r>
              <a:rPr lang="cs-CZ" sz="2000" dirty="0">
                <a:latin typeface="Calibri" pitchFamily="34" charset="0"/>
              </a:rPr>
              <a:t>- hráč se snaží odhadnout, jak jeho rozhodnutí (v přítomnosti) ovlivní budoucí běh </a:t>
            </a:r>
            <a:r>
              <a:rPr lang="cs-CZ" sz="2000" dirty="0" smtClean="0">
                <a:latin typeface="Calibri" pitchFamily="34" charset="0"/>
              </a:rPr>
              <a:t>událostí (</a:t>
            </a:r>
            <a:r>
              <a:rPr lang="cs-CZ" sz="2000" dirty="0" err="1" smtClean="0">
                <a:latin typeface="Calibri" pitchFamily="34" charset="0"/>
              </a:rPr>
              <a:t>rozhodování-„počítačový</a:t>
            </a:r>
            <a:r>
              <a:rPr lang="cs-CZ" sz="2000" dirty="0" smtClean="0">
                <a:latin typeface="Calibri" pitchFamily="34" charset="0"/>
              </a:rPr>
              <a:t> program, využívající rutinní úroveň</a:t>
            </a:r>
            <a:r>
              <a:rPr lang="cs-CZ" sz="2000" dirty="0" smtClean="0">
                <a:latin typeface="Calibri" pitchFamily="34" charset="0"/>
              </a:rPr>
              <a:t>“)- </a:t>
            </a:r>
            <a:r>
              <a:rPr lang="cs-CZ" sz="2000" b="1" dirty="0" smtClean="0">
                <a:latin typeface="Calibri" pitchFamily="34" charset="0"/>
              </a:rPr>
              <a:t>klíčové logické myšlení</a:t>
            </a:r>
            <a:endParaRPr lang="cs-CZ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Úvahová</a:t>
            </a:r>
            <a:r>
              <a:rPr lang="cs-CZ" sz="2000" dirty="0">
                <a:latin typeface="Calibri" pitchFamily="34" charset="0"/>
              </a:rPr>
              <a:t>- snaží se kombinovat imaginativní a rutinní úroveň </a:t>
            </a:r>
            <a:r>
              <a:rPr lang="cs-CZ" sz="2000" dirty="0" smtClean="0">
                <a:latin typeface="Calibri" pitchFamily="34" charset="0"/>
              </a:rPr>
              <a:t>rozhodování (má zpětnou vazbu, „učící se program“).</a:t>
            </a: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Calibri" pitchFamily="34" charset="0"/>
              </a:rPr>
              <a:t>Rozhodování </a:t>
            </a:r>
            <a:r>
              <a:rPr lang="cs-CZ" sz="2000" dirty="0">
                <a:latin typeface="Calibri" pitchFamily="34" charset="0"/>
              </a:rPr>
              <a:t>v opakovaných hrách probíhá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„</a:t>
            </a:r>
            <a:r>
              <a:rPr lang="cs-CZ" sz="2000" b="1" dirty="0" err="1">
                <a:latin typeface="Calibri" pitchFamily="34" charset="0"/>
              </a:rPr>
              <a:t>předrozhodnutím</a:t>
            </a:r>
            <a:r>
              <a:rPr lang="cs-CZ" sz="2000" b="1" dirty="0">
                <a:latin typeface="Calibri" pitchFamily="34" charset="0"/>
              </a:rPr>
              <a:t>“</a:t>
            </a:r>
            <a:r>
              <a:rPr lang="cs-CZ" sz="2000" dirty="0">
                <a:latin typeface="Calibri" pitchFamily="34" charset="0"/>
              </a:rPr>
              <a:t> (výběrem módu rozhodování) a jeho základě pak probíhá </a:t>
            </a:r>
            <a:r>
              <a:rPr lang="cs-CZ" sz="2000" b="1" dirty="0">
                <a:latin typeface="Calibri" pitchFamily="34" charset="0"/>
              </a:rPr>
              <a:t>samotný rozhodovací proces</a:t>
            </a:r>
            <a:r>
              <a:rPr lang="cs-CZ" sz="2000" dirty="0">
                <a:latin typeface="Calibri" pitchFamily="34" charset="0"/>
              </a:rPr>
              <a:t>.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ve strategických rozhodnutích převládá imaginativní úroveň (úvahová je příliš složitá a rutinní brána jako nedůvěryhodná- hráči se neztotožňují s „historickými“ hráči“). </a:t>
            </a:r>
            <a:r>
              <a:rPr lang="cs-CZ" sz="2000" dirty="0" err="1">
                <a:latin typeface="Calibri" pitchFamily="34" charset="0"/>
              </a:rPr>
              <a:t>Selten</a:t>
            </a:r>
            <a:r>
              <a:rPr lang="cs-CZ" sz="2000" dirty="0">
                <a:latin typeface="Calibri" pitchFamily="34" charset="0"/>
              </a:rPr>
              <a:t> navíc tvrdí, že vzhledem ke komplexitě budoucích situací probíhá rozhodování tak, že situace je rozdělena na „úvodní tahy“ a „konec hry“. Pak dává zastrašovací strategie v </a:t>
            </a:r>
            <a:r>
              <a:rPr lang="cs-CZ" sz="2000" dirty="0" err="1">
                <a:latin typeface="Calibri" pitchFamily="34" charset="0"/>
              </a:rPr>
              <a:t>chain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</a:rPr>
              <a:t>store</a:t>
            </a:r>
            <a:r>
              <a:rPr lang="cs-CZ" sz="2000" dirty="0">
                <a:latin typeface="Calibri" pitchFamily="34" charset="0"/>
              </a:rPr>
              <a:t> paradoxu smysl.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</p:txBody>
      </p:sp>
      <p:pic>
        <p:nvPicPr>
          <p:cNvPr id="17413" name="Picture 5" descr="Professo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462588"/>
            <a:ext cx="2090738" cy="1395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Signální hry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Typické pro situace s nedokonalou informací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Dva hráči- </a:t>
            </a:r>
            <a:r>
              <a:rPr lang="cs-CZ" sz="2400" b="1">
                <a:latin typeface="Calibri" pitchFamily="34" charset="0"/>
              </a:rPr>
              <a:t>vysílač a přijímač</a:t>
            </a:r>
            <a:r>
              <a:rPr lang="cs-CZ" sz="2400">
                <a:latin typeface="Calibri" pitchFamily="34" charset="0"/>
              </a:rPr>
              <a:t>  </a:t>
            </a:r>
            <a:r>
              <a:rPr lang="cs-CZ" sz="2400" b="1">
                <a:latin typeface="Calibri" pitchFamily="34" charset="0"/>
              </a:rPr>
              <a:t>(sender-receiver)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Charakter vysílače je znám pouze jemu samému (příklad: rozhodný x nerozhodný obránce z herní situace „krize“), přijímač si není jist, jakou konkrétní hodnotu nabývá charakter vysílače. Tato konkrétní hodnota přitom často ovlivňuje zisky přijímače, resp. ovlivňuje akce, které ve hře vysílač provádí.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Hra má dvě části- v první vysílač posílá přijímači zprávu. Přijímač přijímá zprávu, z níž se snaží odvodit charakter vysílače (= nadále si není o tomto charakteru </a:t>
            </a:r>
            <a:r>
              <a:rPr lang="cs-CZ" sz="2400" b="1">
                <a:latin typeface="Calibri" pitchFamily="34" charset="0"/>
              </a:rPr>
              <a:t>jist</a:t>
            </a:r>
            <a:r>
              <a:rPr lang="cs-CZ" sz="2400">
                <a:latin typeface="Calibri" pitchFamily="34" charset="0"/>
              </a:rPr>
              <a:t>, pouze skrz signál doufá, že zredukuje svůj omyl o charakteru vysílače).</a:t>
            </a:r>
          </a:p>
          <a:p>
            <a:pPr>
              <a:lnSpc>
                <a:spcPct val="90000"/>
              </a:lnSpc>
            </a:pPr>
            <a:endParaRPr lang="cs-CZ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signální hry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/>
          </a:p>
        </p:txBody>
      </p:sp>
      <p:pic>
        <p:nvPicPr>
          <p:cNvPr id="4101" name="Picture 5" descr="Schematic diagram of signal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496300" cy="4913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4638"/>
            <a:ext cx="4691062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Aplikace signálních 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Biologie: </a:t>
            </a:r>
            <a:r>
              <a:rPr lang="cs-CZ" sz="2400">
                <a:latin typeface="Calibri" pitchFamily="34" charset="0"/>
              </a:rPr>
              <a:t>Chování gazely Thompsonovy při spatření predátora (začne skákat, jak nejvýše dovede- podstatou signálu má být sdělení, že její charakter je „hbitý“ a bude obtížné ji ulovit).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Ekonomie/sociologie: </a:t>
            </a:r>
            <a:r>
              <a:rPr lang="cs-CZ" sz="2400">
                <a:latin typeface="Calibri" pitchFamily="34" charset="0"/>
              </a:rPr>
              <a:t>koncept </a:t>
            </a:r>
            <a:r>
              <a:rPr lang="cs-CZ" sz="2400" b="1" i="1">
                <a:latin typeface="Calibri" pitchFamily="34" charset="0"/>
              </a:rPr>
              <a:t>ostentativní spotřeby</a:t>
            </a:r>
            <a:r>
              <a:rPr lang="cs-CZ" sz="2400">
                <a:latin typeface="Calibri" pitchFamily="34" charset="0"/>
              </a:rPr>
              <a:t> (Thorsten Veblen)- de facto signální hra, cílem je inzerovat své postavení a bohatství.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Později využito v ekonomii k obhajobě speciálního zdanění objektů ostentativní spotřeby (vzhledem k tomu, že kupující odvozuje jejich užitek z vysoké ceny, zdanění de facto užitek z koupě zvyšuje a nikoliv snižuje).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Pracovní trh: </a:t>
            </a:r>
            <a:r>
              <a:rPr lang="cs-CZ" sz="2400">
                <a:latin typeface="Calibri" pitchFamily="34" charset="0"/>
              </a:rPr>
              <a:t>informace o vzdělání a dovednostech zaměstnance je pro zaměstnavatele signálem o jeho produktivitě.</a:t>
            </a:r>
            <a:endParaRPr lang="cs-CZ" sz="24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400" b="1">
              <a:latin typeface="Calibri" pitchFamily="34" charset="0"/>
            </a:endParaRPr>
          </a:p>
        </p:txBody>
      </p:sp>
      <p:pic>
        <p:nvPicPr>
          <p:cNvPr id="5125" name="Picture 5" descr="06_tho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Opakované hry (Morrow </a:t>
            </a:r>
            <a:r>
              <a:rPr lang="cs-CZ" sz="4000" b="1" dirty="0" smtClean="0"/>
              <a:t>261-301, McCain, kap. 14,15)</a:t>
            </a:r>
            <a:endParaRPr lang="cs-CZ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Typ her, u nichž dochází k opakování jedné herní situace (</a:t>
            </a:r>
            <a:r>
              <a:rPr lang="cs-CZ" sz="2000" b="1" dirty="0">
                <a:latin typeface="Calibri" pitchFamily="34" charset="0"/>
              </a:rPr>
              <a:t>stage, round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Počet </a:t>
            </a:r>
            <a:r>
              <a:rPr lang="cs-CZ" sz="2000" dirty="0">
                <a:latin typeface="Calibri" pitchFamily="34" charset="0"/>
              </a:rPr>
              <a:t>opakování může být pevně dán (konečné hry- </a:t>
            </a:r>
            <a:r>
              <a:rPr lang="cs-CZ" sz="2000" b="1" dirty="0">
                <a:latin typeface="Calibri" pitchFamily="34" charset="0"/>
              </a:rPr>
              <a:t>finite games</a:t>
            </a:r>
            <a:r>
              <a:rPr lang="cs-CZ" sz="2000" dirty="0">
                <a:latin typeface="Calibri" pitchFamily="34" charset="0"/>
              </a:rPr>
              <a:t>), nebo se hra opakuje „donekonečna“, případně existuje pravděpodobnosti ukončení hry po každém kole (nekonečné hry- </a:t>
            </a:r>
            <a:r>
              <a:rPr lang="cs-CZ" sz="2000" b="1" dirty="0">
                <a:latin typeface="Calibri" pitchFamily="34" charset="0"/>
              </a:rPr>
              <a:t>infinite games, supergames</a:t>
            </a:r>
            <a:r>
              <a:rPr lang="cs-CZ" sz="2000" dirty="0">
                <a:latin typeface="Calibri" pitchFamily="34" charset="0"/>
              </a:rPr>
              <a:t>). Ekvilibria v konečných a nekonečných hrách se liší</a:t>
            </a:r>
            <a:r>
              <a:rPr lang="cs-CZ" sz="20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Často pracují s konceptem „faktoru slevy“ (</a:t>
            </a:r>
            <a:r>
              <a:rPr lang="cs-CZ" sz="2000" b="1" dirty="0">
                <a:latin typeface="Calibri" pitchFamily="34" charset="0"/>
              </a:rPr>
              <a:t>discount factor</a:t>
            </a:r>
            <a:r>
              <a:rPr lang="cs-CZ" sz="2000" dirty="0">
                <a:latin typeface="Calibri" pitchFamily="34" charset="0"/>
              </a:rPr>
              <a:t>)- hráčům záleží méně na pozdějších kolech hry, než na kolech prvních (důležité pro politiku</a:t>
            </a:r>
            <a:r>
              <a:rPr lang="cs-CZ" sz="2000" dirty="0" smtClean="0">
                <a:latin typeface="Calibri" pitchFamily="34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Strategie v nich jsou komplexnější- při dvou kolech 2x2 hry už existuje 32 čistých strategií, při třech kolech 2.097.142 čistých strategií!</a:t>
            </a:r>
          </a:p>
          <a:p>
            <a:pPr>
              <a:lnSpc>
                <a:spcPct val="8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err="1" smtClean="0">
                <a:latin typeface="Calibri" pitchFamily="34" charset="0"/>
              </a:rPr>
              <a:t>O.h</a:t>
            </a:r>
            <a:r>
              <a:rPr lang="cs-CZ" sz="2000" dirty="0">
                <a:latin typeface="Calibri" pitchFamily="34" charset="0"/>
              </a:rPr>
              <a:t>. pomáhají analyzovat situace, v nichž </a:t>
            </a:r>
            <a:r>
              <a:rPr lang="cs-CZ" sz="2000" dirty="0" smtClean="0">
                <a:latin typeface="Calibri" pitchFamily="34" charset="0"/>
              </a:rPr>
              <a:t>zisky </a:t>
            </a:r>
            <a:r>
              <a:rPr lang="cs-CZ" sz="2000" dirty="0">
                <a:latin typeface="Calibri" pitchFamily="34" charset="0"/>
              </a:rPr>
              <a:t>z akcí v daném kole hry často leží v budoucích kolech.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vězňovo dilema (nekonečná forma)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Značně rozšiřuje strategické možnosti hráčů, zatímco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racionální nespolupracovat, v opakované hře je prostor pro strategie širší (závisí na strategii soupeře).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Záleží také  na velikosti zisků v dalších kolech hry (pokud se příliš neliší od zisků v prvním kole, je větší pravděpodobnost, že hráči budou spolupracovat).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 hlediska politických interakcí formalizuje opakované vězňovo dilema problém, zda perspektiva dlouhodobých (pravidelně distribuovaných) výhod dokáže zabránit krátkodobým pokusům o zisk (nerovnoměrně distribuovaných) výhod.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Zájem o tuto hru vyvolala kniha Roberta </a:t>
            </a:r>
            <a:r>
              <a:rPr lang="cs-CZ" sz="2000" dirty="0" err="1">
                <a:latin typeface="Calibri" pitchFamily="34" charset="0"/>
              </a:rPr>
              <a:t>Axelroda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Evoluce spolupráce</a:t>
            </a:r>
            <a:r>
              <a:rPr lang="cs-CZ" sz="2000" dirty="0">
                <a:latin typeface="Calibri" pitchFamily="34" charset="0"/>
              </a:rPr>
              <a:t> z roku 1964. </a:t>
            </a:r>
            <a:r>
              <a:rPr lang="cs-CZ" sz="2000" dirty="0" err="1">
                <a:latin typeface="Calibri" pitchFamily="34" charset="0"/>
              </a:rPr>
              <a:t>Axelrod</a:t>
            </a:r>
            <a:r>
              <a:rPr lang="cs-CZ" sz="2000" dirty="0">
                <a:latin typeface="Calibri" pitchFamily="34" charset="0"/>
              </a:rPr>
              <a:t> uspořádal „turnaj“ ve vězňově dilematu („</a:t>
            </a:r>
            <a:r>
              <a:rPr lang="cs-CZ" sz="2000" dirty="0" err="1">
                <a:latin typeface="Calibri" pitchFamily="34" charset="0"/>
              </a:rPr>
              <a:t>Axelrodův</a:t>
            </a:r>
            <a:r>
              <a:rPr lang="cs-CZ" sz="2000" dirty="0">
                <a:latin typeface="Calibri" pitchFamily="34" charset="0"/>
              </a:rPr>
              <a:t> turnaj“), v němž soutěžily programy, které na základě historie hry volily strategii v každém kole vězňova dilematu.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Vítězem prvního ročníku se stal čtyřřádkový algoritmus Anatola </a:t>
            </a:r>
            <a:r>
              <a:rPr lang="cs-CZ" sz="2000" dirty="0" err="1">
                <a:latin typeface="Calibri" pitchFamily="34" charset="0"/>
              </a:rPr>
              <a:t>Rappoporta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Tit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for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Tat</a:t>
            </a:r>
            <a:r>
              <a:rPr lang="cs-CZ" sz="2000" dirty="0">
                <a:latin typeface="Calibri" pitchFamily="34" charset="0"/>
              </a:rPr>
              <a:t> (Oko za oko).</a:t>
            </a:r>
            <a:endParaRPr lang="cs-CZ" sz="2000" b="1" i="1" dirty="0">
              <a:latin typeface="Calibri" pitchFamily="34" charset="0"/>
            </a:endParaRPr>
          </a:p>
        </p:txBody>
      </p:sp>
      <p:pic>
        <p:nvPicPr>
          <p:cNvPr id="7173" name="Picture 5" descr="RobertAxelr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7938" cy="191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Některé strategie v Axelrodově turnaji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C- </a:t>
            </a:r>
            <a:r>
              <a:rPr lang="cs-CZ" sz="1800" dirty="0">
                <a:latin typeface="Calibri" pitchFamily="34" charset="0"/>
              </a:rPr>
              <a:t>vždy 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D- </a:t>
            </a:r>
            <a:r>
              <a:rPr lang="cs-CZ" sz="1800" dirty="0">
                <a:latin typeface="Calibri" pitchFamily="34" charset="0"/>
              </a:rPr>
              <a:t>vždy nespolupracovat-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spolupráce v prvním kole, v dalších kolech se hraje to, co hrál soupeř v předchozím kole.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 with </a:t>
            </a:r>
            <a:r>
              <a:rPr lang="cs-CZ" sz="1800" b="1" dirty="0" err="1">
                <a:latin typeface="Calibri" pitchFamily="34" charset="0"/>
              </a:rPr>
              <a:t>forgiveness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v případě, že soupeř na spolupráci odpovídá nespoluprací, existuje malá šance (např. 5%), že hráč v dalším kole nezvolí nespolupráci, ale spolupráci, aby se snáze v procesu opakování naladila spolupráce.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Grim </a:t>
            </a:r>
            <a:r>
              <a:rPr lang="cs-CZ" sz="1800" b="1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- poté, co soupeř nespolupracuje, hraje hráč až do konce hry nespolupráci (věčný trest). Souvisí s ní </a:t>
            </a:r>
            <a:r>
              <a:rPr lang="cs-CZ" sz="1800" b="1" dirty="0">
                <a:latin typeface="Calibri" pitchFamily="34" charset="0"/>
              </a:rPr>
              <a:t>paradox kredibility</a:t>
            </a:r>
            <a:r>
              <a:rPr lang="cs-CZ" sz="1800" dirty="0">
                <a:latin typeface="Calibri" pitchFamily="34" charset="0"/>
              </a:rPr>
              <a:t>. V momentě, kdy jeden hráč nespolupracuje, ustaví se až do konce hry </a:t>
            </a:r>
            <a:r>
              <a:rPr lang="cs-CZ" sz="1800" dirty="0" err="1">
                <a:latin typeface="Calibri" pitchFamily="34" charset="0"/>
              </a:rPr>
              <a:t>ekvilibrium</a:t>
            </a:r>
            <a:r>
              <a:rPr lang="cs-CZ" sz="1800" dirty="0">
                <a:latin typeface="Calibri" pitchFamily="34" charset="0"/>
              </a:rPr>
              <a:t> (D,D), které je ale zároveň </a:t>
            </a:r>
            <a:r>
              <a:rPr lang="cs-CZ" sz="1800" dirty="0" err="1">
                <a:latin typeface="Calibri" pitchFamily="34" charset="0"/>
              </a:rPr>
              <a:t>suboptimální</a:t>
            </a:r>
            <a:r>
              <a:rPr lang="cs-CZ" sz="1800" dirty="0">
                <a:latin typeface="Calibri" pitchFamily="34" charset="0"/>
              </a:rPr>
              <a:t>. Pokud se chtějí hráči opět dohodnout na spolupráci, musí porušit svou Grim </a:t>
            </a:r>
            <a:r>
              <a:rPr lang="cs-CZ" sz="1800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 strategii, což ale snižuje jejich kredibilitu, že budou schopni dlouhodobě </a:t>
            </a:r>
            <a:r>
              <a:rPr lang="cs-CZ" sz="1800" dirty="0" smtClean="0">
                <a:latin typeface="Calibri" pitchFamily="34" charset="0"/>
              </a:rPr>
              <a:t>spolupracovat, resp. kredibilně trestat nespolupráci.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Skupinová strategie-</a:t>
            </a:r>
            <a:r>
              <a:rPr lang="cs-CZ" sz="1800" dirty="0">
                <a:latin typeface="Calibri" pitchFamily="34" charset="0"/>
              </a:rPr>
              <a:t> vyhrála 20. </a:t>
            </a:r>
            <a:r>
              <a:rPr lang="cs-CZ" sz="1800" dirty="0" err="1">
                <a:latin typeface="Calibri" pitchFamily="34" charset="0"/>
              </a:rPr>
              <a:t>Axelrodův</a:t>
            </a:r>
            <a:r>
              <a:rPr lang="cs-CZ" sz="1800" dirty="0">
                <a:latin typeface="Calibri" pitchFamily="34" charset="0"/>
              </a:rPr>
              <a:t> turnaj. Více (60) algoritmů z </a:t>
            </a:r>
            <a:r>
              <a:rPr lang="cs-CZ" sz="1800" i="1" dirty="0">
                <a:latin typeface="Calibri" pitchFamily="34" charset="0"/>
              </a:rPr>
              <a:t>University of Southampton</a:t>
            </a:r>
            <a:r>
              <a:rPr lang="cs-CZ" sz="1800" dirty="0">
                <a:latin typeface="Calibri" pitchFamily="34" charset="0"/>
              </a:rPr>
              <a:t> se snažilo maximalizovat zisk jednoho ze svých řad. Spřátelené algoritmy se nejdřív „rozpoznaly“ pomocí série prvních 5-10 tahů. Pak jeden z nich vždy spolupracoval a druhý nespolupracoval, čímž si maximalizoval zisk. V momentě, kdy během rozpoznávací sekvence algoritmus identifikoval cizí program, hrál až do konce nespolupráci, aby zmenšil jeho zisk.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Axelrodův turnaj v </a:t>
            </a:r>
            <a:r>
              <a:rPr lang="cs-CZ" sz="4000" b="1" i="1"/>
              <a:t>iterated prisoners dilemma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Na základě analýzy výsledků různých algoritmů Axelrod tvrdil, že úspěšná strategie v IPD by měla mít následující charakteristiky: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laskavá </a:t>
            </a:r>
            <a:r>
              <a:rPr lang="cs-CZ" sz="2400" b="1">
                <a:latin typeface="Calibri" pitchFamily="34" charset="0"/>
              </a:rPr>
              <a:t>(nice)</a:t>
            </a:r>
            <a:r>
              <a:rPr lang="cs-CZ" sz="2400">
                <a:latin typeface="Calibri" pitchFamily="34" charset="0"/>
              </a:rPr>
              <a:t>- nikdy neodmítnout spolupráci jako první (je v nejlepším zájmu každého hráče spolupracovat, pokud spolupracuje soupeř)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pomstychtivá (</a:t>
            </a:r>
            <a:r>
              <a:rPr lang="cs-CZ" sz="2400" b="1">
                <a:latin typeface="Calibri" pitchFamily="34" charset="0"/>
              </a:rPr>
              <a:t>retaliating</a:t>
            </a:r>
            <a:r>
              <a:rPr lang="cs-CZ" sz="2400">
                <a:latin typeface="Calibri" pitchFamily="34" charset="0"/>
              </a:rPr>
              <a:t>)- pokud je hráč při své spolupráci podveden, musí se pomstít (neustále spolupracovat je velmi špatná strategie)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Umět odpouštět </a:t>
            </a:r>
            <a:r>
              <a:rPr lang="cs-CZ" sz="2400" b="1">
                <a:latin typeface="Calibri" pitchFamily="34" charset="0"/>
              </a:rPr>
              <a:t>(forgiving)-</a:t>
            </a:r>
            <a:r>
              <a:rPr lang="cs-CZ" sz="2400">
                <a:latin typeface="Calibri" pitchFamily="34" charset="0"/>
              </a:rPr>
              <a:t> i při pomstě musí existovat šance, že bude obnovena spolupráce.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Nesmí být závistivá (</a:t>
            </a:r>
            <a:r>
              <a:rPr lang="cs-CZ" sz="2400" b="1">
                <a:latin typeface="Calibri" pitchFamily="34" charset="0"/>
              </a:rPr>
              <a:t>non-envious</a:t>
            </a:r>
            <a:r>
              <a:rPr lang="cs-CZ" sz="2400">
                <a:latin typeface="Calibri" pitchFamily="34" charset="0"/>
              </a:rPr>
              <a:t>)- nesmí se snažit uhrát víc než soupeř.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19850" cy="1143000"/>
          </a:xfrm>
        </p:spPr>
        <p:txBody>
          <a:bodyPr/>
          <a:lstStyle/>
          <a:p>
            <a:r>
              <a:rPr lang="cs-CZ" sz="4000"/>
              <a:t>Opakování hry jako hrozba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96975"/>
            <a:ext cx="438785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Opakování hry může sloužit jako </a:t>
            </a:r>
            <a:r>
              <a:rPr lang="cs-CZ" sz="2000" b="1">
                <a:latin typeface="Calibri" pitchFamily="34" charset="0"/>
              </a:rPr>
              <a:t>donucovací prostředek, vynucující určité strategie hráčů</a:t>
            </a:r>
            <a:r>
              <a:rPr lang="cs-CZ" sz="2000">
                <a:latin typeface="Calibri" pitchFamily="34" charset="0"/>
              </a:rPr>
              <a:t>. Opakování je tak jakousi herní „autoritou“ či „vládou“.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latin typeface="Calibri" pitchFamily="34" charset="0"/>
              </a:rPr>
              <a:t>Aumannův příklad</a:t>
            </a:r>
            <a:r>
              <a:rPr lang="cs-CZ" sz="2000">
                <a:latin typeface="Calibri" pitchFamily="34" charset="0"/>
              </a:rPr>
              <a:t>: Pat a Colin si dělí zisk, Pat navrhuje dělení, Colin buďto souhlasí, nebo nesouhlasí („trestá“, pak nikdo nedostane nic). V </a:t>
            </a:r>
            <a:r>
              <a:rPr lang="cs-CZ" sz="2000" i="1">
                <a:latin typeface="Calibri" pitchFamily="34" charset="0"/>
              </a:rPr>
              <a:t>one shot</a:t>
            </a:r>
            <a:r>
              <a:rPr lang="cs-CZ" sz="2000">
                <a:latin typeface="Calibri" pitchFamily="34" charset="0"/>
              </a:rPr>
              <a:t> hře je jediné ekvilibrium (</a:t>
            </a:r>
            <a:r>
              <a:rPr lang="cs-CZ" sz="2000" u="sng">
                <a:latin typeface="Calibri" pitchFamily="34" charset="0"/>
              </a:rPr>
              <a:t>lakomě, smířit se</a:t>
            </a:r>
            <a:r>
              <a:rPr lang="cs-CZ" sz="2000">
                <a:latin typeface="Calibri" pitchFamily="34" charset="0"/>
              </a:rPr>
              <a:t>), zatímco v opakované hře může Colin vyhrožovat trestem, pokud Pat hraje lakomě (kombinace </a:t>
            </a:r>
            <a:r>
              <a:rPr lang="cs-CZ" sz="2000" u="sng">
                <a:latin typeface="Calibri" pitchFamily="34" charset="0"/>
              </a:rPr>
              <a:t>lakomě, trestat</a:t>
            </a:r>
            <a:r>
              <a:rPr lang="cs-CZ" sz="2000">
                <a:latin typeface="Calibri" pitchFamily="34" charset="0"/>
              </a:rPr>
              <a:t>). Tento trest může podpořit kooperativní výsledek (</a:t>
            </a:r>
            <a:r>
              <a:rPr lang="cs-CZ" sz="2000" u="sng">
                <a:latin typeface="Calibri" pitchFamily="34" charset="0"/>
              </a:rPr>
              <a:t>férově, smířit se</a:t>
            </a:r>
            <a:r>
              <a:rPr lang="cs-CZ" sz="2000">
                <a:latin typeface="Calibri" pitchFamily="34" charset="0"/>
              </a:rPr>
              <a:t>), který má šanci se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Analýza hrozeb je častá zejména v mezinárodních vztazích či koaličním vyjednávání.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graphicFrame>
        <p:nvGraphicFramePr>
          <p:cNvPr id="13366" name="Group 5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smířit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férově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lakomě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68" name="Picture 56" descr="Robert Au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19050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Opakování, hrozby a spolupráce v politice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Aby byly hrozby věrohodné, musí být struktura hry taková, aby hráč neměl pobídky k tomu, aby v prvních kolech hry získal velké odměny a v následujících kolech se vystavil trestu.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Takovou strukturu herní situace v politice často nemají- hráči hrozby ignorují a např. doufají, že určité výsledky v prvních kolech hry vyvolají změnu celé struktury hry, takže k materializaci trestů ani nedojde.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Aumann: </a:t>
            </a:r>
            <a:r>
              <a:rPr lang="cs-CZ" sz="2400" b="1">
                <a:latin typeface="Calibri" pitchFamily="34" charset="0"/>
              </a:rPr>
              <a:t>„Aby existovala možnost, že se v opakovaných hrách vyvine spolupráce, nesmí hráče budoucnost zajímat o mnoho méně než přítomnost“</a:t>
            </a:r>
            <a:r>
              <a:rPr lang="cs-CZ" sz="2400">
                <a:latin typeface="Calibri" pitchFamily="34" charset="0"/>
              </a:rPr>
              <a:t> (pro politiku nesamozřejmá podmínka).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Discount factor </a:t>
            </a:r>
            <a:r>
              <a:rPr lang="cs-CZ" dirty="0" smtClean="0"/>
              <a:t>v opakovaných hrách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Odpovídá na otázky jako: Kolik musím získat </a:t>
            </a:r>
            <a:r>
              <a:rPr lang="cs-CZ" u="sng" dirty="0" smtClean="0"/>
              <a:t>teď, </a:t>
            </a:r>
            <a:r>
              <a:rPr lang="cs-CZ" dirty="0" smtClean="0"/>
              <a:t>aby to bylo ekvivalentní zisku x za jeden rok?</a:t>
            </a:r>
          </a:p>
          <a:p>
            <a:pPr lvl="4"/>
            <a:r>
              <a:rPr lang="cs-CZ" sz="3000" b="1" dirty="0"/>
              <a:t>P(T) = 1 / (1 + r)</a:t>
            </a:r>
            <a:r>
              <a:rPr lang="cs-CZ" sz="3000" b="1" baseline="30000" dirty="0"/>
              <a:t>T</a:t>
            </a:r>
            <a:endParaRPr lang="cs-CZ" sz="3000" b="1" dirty="0" smtClean="0"/>
          </a:p>
          <a:p>
            <a:r>
              <a:rPr lang="cs-CZ" u="sng" dirty="0" smtClean="0"/>
              <a:t>Příklad:</a:t>
            </a:r>
            <a:r>
              <a:rPr lang="cs-CZ" dirty="0" smtClean="0"/>
              <a:t> Kolik je zlevněná hodnota 10.000 za tři roky při úroku 5% (DF=0.05) (odpověď: 8638 nyní je ekvivalentem 10000 za tři roky).</a:t>
            </a:r>
          </a:p>
          <a:p>
            <a:r>
              <a:rPr lang="cs-CZ" dirty="0" smtClean="0"/>
              <a:t>Politika má obvykle „vysoký“ discount factor. Kolik je zlevněná hodnota 10.000 za tři roky při DF=0.5? (odpověď: 2962 je ekvivalentem 10000 za tři roky).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Opakované hry s konečným počtem 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Přináší problém s </a:t>
            </a:r>
            <a:r>
              <a:rPr lang="cs-CZ" sz="2000" b="1" dirty="0">
                <a:latin typeface="Calibri" pitchFamily="34" charset="0"/>
              </a:rPr>
              <a:t>kredibilitou hrozeb a závazků, který pomáhá odhalit zpětná indukce</a:t>
            </a:r>
            <a:r>
              <a:rPr lang="cs-CZ" sz="2000" b="1" dirty="0" smtClean="0">
                <a:latin typeface="Calibri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Pokud má vězňovo dilema předem určený počet kol, hrají hráči v </a:t>
            </a:r>
            <a:r>
              <a:rPr lang="cs-CZ" sz="2000" u="sng" dirty="0">
                <a:latin typeface="Calibri" pitchFamily="34" charset="0"/>
              </a:rPr>
              <a:t>posledním</a:t>
            </a:r>
            <a:r>
              <a:rPr lang="cs-CZ" sz="2000" dirty="0">
                <a:latin typeface="Calibri" pitchFamily="34" charset="0"/>
              </a:rPr>
              <a:t> kole D. Pak ale hráči nemají žádnou pobídku spolupracovat v předposledním kole, protože si nemají čím vzájemně vyhrožovat pro případ, že některý z hráčů spolupráci poruší. Tato logika postupuje zpět celou hrou k jejímu začátku</a:t>
            </a:r>
            <a:r>
              <a:rPr lang="cs-CZ" sz="2000" dirty="0" smtClean="0">
                <a:latin typeface="Calibri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reálných interakcích přesto hráči v prvních kolech spolupracují a jejich partnerství se rozpadá až ke konci hry (případ legislativních koalic). Teorie her reprodukuje tuto okolnost např. pomocí modelů s omezenou informací, v nichž hráči neví, zda hrají proti hráči, který využívá při hře zpětné indukce nebo hráči, který od začátku hraje </a:t>
            </a:r>
            <a:r>
              <a:rPr lang="cs-CZ" sz="2000" b="1" dirty="0" err="1">
                <a:latin typeface="Calibri" pitchFamily="34" charset="0"/>
              </a:rPr>
              <a:t>tit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for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tat</a:t>
            </a:r>
            <a:r>
              <a:rPr lang="cs-CZ" sz="2000" b="1" dirty="0">
                <a:latin typeface="Calibri" pitchFamily="34" charset="0"/>
              </a:rPr>
              <a:t>. </a:t>
            </a:r>
            <a:r>
              <a:rPr lang="cs-CZ" sz="2000" dirty="0">
                <a:latin typeface="Calibri" pitchFamily="34" charset="0"/>
              </a:rPr>
              <a:t>Tak se narušuje logika zpětné indukce.</a:t>
            </a:r>
            <a:endParaRPr lang="cs-CZ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1833</Words>
  <Application>Microsoft Office PowerPoint</Application>
  <PresentationFormat>Předvádění na obrazovce (4:3)</PresentationFormat>
  <Paragraphs>111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Opakované hry, zločiny, tresty, hrozby, kredibilita, signály</vt:lpstr>
      <vt:lpstr>Opakované hry (Morrow 261-301, McCain, kap. 14,15)</vt:lpstr>
      <vt:lpstr>Opakované vězňovo dilema (nekonečná forma)</vt:lpstr>
      <vt:lpstr>Některé strategie v Axelrodově turnaji</vt:lpstr>
      <vt:lpstr>Axelrodův turnaj v iterated prisoners dilemma</vt:lpstr>
      <vt:lpstr>Opakování hry jako hrozba</vt:lpstr>
      <vt:lpstr>Opakování, hrozby a spolupráce v politice</vt:lpstr>
      <vt:lpstr>Discount factor v opakovaných hrách</vt:lpstr>
      <vt:lpstr>Opakované hry s konečným počtem kol</vt:lpstr>
      <vt:lpstr>Terorismus (jako opakovaná hra): Proč se (občas) s teroristy nevyjednává?</vt:lpstr>
      <vt:lpstr>Paradox obchodního řetězce (chainstore paradox)</vt:lpstr>
      <vt:lpstr>Paradox obchodního řetězce</vt:lpstr>
      <vt:lpstr>2 řešení chainstore paradoxu</vt:lpstr>
      <vt:lpstr>Úrovně rozhodování (Selten)</vt:lpstr>
      <vt:lpstr>Signální hry</vt:lpstr>
      <vt:lpstr>Struktura signální hry</vt:lpstr>
      <vt:lpstr>Aplikace signálních 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hry, zločiny, tresty, hrozby, kredibilita, signály</dc:title>
  <dc:creator>Roman Chytilek</dc:creator>
  <cp:lastModifiedBy>Roman Chytilek</cp:lastModifiedBy>
  <cp:revision>25</cp:revision>
  <dcterms:created xsi:type="dcterms:W3CDTF">2012-04-02T22:13:33Z</dcterms:created>
  <dcterms:modified xsi:type="dcterms:W3CDTF">2018-03-22T13:57:56Z</dcterms:modified>
</cp:coreProperties>
</file>