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99" r:id="rId32"/>
    <p:sldId id="298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52"/>
  </p:normalViewPr>
  <p:slideViewPr>
    <p:cSldViewPr snapToGrid="0" snapToObjects="1">
      <p:cViewPr varScale="1">
        <p:scale>
          <a:sx n="81" d="100"/>
          <a:sy n="81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A136D-5071-EE4A-A3AC-391438224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F244D9-E8B4-3947-B3BB-7AF49B719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59AF3-E4D4-1844-B1B0-2DAE2792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81F3E5-25C6-5849-85D5-77E4A9FA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FF90E-91CF-694C-847F-DA44F092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F860C-FEAE-AC45-96D5-F4961950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BD26FE-DF68-CB48-90EE-BB4505DD9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E8A4D3-ACD2-3446-AE24-2D832CB8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F4E7D8-2E04-CB42-AE1B-297709681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D386F8-41D6-F645-8C01-9A2C7A2C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8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9D8EE7-8472-DB42-AD37-45BC34ED10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546848-1632-8548-9088-A1D0D7916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93EAAE-3288-D742-A1CB-8CAC21EB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5CC01-DB21-F544-A94D-81F3FBB7B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39119E-F8F8-6C40-9B1D-48AB12F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7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BCF2D-2894-9D4A-B368-99175631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13099-A210-CF4F-A434-0926558C9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59F106-DAB2-1B4C-8BD5-21F3667D0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36FC1D-DA61-E84C-A292-6C473198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F501FF-45BD-394C-91B6-E986D174A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E7ACD-83BF-4844-B62F-8462F912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5F0E814-DF29-1547-B989-F51DE0823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BF50C1-2DF3-A149-B72D-A7D3CF24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C0A413-6AEF-4847-8E99-444CB7A6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D05A06-371E-7B4B-846A-3CA57A8C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8EB81-1083-6643-8A1A-97628B35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4A047E-26D6-2749-A811-EFBAB7088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21F82F5-095F-AB4C-8AEF-22675968F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D0388D-8626-FD46-B306-FC657309F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E07558-7983-A146-8C83-9C0A5D0B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AE6B5E-399C-804A-8EDC-C4752751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CDC40-3E2F-AF4D-858D-F600E7AEA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9F43E7-DBC8-FA43-87B1-E846EDB85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4FDAAA8-F2DA-6742-802E-DC2DF8E38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55692EB-097A-CB47-A307-B8ABF84E2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4E225B-DDE1-E24F-9DB6-B30A3A667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092C7D6-E0AD-9B4D-B39B-290BE88F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1C3A6F-1265-E24F-A28B-25BCF3F4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A626FB-6478-784D-A84C-40750A8B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6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6A5F4-DD64-6C4C-879D-407DB266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FF7F7D3-9745-6B43-9CFB-8725C603B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1DE26E-741C-0340-BE81-5BA35F05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EA406D-1802-DD47-90CA-CDB61365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4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48EFFAE-EB37-9D49-899E-0AE8BBCCE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A27763F-6CA0-994F-8A54-E9081F33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78B084-3A32-CF4E-BEF5-BFAD9891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3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3D658-77AD-6C49-BB59-3268B7E7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268578-664A-6D43-80A1-1F9FC680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959CA3-EEAB-464B-B485-EC559D2C2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671FB9-348E-9C48-BA9E-6DCD05B37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0AB53A-D2BA-D94E-AEAC-034D840D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DCB88F-505F-C542-8A06-9E5D590FB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6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D7789-3A4E-894A-A7FE-D0256DBC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14103-52DF-4D4F-A9C1-716CCE80A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F5C16FC-2208-7A4A-AE9D-F28E1D508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0CBED1-C790-534D-99D3-E8A0AE3F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789B68-C9FC-F04F-89AA-2C97B52A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697038-8FC4-2143-97D3-1AD47809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1F3DD0A7-40ED-C74B-BB9D-22CBD8C6C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7C4BE8-0BC9-544B-B3F7-B9D1833CE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5B661F-8C8A-C94C-8C5E-EA4C6E26C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16398-0EA6-E649-9B4E-7A0B1DF974E5}" type="datetimeFigureOut">
              <a:rPr lang="en-US" smtClean="0"/>
              <a:t>4/26/18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014B98-520C-C74A-821A-360D5A9F3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7EBF9-679B-2C49-8DD5-ACF8277CB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D3915-3381-1C4F-9463-448F79BE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D3208-77C9-4644-91CC-40FF6FB291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Prosociální chování, altruismus, reciprocita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F9620A-B09C-7B48-8B12-54B0A2222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POL203: 26. </a:t>
            </a:r>
            <a:r>
              <a:rPr lang="en-US" dirty="0" err="1"/>
              <a:t>dubna</a:t>
            </a:r>
            <a:r>
              <a:rPr lang="en-US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104218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Averze k nerovnosti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cs-CZ" dirty="0"/>
              <a:t>Lidé nemají rádi nerovnost</a:t>
            </a:r>
          </a:p>
          <a:p>
            <a:r>
              <a:rPr lang="cs-CZ" dirty="0"/>
              <a:t>Především pokud naše výplaty jsou nižší </a:t>
            </a:r>
          </a:p>
          <a:p>
            <a:r>
              <a:rPr lang="cs-CZ" dirty="0"/>
              <a:t>Podmíněná verze altruismu</a:t>
            </a:r>
          </a:p>
          <a:p>
            <a:r>
              <a:rPr lang="cs-CZ" dirty="0"/>
              <a:t>Různé definice rovnosti</a:t>
            </a:r>
          </a:p>
        </p:txBody>
      </p:sp>
    </p:spTree>
    <p:extLst>
      <p:ext uri="{BB962C8B-B14F-4D97-AF65-F5344CB8AC3E}">
        <p14:creationId xmlns:p14="http://schemas.microsoft.com/office/powerpoint/2010/main" val="1515850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Nepodmíněná dobrota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Nezávisí na tom, jak se naše chování dotkne nás samotných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Unikátní lidská charakteristika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Nesobeckost vůči nespřízněným jedincům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Schopnost obětovat vlastní zdroje ve prospěch jiných lidí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Opozitum: závist, zlomyslnost</a:t>
            </a:r>
          </a:p>
        </p:txBody>
      </p:sp>
    </p:spTree>
    <p:extLst>
      <p:ext uri="{BB962C8B-B14F-4D97-AF65-F5344CB8AC3E}">
        <p14:creationId xmlns:p14="http://schemas.microsoft.com/office/powerpoint/2010/main" val="89019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pomocí </a:t>
            </a:r>
            <a:r>
              <a:rPr lang="cs-CZ" dirty="0" err="1"/>
              <a:t>dictator</a:t>
            </a:r>
            <a:r>
              <a:rPr lang="cs-CZ" dirty="0"/>
              <a:t> game a trust game</a:t>
            </a:r>
          </a:p>
          <a:p>
            <a:r>
              <a:rPr lang="cs-CZ" dirty="0"/>
              <a:t>Nejčastější experimenty: DICTATOR GAME</a:t>
            </a:r>
          </a:p>
          <a:p>
            <a:r>
              <a:rPr lang="cs-CZ" dirty="0"/>
              <a:t>Jednoduchá hra, bez interakce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Autor: D. </a:t>
            </a:r>
            <a:r>
              <a:rPr lang="cs-CZ" dirty="0" err="1"/>
              <a:t>Kahneman</a:t>
            </a:r>
            <a:r>
              <a:rPr lang="cs-CZ" dirty="0"/>
              <a:t> 1986, 74 % subjektů zvolilo alokaci zdrojů 50:50 a ne pro sebe výhodnější varianty</a:t>
            </a:r>
          </a:p>
          <a:p>
            <a:r>
              <a:rPr lang="cs-CZ" dirty="0"/>
              <a:t>Tisíce replikací v experimentech</a:t>
            </a:r>
          </a:p>
          <a:p>
            <a:r>
              <a:rPr lang="cs-CZ" dirty="0"/>
              <a:t>Experiment nabízí možnosti manipulací</a:t>
            </a:r>
          </a:p>
          <a:p>
            <a:r>
              <a:rPr lang="cs-CZ" dirty="0"/>
              <a:t>Jak moc diktátoři dávají napříč různými podmínkami?</a:t>
            </a:r>
          </a:p>
        </p:txBody>
      </p:sp>
    </p:spTree>
    <p:extLst>
      <p:ext uri="{BB962C8B-B14F-4D97-AF65-F5344CB8AC3E}">
        <p14:creationId xmlns:p14="http://schemas.microsoft.com/office/powerpoint/2010/main" val="3656591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Incentivy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(Engel2011)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Standardně se hraje na kontinuu 10 USD 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Možnost pouze dvou rozhodnutí (půl na půl, nebo si nechat vše) zvyšuje pravděpodobnost rovného dělení (pro-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social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behavior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Otázka výše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incentivy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Je-li více v sázce, ochota dělit se klesá</a:t>
            </a:r>
          </a:p>
        </p:txBody>
      </p:sp>
    </p:spTree>
    <p:extLst>
      <p:ext uri="{BB962C8B-B14F-4D97-AF65-F5344CB8AC3E}">
        <p14:creationId xmlns:p14="http://schemas.microsoft.com/office/powerpoint/2010/main" val="235128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Sociální vzdálenost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Co když hra není anonymní?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Frey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Bohet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1995: 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Manipulace míry sociální vzdálenosti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Anonymita, jednosměrná identifikace příjemce, identifikace příjemce s informací, dvousměrná identifikace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anonymní podmínce nenabídlo nic 28 % případů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Jedno a dvousměrná identifikace: nulu nenabídl nikdo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Průměrná nabídka: anon. 26 %,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one-way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35 %,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one-way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info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52 %,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two-way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50 %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Čím víc víme, tím víc nám záleží na druhých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Příklady???</a:t>
            </a:r>
          </a:p>
        </p:txBody>
      </p:sp>
    </p:spTree>
    <p:extLst>
      <p:ext uri="{BB962C8B-B14F-4D97-AF65-F5344CB8AC3E}">
        <p14:creationId xmlns:p14="http://schemas.microsoft.com/office/powerpoint/2010/main" val="2474879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Sociální vzdálenost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Engel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Snímek%20obrazovky%202017-04-25%20v 9.06.3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09" y="1825625"/>
            <a:ext cx="6946526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0647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Způsob 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změní distribuce, když do hry vstoupí legitimita?</a:t>
            </a:r>
          </a:p>
          <a:p>
            <a:r>
              <a:rPr lang="cs-CZ" dirty="0"/>
              <a:t>Vlastnická práva</a:t>
            </a:r>
          </a:p>
          <a:p>
            <a:r>
              <a:rPr lang="cs-CZ" dirty="0" err="1"/>
              <a:t>Eichenberger</a:t>
            </a:r>
            <a:r>
              <a:rPr lang="cs-CZ" dirty="0"/>
              <a:t> a </a:t>
            </a:r>
            <a:r>
              <a:rPr lang="cs-CZ" dirty="0" err="1"/>
              <a:t>Oberholzer-Gee</a:t>
            </a:r>
            <a:r>
              <a:rPr lang="cs-CZ" dirty="0"/>
              <a:t> 1998:</a:t>
            </a:r>
          </a:p>
          <a:p>
            <a:pPr lvl="1"/>
            <a:r>
              <a:rPr lang="cs-CZ" dirty="0"/>
              <a:t>Prosociální chování souvisí především se </a:t>
            </a:r>
            <a:r>
              <a:rPr lang="cs-CZ" b="1" dirty="0"/>
              <a:t>společenskou NORMOU</a:t>
            </a:r>
          </a:p>
          <a:p>
            <a:pPr lvl="1"/>
            <a:r>
              <a:rPr lang="cs-CZ" dirty="0"/>
              <a:t>Lidé sledují normy (i při tom, když se vzdávají části svého statku, pokud to považují za normu)</a:t>
            </a:r>
          </a:p>
          <a:p>
            <a:pPr lvl="1"/>
            <a:r>
              <a:rPr lang="cs-CZ" dirty="0"/>
              <a:t>DG a Gangster game (jeden hráč bere druhému statky)</a:t>
            </a:r>
          </a:p>
          <a:p>
            <a:pPr lvl="1"/>
            <a:r>
              <a:rPr lang="cs-CZ" dirty="0"/>
              <a:t>Vztahují k volebnímu chování a politice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25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Eichenberger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Oberholzer-Gee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sociálních norem. Spravedlnost je základní normou</a:t>
            </a:r>
          </a:p>
          <a:p>
            <a:r>
              <a:rPr lang="cs-CZ" dirty="0"/>
              <a:t>Volby jsou morálním stanoviskem občanů. </a:t>
            </a:r>
          </a:p>
          <a:p>
            <a:r>
              <a:rPr lang="cs-CZ" dirty="0"/>
              <a:t>Ve volbách má rozhodnutí téměř nulové náklady (oproti trhu)</a:t>
            </a:r>
          </a:p>
          <a:p>
            <a:r>
              <a:rPr lang="cs-CZ" dirty="0"/>
              <a:t>Je to altruismus?</a:t>
            </a:r>
          </a:p>
          <a:p>
            <a:r>
              <a:rPr lang="cs-CZ" dirty="0"/>
              <a:t>Prosociální chování vysvětlují jako podmíněné sociální normou</a:t>
            </a:r>
          </a:p>
          <a:p>
            <a:r>
              <a:rPr lang="cs-CZ" dirty="0"/>
              <a:t>DG a GG, legitimita statků z úkolu před experimentem</a:t>
            </a:r>
          </a:p>
          <a:p>
            <a:r>
              <a:rPr lang="cs-CZ" dirty="0" err="1"/>
              <a:t>Fairness</a:t>
            </a:r>
            <a:r>
              <a:rPr lang="cs-CZ" dirty="0"/>
              <a:t> ratio (v DG procento, které bylo darováno. V GG procento, které bylo necháno)</a:t>
            </a:r>
          </a:p>
        </p:txBody>
      </p:sp>
    </p:spTree>
    <p:extLst>
      <p:ext uri="{BB962C8B-B14F-4D97-AF65-F5344CB8AC3E}">
        <p14:creationId xmlns:p14="http://schemas.microsoft.com/office/powerpoint/2010/main" val="1680575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Eichenberger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Oberholzer-Gee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1998</a:t>
            </a:r>
            <a:endParaRPr lang="cs-CZ" dirty="0"/>
          </a:p>
        </p:txBody>
      </p:sp>
      <p:pic>
        <p:nvPicPr>
          <p:cNvPr id="4" name="Zástupný symbol pro obsah 3" descr="Snímek%20obrazovky%202017-04-25%20v 20.08.2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88" y="2026023"/>
            <a:ext cx="8008471" cy="38858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8824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Eichenberger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Oberholzer-Gee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méně je nákladné se chovat férově, tím férovější gangsteři jsou</a:t>
            </a:r>
          </a:p>
          <a:p>
            <a:r>
              <a:rPr lang="cs-CZ" dirty="0"/>
              <a:t>GG soukromé rozhodnutí (24, %), </a:t>
            </a:r>
            <a:r>
              <a:rPr lang="cs-CZ" dirty="0" err="1"/>
              <a:t>survey</a:t>
            </a:r>
            <a:r>
              <a:rPr lang="cs-CZ" dirty="0"/>
              <a:t> rozhodnutí (hypotetické) (48,9 %), demokratické rozhodnutí (hlasování) (60,1 %), jaké je norma (jak by se měli gangsteři chovat, aby byli spravedliví? </a:t>
            </a:r>
            <a:r>
              <a:rPr lang="mr-IN" dirty="0"/>
              <a:t>–</a:t>
            </a:r>
            <a:r>
              <a:rPr lang="cs-CZ" dirty="0"/>
              <a:t> 65,3 %)</a:t>
            </a:r>
          </a:p>
          <a:p>
            <a:r>
              <a:rPr lang="cs-CZ" dirty="0"/>
              <a:t>Soukromé rozhodnutí je nejnákladnější</a:t>
            </a:r>
          </a:p>
          <a:p>
            <a:r>
              <a:rPr lang="cs-CZ" dirty="0"/>
              <a:t>Dvě síly: vlastní zájem a norma spravedlnosti</a:t>
            </a:r>
          </a:p>
          <a:p>
            <a:r>
              <a:rPr lang="cs-CZ" dirty="0"/>
              <a:t>Normy se mění! </a:t>
            </a:r>
          </a:p>
          <a:p>
            <a:pPr lvl="1"/>
            <a:r>
              <a:rPr lang="cs-CZ" dirty="0"/>
              <a:t>Role morálního </a:t>
            </a:r>
            <a:r>
              <a:rPr lang="cs-CZ" dirty="0" err="1"/>
              <a:t>framingu</a:t>
            </a:r>
            <a:r>
              <a:rPr lang="cs-CZ" dirty="0"/>
              <a:t>, produkce morální interpretace, agenda </a:t>
            </a:r>
            <a:r>
              <a:rPr lang="cs-CZ" dirty="0" err="1"/>
              <a:t>settingu</a:t>
            </a:r>
            <a:r>
              <a:rPr lang="cs-CZ" dirty="0"/>
              <a:t>, komunikace, role ekonomických důsledků spravedlnosti (náklady na spravedlnost)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5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D2558-B6EE-4F44-AB1F-19D48C14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37B7E4-0417-4D4A-846F-B917F01AB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54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Zasloužené peníze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Engel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2011)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09" y="1352830"/>
            <a:ext cx="8576982" cy="5342565"/>
          </a:xfrm>
        </p:spPr>
      </p:pic>
    </p:spTree>
    <p:extLst>
      <p:ext uri="{BB962C8B-B14F-4D97-AF65-F5344CB8AC3E}">
        <p14:creationId xmlns:p14="http://schemas.microsoft.com/office/powerpoint/2010/main" val="2990349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9" r="1" b="1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254000"/>
            <a:ext cx="5127031" cy="1854199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0" y="1828800"/>
            <a:ext cx="5441683" cy="4572000"/>
          </a:xfrm>
        </p:spPr>
        <p:txBody>
          <a:bodyPr>
            <a:normAutofit/>
          </a:bodyPr>
          <a:lstStyle/>
          <a:p>
            <a:r>
              <a:rPr lang="cs-CZ" dirty="0" err="1"/>
              <a:t>Eckel</a:t>
            </a:r>
            <a:r>
              <a:rPr lang="cs-CZ" dirty="0"/>
              <a:t> a Grossman 1998:</a:t>
            </a:r>
          </a:p>
          <a:p>
            <a:pPr lvl="1"/>
            <a:r>
              <a:rPr lang="cs-CZ" dirty="0"/>
              <a:t>Ženy jsou orientovány více sociálně, muži individuálně</a:t>
            </a:r>
          </a:p>
          <a:p>
            <a:pPr lvl="1"/>
            <a:r>
              <a:rPr lang="cs-CZ" dirty="0"/>
              <a:t>Dvojitá anonymita DG (eliminace jiných faktorů)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009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9" r="1" b="1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254000"/>
            <a:ext cx="5127031" cy="1854199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0" y="1828800"/>
            <a:ext cx="5441683" cy="4572000"/>
          </a:xfrm>
        </p:spPr>
        <p:txBody>
          <a:bodyPr>
            <a:normAutofit/>
          </a:bodyPr>
          <a:lstStyle/>
          <a:p>
            <a:r>
              <a:rPr lang="cs-CZ" dirty="0" err="1"/>
              <a:t>Eckel</a:t>
            </a:r>
            <a:r>
              <a:rPr lang="cs-CZ" dirty="0"/>
              <a:t> a Grossman 1998:</a:t>
            </a:r>
          </a:p>
          <a:p>
            <a:pPr lvl="1"/>
            <a:r>
              <a:rPr lang="cs-CZ" dirty="0"/>
              <a:t>Ženy jsou orientovány více sociálně, muži individuálně</a:t>
            </a:r>
          </a:p>
          <a:p>
            <a:pPr lvl="1"/>
            <a:r>
              <a:rPr lang="cs-CZ" dirty="0"/>
              <a:t>Dvojitá anonymita DG (eliminace jiných faktorů)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021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299"/>
          </a:xfrm>
        </p:spPr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Dispozice nebo norma?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 jako evolučně daná biologická dispozice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Vyskytuje se ve všech kulturách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Existuje hormonální základ altruismu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 jako sociální norma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různých kulturách různé normy altruismu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Sledování sociálních norem nese odměny, porušování sociálních norem nese tresty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697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 u dětí?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Jsou děti sobecké?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Benenson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Pascoe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Radmore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2007: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DG s dětmi různého socioekonomického statusu, výměna žetonů (4, 6 a 9 let)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Alokace nálepek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 i VŠECH věkových kategorií, s věkem se zvyšuje!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 vyšší u dětí s vyšší socioekonomickým statusem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Děti nejsou sobecké, míra altruismu ovlivněna socializací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Vliv SES na socializaci</a:t>
            </a:r>
          </a:p>
        </p:txBody>
      </p:sp>
    </p:spTree>
    <p:extLst>
      <p:ext uri="{BB962C8B-B14F-4D97-AF65-F5344CB8AC3E}">
        <p14:creationId xmlns:p14="http://schemas.microsoft.com/office/powerpoint/2010/main" val="449166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Benenson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Pascoe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Radmore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2007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224" y="1459706"/>
            <a:ext cx="5711551" cy="4881668"/>
          </a:xfrm>
        </p:spPr>
      </p:pic>
    </p:spTree>
    <p:extLst>
      <p:ext uri="{BB962C8B-B14F-4D97-AF65-F5344CB8AC3E}">
        <p14:creationId xmlns:p14="http://schemas.microsoft.com/office/powerpoint/2010/main" val="1279890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Beyond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Self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Altruismus nebo Identita?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Fowler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Kam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4305"/>
            <a:ext cx="10515600" cy="2163050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Politická participace se neřídí pouze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self-interestem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Souvisí s altruismem? Nebo se sociální identitou?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Sociální identita posiluje ohled k druhým lidem z vlastní skupiny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Ohled k lide z nečlenské skupiny je nižší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Altruismus i sociální identita zvyšují míru politické participace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Politická participace je tzv.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other-ragarding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behavior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4336856"/>
            <a:ext cx="11099800" cy="252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05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Reciproční altruismus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Jednání jednoho aktéra je výhodné pro druhého aktéra. Zároveň je nákladné pro prvního aktéra. </a:t>
            </a:r>
          </a:p>
          <a:p>
            <a:r>
              <a:rPr lang="cs-CZ" dirty="0"/>
              <a:t>2) Mezi dáváním (náklady) a dostáváním (benefity) je časový odstup</a:t>
            </a:r>
          </a:p>
          <a:p>
            <a:r>
              <a:rPr lang="cs-CZ" dirty="0"/>
              <a:t>3) Aktér který dává (obětuje část svého užitku), očekává, že dostane zpátky minimálně stejnou nebo vyšší částku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765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510"/>
          </a:xfrm>
        </p:spPr>
        <p:txBody>
          <a:bodyPr/>
          <a:lstStyle/>
          <a:p>
            <a:r>
              <a:rPr lang="cs-CZ" dirty="0"/>
              <a:t>Normy reciprocity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636"/>
            <a:ext cx="10515600" cy="516366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Existuje několik norem reciprocity</a:t>
            </a:r>
          </a:p>
          <a:p>
            <a:r>
              <a:rPr lang="cs-CZ" dirty="0"/>
              <a:t>Různí lidé mají jiné normy</a:t>
            </a:r>
          </a:p>
          <a:p>
            <a:r>
              <a:rPr lang="cs-CZ" dirty="0"/>
              <a:t>Společné rysy: jedinci mají tendenci reagovat na pozitivní chování pozitivně a na negativní chování negativně</a:t>
            </a:r>
          </a:p>
          <a:p>
            <a:r>
              <a:rPr lang="cs-CZ" dirty="0"/>
              <a:t>Nejčastější reciproční norma: </a:t>
            </a:r>
            <a:r>
              <a:rPr lang="cs-CZ" b="1" dirty="0"/>
              <a:t>oko za oko </a:t>
            </a:r>
            <a:r>
              <a:rPr lang="cs-CZ" dirty="0"/>
              <a:t>(</a:t>
            </a:r>
            <a:r>
              <a:rPr lang="cs-CZ" dirty="0" err="1"/>
              <a:t>tit-for-tat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Vítěz </a:t>
            </a:r>
            <a:r>
              <a:rPr lang="cs-CZ" dirty="0" err="1"/>
              <a:t>Axelrodova</a:t>
            </a:r>
            <a:r>
              <a:rPr lang="cs-CZ" dirty="0"/>
              <a:t> turnaje (1984)</a:t>
            </a:r>
          </a:p>
          <a:p>
            <a:r>
              <a:rPr lang="cs-CZ" dirty="0"/>
              <a:t>Pokud reciprocita rozšířená, je ve společnosti pobídka k budování </a:t>
            </a:r>
            <a:r>
              <a:rPr lang="cs-CZ" b="1" dirty="0"/>
              <a:t>REPUTACE</a:t>
            </a:r>
          </a:p>
          <a:p>
            <a:r>
              <a:rPr lang="cs-CZ" dirty="0"/>
              <a:t>Reputace </a:t>
            </a:r>
            <a:r>
              <a:rPr lang="mr-IN" dirty="0"/>
              <a:t>–</a:t>
            </a:r>
            <a:r>
              <a:rPr lang="cs-CZ" dirty="0"/>
              <a:t> konsistentní chování, dodržování závazků (ve smyslu obětování nákladů)</a:t>
            </a:r>
          </a:p>
          <a:p>
            <a:r>
              <a:rPr lang="cs-CZ" dirty="0"/>
              <a:t>Reputací v reciproční interakci je </a:t>
            </a:r>
            <a:r>
              <a:rPr lang="cs-CZ" b="1" dirty="0"/>
              <a:t>důvěryhodnost </a:t>
            </a:r>
            <a:r>
              <a:rPr lang="cs-CZ" dirty="0"/>
              <a:t>(umožňuje efektivní sociální kooperaci)</a:t>
            </a:r>
          </a:p>
        </p:txBody>
      </p:sp>
    </p:spTree>
    <p:extLst>
      <p:ext uri="{BB962C8B-B14F-4D97-AF65-F5344CB8AC3E}">
        <p14:creationId xmlns:p14="http://schemas.microsoft.com/office/powerpoint/2010/main" val="2327696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Důvěryhodnost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Lidé se učí o tom, jak ostatní reagují</a:t>
            </a:r>
          </a:p>
          <a:p>
            <a:r>
              <a:rPr lang="cs-CZ" dirty="0"/>
              <a:t>Role zkušeností a paměti</a:t>
            </a:r>
          </a:p>
          <a:p>
            <a:r>
              <a:rPr lang="cs-CZ" dirty="0"/>
              <a:t>Kooperace s těmi důvěryhodnými jedinci (Reputace)</a:t>
            </a:r>
          </a:p>
          <a:p>
            <a:r>
              <a:rPr lang="cs-CZ" dirty="0"/>
              <a:t>Vyhýbání se spolupráce s nedůvěryhodnými lidmi</a:t>
            </a:r>
          </a:p>
          <a:p>
            <a:r>
              <a:rPr lang="cs-CZ" dirty="0"/>
              <a:t>Ochota trestat</a:t>
            </a:r>
          </a:p>
          <a:p>
            <a:r>
              <a:rPr lang="cs-CZ" dirty="0"/>
              <a:t>Ne všichni mají </a:t>
            </a:r>
            <a:r>
              <a:rPr lang="cs-CZ" dirty="0" err="1"/>
              <a:t>internalizované</a:t>
            </a:r>
            <a:r>
              <a:rPr lang="cs-CZ" dirty="0"/>
              <a:t> normy</a:t>
            </a:r>
          </a:p>
          <a:p>
            <a:r>
              <a:rPr lang="cs-CZ" dirty="0"/>
              <a:t>Ne všichni se chovají stejně</a:t>
            </a:r>
          </a:p>
        </p:txBody>
      </p:sp>
    </p:spTree>
    <p:extLst>
      <p:ext uri="{BB962C8B-B14F-4D97-AF65-F5344CB8AC3E}">
        <p14:creationId xmlns:p14="http://schemas.microsoft.com/office/powerpoint/2010/main" val="84797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r="-2" b="965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Adam Smith (1759)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69940" y="2322576"/>
            <a:ext cx="6172200" cy="385876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Helvetica" charset="0"/>
                <a:ea typeface="Helvetica" charset="0"/>
                <a:cs typeface="Helvetica" charset="0"/>
              </a:rPr>
              <a:t>„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How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selfish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soever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man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may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be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supposed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there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are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evidently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some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principles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in his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nature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which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interest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him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in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fortune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others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, and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render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their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happiness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necessary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to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him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though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he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derives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nothing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from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except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pleasure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seeing</a:t>
            </a:r>
            <a:r>
              <a:rPr lang="cs-CZ" sz="2400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sz="2400" i="1" dirty="0" err="1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cs-CZ" sz="2400" dirty="0">
                <a:latin typeface="Helvetica" charset="0"/>
                <a:ea typeface="Helvetica" charset="0"/>
                <a:cs typeface="Helvetica" charset="0"/>
              </a:rPr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7787996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Normy reciprocity (</a:t>
            </a:r>
            <a:r>
              <a:rPr lang="cs-CZ" dirty="0" err="1"/>
              <a:t>Elinor</a:t>
            </a:r>
            <a:r>
              <a:rPr lang="cs-CZ" dirty="0"/>
              <a:t> </a:t>
            </a:r>
            <a:r>
              <a:rPr lang="cs-CZ" dirty="0" err="1"/>
              <a:t>Ostrom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Vždy kooperuj první; přestaň kooperovat, když ostatní nejsou reciproční; trestej ty, co nekooperují.</a:t>
            </a:r>
          </a:p>
          <a:p>
            <a:r>
              <a:rPr lang="cs-CZ" dirty="0"/>
              <a:t>2. Kooperuj jen v případě, že považuješ ostatní za důvěryhodné; přestaň kooperovat, když ostatní nejsou reciproční; trestej ty, co nekooperují.</a:t>
            </a:r>
          </a:p>
          <a:p>
            <a:r>
              <a:rPr lang="cs-CZ" dirty="0"/>
              <a:t>3. Pokud bude kooperace zavedena ostatními, připoj se; přestaň kooperovat, když ostatní nejsou reciproční; trestej ty, co nekooperují.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908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Dodatečné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4. Vždy kooperuj v některých kontextech</a:t>
            </a:r>
          </a:p>
          <a:p>
            <a:r>
              <a:rPr lang="cs-CZ" dirty="0"/>
              <a:t>5. Nikdy nekooperuj</a:t>
            </a:r>
          </a:p>
          <a:p>
            <a:r>
              <a:rPr lang="cs-CZ" dirty="0"/>
              <a:t>6. Napodobuj normy 1 a 2, přestaň kooperovat, když </a:t>
            </a:r>
            <a:r>
              <a:rPr lang="cs-CZ" dirty="0" err="1"/>
              <a:t>dokážš</a:t>
            </a:r>
            <a:r>
              <a:rPr lang="cs-CZ" dirty="0"/>
              <a:t> úspěšně využít černého </a:t>
            </a:r>
            <a:r>
              <a:rPr lang="cs-CZ" dirty="0" err="1"/>
              <a:t>pasažérství</a:t>
            </a:r>
            <a:endParaRPr lang="cs-CZ" dirty="0"/>
          </a:p>
          <a:p>
            <a:endParaRPr lang="cs-CZ" dirty="0"/>
          </a:p>
          <a:p>
            <a:r>
              <a:rPr lang="cs-CZ" dirty="0"/>
              <a:t>Různí lidé mají různé strategie.</a:t>
            </a:r>
          </a:p>
          <a:p>
            <a:r>
              <a:rPr lang="cs-CZ" dirty="0"/>
              <a:t>Součástí strategie je snaha odhadnout typ ostatních hráčů</a:t>
            </a:r>
          </a:p>
          <a:p>
            <a:r>
              <a:rPr lang="cs-CZ" dirty="0"/>
              <a:t>Jaký je podíl hráčů 1??</a:t>
            </a:r>
          </a:p>
        </p:txBody>
      </p:sp>
    </p:spTree>
    <p:extLst>
      <p:ext uri="{BB962C8B-B14F-4D97-AF65-F5344CB8AC3E}">
        <p14:creationId xmlns:p14="http://schemas.microsoft.com/office/powerpoint/2010/main" val="3746729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Pellicaan</a:t>
            </a:r>
            <a:r>
              <a:rPr lang="cs-CZ" dirty="0"/>
              <a:t> a ven der </a:t>
            </a:r>
            <a:r>
              <a:rPr lang="cs-CZ" dirty="0" err="1"/>
              <a:t>Veen</a:t>
            </a:r>
            <a:r>
              <a:rPr lang="cs-CZ" dirty="0"/>
              <a:t> 2002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Environmentální dilemata</a:t>
            </a:r>
          </a:p>
          <a:p>
            <a:r>
              <a:rPr lang="cs-CZ" dirty="0"/>
              <a:t>Holandsko</a:t>
            </a:r>
          </a:p>
          <a:p>
            <a:r>
              <a:rPr lang="cs-CZ" dirty="0"/>
              <a:t>Velká část respondentů ochotná k významným úsporám ve spotřebě energie</a:t>
            </a:r>
          </a:p>
          <a:p>
            <a:r>
              <a:rPr lang="cs-CZ" dirty="0"/>
              <a:t>Velká část podporovala nákladné opatření v problému toxického odpadu z domácností</a:t>
            </a:r>
          </a:p>
          <a:p>
            <a:r>
              <a:rPr lang="cs-CZ" dirty="0"/>
              <a:t>Malá část ochotna omezovat cestování</a:t>
            </a:r>
          </a:p>
          <a:p>
            <a:r>
              <a:rPr lang="cs-CZ" b="1" dirty="0"/>
              <a:t>Různé strategie v různých tématech</a:t>
            </a:r>
          </a:p>
          <a:p>
            <a:r>
              <a:rPr lang="cs-CZ" dirty="0"/>
              <a:t>Kontext!</a:t>
            </a:r>
          </a:p>
        </p:txBody>
      </p:sp>
    </p:spTree>
    <p:extLst>
      <p:ext uri="{BB962C8B-B14F-4D97-AF65-F5344CB8AC3E}">
        <p14:creationId xmlns:p14="http://schemas.microsoft.com/office/powerpoint/2010/main" val="2635817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měřit důvěru a reciprocitu?????</a:t>
            </a:r>
          </a:p>
        </p:txBody>
      </p:sp>
    </p:spTree>
    <p:extLst>
      <p:ext uri="{BB962C8B-B14F-4D97-AF65-F5344CB8AC3E}">
        <p14:creationId xmlns:p14="http://schemas.microsoft.com/office/powerpoint/2010/main" val="13504488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Trust Game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aka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game</a:t>
            </a:r>
          </a:p>
          <a:p>
            <a:r>
              <a:rPr lang="cs-CZ" dirty="0"/>
              <a:t>První hra: </a:t>
            </a:r>
            <a:r>
              <a:rPr lang="cs-CZ" dirty="0" err="1"/>
              <a:t>Berg</a:t>
            </a:r>
            <a:r>
              <a:rPr lang="cs-CZ" dirty="0"/>
              <a:t>, </a:t>
            </a:r>
            <a:r>
              <a:rPr lang="cs-CZ" dirty="0" err="1"/>
              <a:t>Dickhaut</a:t>
            </a:r>
            <a:r>
              <a:rPr lang="cs-CZ" dirty="0"/>
              <a:t> a </a:t>
            </a:r>
            <a:r>
              <a:rPr lang="cs-CZ" dirty="0" err="1"/>
              <a:t>McCabe</a:t>
            </a:r>
            <a:r>
              <a:rPr lang="cs-CZ" dirty="0"/>
              <a:t> 1995</a:t>
            </a:r>
          </a:p>
          <a:p>
            <a:pPr lvl="1"/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movers</a:t>
            </a:r>
            <a:r>
              <a:rPr lang="cs-CZ" dirty="0"/>
              <a:t> průměrně poslali: 5,16 USD</a:t>
            </a:r>
          </a:p>
          <a:p>
            <a:pPr lvl="1"/>
            <a:r>
              <a:rPr lang="cs-CZ" dirty="0"/>
              <a:t>Second </a:t>
            </a:r>
            <a:r>
              <a:rPr lang="cs-CZ" dirty="0" err="1"/>
              <a:t>movers</a:t>
            </a:r>
            <a:r>
              <a:rPr lang="cs-CZ" dirty="0"/>
              <a:t> průměrně poslali: 4.66 USD</a:t>
            </a:r>
          </a:p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 podmínka</a:t>
            </a:r>
          </a:p>
          <a:p>
            <a:pPr lvl="1"/>
            <a:r>
              <a:rPr lang="cs-CZ" dirty="0"/>
              <a:t>Pozitivní efekt na míru reciprocity</a:t>
            </a:r>
          </a:p>
          <a:p>
            <a:pPr lvl="1"/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movers</a:t>
            </a:r>
            <a:r>
              <a:rPr lang="cs-CZ" dirty="0"/>
              <a:t>: 5, 36 USD</a:t>
            </a:r>
          </a:p>
          <a:p>
            <a:pPr lvl="1"/>
            <a:r>
              <a:rPr lang="cs-CZ" dirty="0"/>
              <a:t>Second </a:t>
            </a:r>
            <a:r>
              <a:rPr lang="cs-CZ" dirty="0" err="1"/>
              <a:t>movers</a:t>
            </a:r>
            <a:r>
              <a:rPr lang="cs-CZ" dirty="0"/>
              <a:t>: 6, 46 USD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829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odlišit důvěru a reciprocitu od tzv. </a:t>
            </a:r>
            <a:r>
              <a:rPr lang="cs-CZ" i="1" dirty="0" err="1"/>
              <a:t>other-regarding</a:t>
            </a:r>
            <a:r>
              <a:rPr lang="cs-CZ" dirty="0"/>
              <a:t> preferencí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jsou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regarding</a:t>
            </a:r>
            <a:r>
              <a:rPr lang="cs-CZ" dirty="0"/>
              <a:t> preference? Opakování z minula</a:t>
            </a:r>
          </a:p>
          <a:p>
            <a:r>
              <a:rPr lang="cs-CZ" dirty="0"/>
              <a:t>James </a:t>
            </a:r>
            <a:r>
              <a:rPr lang="cs-CZ" dirty="0" err="1"/>
              <a:t>Cox</a:t>
            </a:r>
            <a:r>
              <a:rPr lang="cs-CZ" dirty="0"/>
              <a:t> 2001 to řeší experimentem</a:t>
            </a:r>
          </a:p>
          <a:p>
            <a:pPr lvl="1"/>
            <a:r>
              <a:rPr lang="cs-CZ" dirty="0"/>
              <a:t>Klasická trust game (podmínka A)</a:t>
            </a:r>
          </a:p>
          <a:p>
            <a:pPr lvl="1"/>
            <a:r>
              <a:rPr lang="cs-CZ" dirty="0"/>
              <a:t>Klasická </a:t>
            </a:r>
            <a:r>
              <a:rPr lang="cs-CZ" dirty="0" err="1"/>
              <a:t>dictator</a:t>
            </a:r>
            <a:r>
              <a:rPr lang="cs-CZ" dirty="0"/>
              <a:t> game (podmínka B)</a:t>
            </a:r>
          </a:p>
          <a:p>
            <a:pPr lvl="1"/>
            <a:r>
              <a:rPr lang="cs-CZ" dirty="0"/>
              <a:t>Upravená trust game, hráč 2 dostane to, co dostali hráči 2 v podmínce A plus 1, hráč 1 nezačíná (podmínka C)</a:t>
            </a:r>
          </a:p>
          <a:p>
            <a:pPr lvl="1"/>
            <a:r>
              <a:rPr lang="cs-CZ" dirty="0"/>
              <a:t>Co je důvěra a co </a:t>
            </a:r>
            <a:r>
              <a:rPr lang="cs-CZ" dirty="0" err="1"/>
              <a:t>altuismus</a:t>
            </a:r>
            <a:r>
              <a:rPr lang="cs-CZ" dirty="0"/>
              <a:t> u hráče 1? Srovnání A a B</a:t>
            </a:r>
          </a:p>
          <a:p>
            <a:pPr lvl="1"/>
            <a:r>
              <a:rPr lang="cs-CZ" dirty="0"/>
              <a:t>Co je reciprocita a co altruismus u hráče 2? Srovnání A a C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5414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Cox</a:t>
            </a:r>
            <a:r>
              <a:rPr lang="cs-CZ" dirty="0"/>
              <a:t> 2011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549" y="1447800"/>
            <a:ext cx="7900636" cy="4983163"/>
          </a:xfrm>
        </p:spPr>
      </p:pic>
    </p:spTree>
    <p:extLst>
      <p:ext uri="{BB962C8B-B14F-4D97-AF65-F5344CB8AC3E}">
        <p14:creationId xmlns:p14="http://schemas.microsoft.com/office/powerpoint/2010/main" val="12966540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Cox</a:t>
            </a:r>
            <a:r>
              <a:rPr lang="cs-CZ" dirty="0"/>
              <a:t> 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Průměrná výše poslaná hráči 2</a:t>
            </a:r>
          </a:p>
          <a:p>
            <a:pPr lvl="1"/>
            <a:r>
              <a:rPr lang="cs-CZ" dirty="0"/>
              <a:t>A = 5, 97  USD</a:t>
            </a:r>
          </a:p>
          <a:p>
            <a:pPr lvl="1"/>
            <a:r>
              <a:rPr lang="cs-CZ" dirty="0"/>
              <a:t>B = 3, 63 USD</a:t>
            </a:r>
          </a:p>
          <a:p>
            <a:r>
              <a:rPr lang="cs-CZ" dirty="0"/>
              <a:t>Průměrná výše vrácená hráčem 2</a:t>
            </a:r>
          </a:p>
          <a:p>
            <a:pPr lvl="1"/>
            <a:r>
              <a:rPr lang="cs-CZ" dirty="0"/>
              <a:t>A = 4, 94 USD</a:t>
            </a:r>
          </a:p>
          <a:p>
            <a:pPr lvl="1"/>
            <a:r>
              <a:rPr lang="cs-CZ" dirty="0"/>
              <a:t>C = 2, 06 USD</a:t>
            </a:r>
          </a:p>
        </p:txBody>
      </p:sp>
    </p:spTree>
    <p:extLst>
      <p:ext uri="{BB962C8B-B14F-4D97-AF65-F5344CB8AC3E}">
        <p14:creationId xmlns:p14="http://schemas.microsoft.com/office/powerpoint/2010/main" val="7112243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Reciprocita: silná nebo slabá?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Reciprocita slabá: reciproční strategie jsou výhodné pro aktéry</a:t>
            </a:r>
          </a:p>
          <a:p>
            <a:r>
              <a:rPr lang="cs-CZ" dirty="0"/>
              <a:t>Reciprocita silná: aktéři volí sub-optimální strategie, nesledují vlastní zájem. Pracují s ní evoluční biologové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3093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 silná reciprocita neoptimální?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lidé se silnou reciprocitou hrají kooperačně s ostatním, co kooperují bez ohledu na výhodnost (pozitivní reciprocita)</a:t>
            </a:r>
          </a:p>
          <a:p>
            <a:r>
              <a:rPr lang="cs-CZ" dirty="0"/>
              <a:t>2)ochota trestat, i když to není výhodné (negativní reciprocita)</a:t>
            </a:r>
          </a:p>
          <a:p>
            <a:endParaRPr lang="cs-CZ" dirty="0"/>
          </a:p>
          <a:p>
            <a:r>
              <a:rPr lang="cs-CZ" dirty="0"/>
              <a:t>Obě dimenze nutné k udržení kooperace</a:t>
            </a:r>
          </a:p>
          <a:p>
            <a:r>
              <a:rPr lang="cs-CZ" dirty="0"/>
              <a:t>I malá část free-</a:t>
            </a:r>
            <a:r>
              <a:rPr lang="cs-CZ" dirty="0" err="1"/>
              <a:t>riderů</a:t>
            </a:r>
            <a:r>
              <a:rPr lang="cs-CZ" dirty="0"/>
              <a:t> může snížit celkovou úroveň kooperace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62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 je možné, že</a:t>
            </a:r>
            <a:r>
              <a:rPr lang="mr-IN" dirty="0">
                <a:latin typeface="Helvetica" charset="0"/>
                <a:ea typeface="Helvetica" charset="0"/>
                <a:cs typeface="Helvetica" charset="0"/>
              </a:rPr>
              <a:t>…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platí daně?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Přispívají na charitu?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Volí ve volbách strany, jež prosazují redistribucí zdrojů?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Pomáhají cizím lidem?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čem se to neshoduje s ekonomickou teorií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užitku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Co na to 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homo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economicus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315350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Přírodní výběr?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Biologický altruismus vede k tomu, že se člověk snaží o zvýšení šancí jiného organismu na přežití či reprodukci na úkor vlastního fitness</a:t>
            </a:r>
          </a:p>
          <a:p>
            <a:r>
              <a:rPr lang="cs-CZ" dirty="0"/>
              <a:t>Je to jako v situaci sociálního dilematu</a:t>
            </a:r>
          </a:p>
          <a:p>
            <a:r>
              <a:rPr lang="cs-CZ" dirty="0"/>
              <a:t>V kontextu přírodního výběru by neměli být preferování altruisté</a:t>
            </a:r>
          </a:p>
          <a:p>
            <a:r>
              <a:rPr lang="cs-CZ" dirty="0"/>
              <a:t>Naopak: člověk, který nepomáhá ostatním, ale ostatní pomáhají jemu, by měl mít výhodu, šíření sobeckého genu</a:t>
            </a:r>
          </a:p>
          <a:p>
            <a:r>
              <a:rPr lang="cs-CZ" dirty="0"/>
              <a:t>ALE JE TO TAK?</a:t>
            </a:r>
          </a:p>
        </p:txBody>
      </p:sp>
    </p:spTree>
    <p:extLst>
      <p:ext uri="{BB962C8B-B14F-4D97-AF65-F5344CB8AC3E}">
        <p14:creationId xmlns:p14="http://schemas.microsoft.com/office/powerpoint/2010/main" val="11696318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spolupráce dlouhodobě funguje. </a:t>
            </a:r>
            <a:r>
              <a:rPr lang="cs-CZ" dirty="0" err="1"/>
              <a:t>Jakto</a:t>
            </a:r>
            <a:r>
              <a:rPr lang="cs-CZ" dirty="0"/>
              <a:t>????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 err="1"/>
              <a:t>Alxerod</a:t>
            </a:r>
            <a:r>
              <a:rPr lang="cs-CZ" dirty="0"/>
              <a:t> ukazuje, že reciprocita je výhodný</a:t>
            </a:r>
          </a:p>
          <a:p>
            <a:r>
              <a:rPr lang="cs-CZ" dirty="0" err="1"/>
              <a:t>Tit-for-tat</a:t>
            </a:r>
            <a:endParaRPr lang="cs-CZ" dirty="0"/>
          </a:p>
          <a:p>
            <a:r>
              <a:rPr lang="cs-CZ" dirty="0"/>
              <a:t>Reciprocita je tedy </a:t>
            </a:r>
            <a:r>
              <a:rPr lang="cs-CZ" dirty="0" err="1"/>
              <a:t>self-serving</a:t>
            </a:r>
            <a:r>
              <a:rPr lang="cs-CZ" dirty="0"/>
              <a:t>??</a:t>
            </a:r>
          </a:p>
          <a:p>
            <a:r>
              <a:rPr lang="cs-CZ" dirty="0"/>
              <a:t>Jde o nepřímou maximalizaci užitku?</a:t>
            </a:r>
          </a:p>
          <a:p>
            <a:r>
              <a:rPr lang="cs-CZ" dirty="0"/>
              <a:t>FOLK TEORÉM: V případě, kdy je kooperace výhodná (například v PD) se hráči snaží dojít ke kooperaci, pokud někdo nekooperuje = </a:t>
            </a:r>
            <a:r>
              <a:rPr lang="cs-CZ" dirty="0" err="1"/>
              <a:t>trigger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mr-IN" dirty="0"/>
              <a:t>–</a:t>
            </a:r>
            <a:r>
              <a:rPr lang="cs-CZ" dirty="0"/>
              <a:t> protihráč stáhne svoji kooperaci (trest)</a:t>
            </a:r>
          </a:p>
          <a:p>
            <a:r>
              <a:rPr lang="cs-CZ" dirty="0"/>
              <a:t>V nekonečné hře je kooperaci udržitelná pomocí </a:t>
            </a:r>
            <a:r>
              <a:rPr lang="cs-CZ" dirty="0" err="1"/>
              <a:t>trigger</a:t>
            </a:r>
            <a:r>
              <a:rPr lang="cs-CZ" dirty="0"/>
              <a:t> </a:t>
            </a:r>
            <a:r>
              <a:rPr lang="cs-CZ" dirty="0" err="1"/>
              <a:t>startgery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356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Strong</a:t>
            </a:r>
            <a:r>
              <a:rPr lang="cs-CZ" dirty="0"/>
              <a:t> reciprocity?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Slabá reciprocita jako </a:t>
            </a:r>
            <a:r>
              <a:rPr lang="cs-CZ" dirty="0" err="1"/>
              <a:t>např</a:t>
            </a:r>
            <a:r>
              <a:rPr lang="cs-CZ" dirty="0"/>
              <a:t> Folk teorém nevyžaduje vlastní náklady</a:t>
            </a:r>
          </a:p>
          <a:p>
            <a:r>
              <a:rPr lang="cs-CZ" dirty="0"/>
              <a:t>Podobný koncept je </a:t>
            </a:r>
            <a:r>
              <a:rPr lang="cs-CZ" dirty="0" err="1"/>
              <a:t>Tiversův</a:t>
            </a:r>
            <a:r>
              <a:rPr lang="cs-CZ" dirty="0"/>
              <a:t> reciproční altruismus 1971: ztracená příležitost musí být kompenzovaná příležitostí budoucí spolupráce</a:t>
            </a:r>
          </a:p>
          <a:p>
            <a:endParaRPr lang="cs-CZ" dirty="0"/>
          </a:p>
          <a:p>
            <a:r>
              <a:rPr lang="cs-CZ" dirty="0"/>
              <a:t>Limity: </a:t>
            </a:r>
          </a:p>
          <a:p>
            <a:r>
              <a:rPr lang="cs-CZ" dirty="0"/>
              <a:t>A) lidé mají tendenci nebrat vážně budoucnost</a:t>
            </a:r>
          </a:p>
          <a:p>
            <a:r>
              <a:rPr lang="cs-CZ" dirty="0"/>
              <a:t>B)Počet hráčů by musel být velmi malý</a:t>
            </a:r>
          </a:p>
          <a:p>
            <a:r>
              <a:rPr lang="cs-CZ" dirty="0"/>
              <a:t>C)Dokonalá informace</a:t>
            </a:r>
          </a:p>
        </p:txBody>
      </p:sp>
    </p:spTree>
    <p:extLst>
      <p:ext uri="{BB962C8B-B14F-4D97-AF65-F5344CB8AC3E}">
        <p14:creationId xmlns:p14="http://schemas.microsoft.com/office/powerpoint/2010/main" val="38113294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Nákladný trest (</a:t>
            </a:r>
            <a:r>
              <a:rPr lang="cs-CZ" dirty="0" err="1"/>
              <a:t>costly</a:t>
            </a:r>
            <a:r>
              <a:rPr lang="cs-CZ" dirty="0"/>
              <a:t> </a:t>
            </a:r>
            <a:r>
              <a:rPr lang="cs-CZ" dirty="0" err="1"/>
              <a:t>punishment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Neurovědní</a:t>
            </a:r>
            <a:r>
              <a:rPr lang="cs-CZ" dirty="0"/>
              <a:t> výzkum:</a:t>
            </a:r>
          </a:p>
          <a:p>
            <a:r>
              <a:rPr lang="cs-CZ" dirty="0"/>
              <a:t>Souvisí s více motivacemi</a:t>
            </a:r>
          </a:p>
          <a:p>
            <a:r>
              <a:rPr lang="cs-CZ" dirty="0"/>
              <a:t>Negativní reakce na sociální nespravedlnost (</a:t>
            </a:r>
            <a:r>
              <a:rPr lang="cs-CZ" dirty="0" err="1"/>
              <a:t>Sanfeyet</a:t>
            </a:r>
            <a:r>
              <a:rPr lang="cs-CZ" dirty="0"/>
              <a:t> et al. 2003)</a:t>
            </a:r>
          </a:p>
          <a:p>
            <a:r>
              <a:rPr lang="cs-CZ" dirty="0"/>
              <a:t>Radost z trestání sociálních deviantů (de </a:t>
            </a:r>
            <a:r>
              <a:rPr lang="cs-CZ" dirty="0" err="1"/>
              <a:t>Quervain</a:t>
            </a:r>
            <a:r>
              <a:rPr lang="cs-CZ" dirty="0"/>
              <a:t> 2004)</a:t>
            </a:r>
          </a:p>
          <a:p>
            <a:endParaRPr lang="cs-CZ" dirty="0"/>
          </a:p>
          <a:p>
            <a:r>
              <a:rPr lang="cs-CZ" dirty="0"/>
              <a:t>Jak interpretovat nákladné trestání???</a:t>
            </a:r>
          </a:p>
          <a:p>
            <a:r>
              <a:rPr lang="cs-CZ" dirty="0"/>
              <a:t>Pozor na validitu </a:t>
            </a:r>
            <a:r>
              <a:rPr lang="cs-CZ"/>
              <a:t>experimentálních výsledků</a:t>
            </a:r>
            <a:endParaRPr lang="cs-CZ" dirty="0"/>
          </a:p>
          <a:p>
            <a:r>
              <a:rPr lang="cs-CZ" dirty="0"/>
              <a:t>Existuje spontánní kooperace (F. </a:t>
            </a:r>
            <a:r>
              <a:rPr lang="cs-CZ" dirty="0" err="1"/>
              <a:t>Guala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806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Behaviorální teorie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 se lidé rozhodují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Jaké podmínky vedou k určitému typu rozhodnutí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Jaké typy lidí činí určité typy rozhodnutí?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čem spočívá prosociální chování?</a:t>
            </a:r>
          </a:p>
        </p:txBody>
      </p:sp>
    </p:spTree>
    <p:extLst>
      <p:ext uri="{BB962C8B-B14F-4D97-AF65-F5344CB8AC3E}">
        <p14:creationId xmlns:p14="http://schemas.microsoft.com/office/powerpoint/2010/main" val="95530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Prosociální preference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Překračuje teorie osobního zájmu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Lidem záleží i na blahobytu ostatních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Prosociální preference odvozené z výsledku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Teorie reciprocity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Prosociální chování založené na identitě</a:t>
            </a:r>
          </a:p>
        </p:txBody>
      </p:sp>
    </p:spTree>
    <p:extLst>
      <p:ext uri="{BB962C8B-B14F-4D97-AF65-F5344CB8AC3E}">
        <p14:creationId xmlns:p14="http://schemas.microsoft.com/office/powerpoint/2010/main" val="297212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Prosociální preference odvozené z výsledku</a:t>
            </a:r>
            <a:br>
              <a:rPr lang="cs-CZ" dirty="0">
                <a:latin typeface="Helvetica" charset="0"/>
                <a:ea typeface="Helvetica" charset="0"/>
                <a:cs typeface="Helvetica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Lidem záleží na druhých lidech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Dokonalý altruismus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Užitek ostatních lidí přímo ovlivňuje náš užitek 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Nedokonalý altruismus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Užitek ostatních ovlivňuje náš užitek jen částečně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Averze k nerovnosti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Užitek závisí na rozdílu mezi naším blahobytem a blahobytem ostatních</a:t>
            </a:r>
          </a:p>
        </p:txBody>
      </p:sp>
    </p:spTree>
    <p:extLst>
      <p:ext uri="{BB962C8B-B14F-4D97-AF65-F5344CB8AC3E}">
        <p14:creationId xmlns:p14="http://schemas.microsoft.com/office/powerpoint/2010/main" val="390059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Dokonalý altruismus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Užitek ostatních lidí přímo se promítá do naší užitkové funkce. Lidé se chovají prosociálně, nebo přispívají na public </a:t>
            </a:r>
            <a:r>
              <a:rPr lang="cs-CZ" dirty="0" err="1"/>
              <a:t>goods</a:t>
            </a:r>
            <a:endParaRPr lang="cs-CZ" dirty="0"/>
          </a:p>
          <a:p>
            <a:r>
              <a:rPr lang="cs-CZ" dirty="0"/>
              <a:t>Dárcovství, dobrovolnictví..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429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Nedokonalý altruismus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Lidé jsou prosociální ne jen kvůli užitku ostatních</a:t>
            </a:r>
          </a:p>
          <a:p>
            <a:r>
              <a:rPr lang="cs-CZ" dirty="0"/>
              <a:t>Sami z toho jednání mají soukromé benefity</a:t>
            </a:r>
          </a:p>
          <a:p>
            <a:r>
              <a:rPr lang="cs-CZ" dirty="0"/>
              <a:t>Jde o tzv. </a:t>
            </a:r>
            <a:r>
              <a:rPr lang="cs-CZ" b="1" dirty="0" err="1"/>
              <a:t>warm</a:t>
            </a:r>
            <a:r>
              <a:rPr lang="cs-CZ" b="1" dirty="0"/>
              <a:t> </a:t>
            </a:r>
            <a:r>
              <a:rPr lang="cs-CZ" b="1" dirty="0" err="1"/>
              <a:t>glow</a:t>
            </a:r>
            <a:endParaRPr lang="cs-CZ" b="1" dirty="0"/>
          </a:p>
          <a:p>
            <a:pPr lvl="1"/>
            <a:r>
              <a:rPr lang="cs-CZ" dirty="0"/>
              <a:t>Dobrý pocit</a:t>
            </a:r>
          </a:p>
          <a:p>
            <a:pPr lvl="1"/>
            <a:r>
              <a:rPr lang="cs-CZ" dirty="0"/>
              <a:t>Odpovídá proporcionálně nákladům</a:t>
            </a:r>
          </a:p>
          <a:p>
            <a:pPr lvl="1"/>
            <a:r>
              <a:rPr lang="cs-CZ" dirty="0"/>
              <a:t>Externí motivace k prosociálnímu jednání vede k </a:t>
            </a:r>
            <a:r>
              <a:rPr lang="cs-CZ" dirty="0" err="1"/>
              <a:t>backclashi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2723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1819</Words>
  <Application>Microsoft Macintosh PowerPoint</Application>
  <PresentationFormat>Širokoúhlá obrazovka</PresentationFormat>
  <Paragraphs>243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Calibri Light</vt:lpstr>
      <vt:lpstr>Helvetica</vt:lpstr>
      <vt:lpstr>Mangal</vt:lpstr>
      <vt:lpstr>Motiv Office</vt:lpstr>
      <vt:lpstr>Prosociální chování, altruismus, reciprocita</vt:lpstr>
      <vt:lpstr>Prezentace aplikace PowerPoint</vt:lpstr>
      <vt:lpstr>Adam Smith (1759)</vt:lpstr>
      <vt:lpstr>Jak je možné, že…</vt:lpstr>
      <vt:lpstr>Behaviorální teorie rozhodování</vt:lpstr>
      <vt:lpstr>Prosociální preference</vt:lpstr>
      <vt:lpstr>Prosociální preference odvozené z výsledku </vt:lpstr>
      <vt:lpstr>Dokonalý altruismus</vt:lpstr>
      <vt:lpstr>Nedokonalý altruismus</vt:lpstr>
      <vt:lpstr>Averze k nerovnosti</vt:lpstr>
      <vt:lpstr>Altruismus</vt:lpstr>
      <vt:lpstr>Altruismus</vt:lpstr>
      <vt:lpstr>Incentivy (Engel2011)</vt:lpstr>
      <vt:lpstr>Sociální vzdálenost</vt:lpstr>
      <vt:lpstr>Sociální vzdálenost (Engel 2011)</vt:lpstr>
      <vt:lpstr>Způsob distribuce</vt:lpstr>
      <vt:lpstr>Eichenberger a Oberholzer-Gee 1998</vt:lpstr>
      <vt:lpstr>Eichenberger a Oberholzer-Gee 1998</vt:lpstr>
      <vt:lpstr>Eichenberger a Oberholzer-Gee 1998</vt:lpstr>
      <vt:lpstr>Zasloužené peníze (Engel 2011)</vt:lpstr>
      <vt:lpstr>Gender</vt:lpstr>
      <vt:lpstr>Gender</vt:lpstr>
      <vt:lpstr>Dispozice nebo norma?</vt:lpstr>
      <vt:lpstr>Altruismus u dětí?</vt:lpstr>
      <vt:lpstr>Benenson, Pascoe a Radmore 2007</vt:lpstr>
      <vt:lpstr>Beyond the Self: Altruismus nebo Identita? (Fowler a Kam 2007)</vt:lpstr>
      <vt:lpstr>Reciproční altruismus</vt:lpstr>
      <vt:lpstr>Normy reciprocity</vt:lpstr>
      <vt:lpstr>Důvěryhodnost</vt:lpstr>
      <vt:lpstr>Normy reciprocity (Elinor Ostrom)</vt:lpstr>
      <vt:lpstr>Dodatečné normy</vt:lpstr>
      <vt:lpstr>Pellicaan a ven der Veen 2002</vt:lpstr>
      <vt:lpstr>Jak měřit důvěru a reciprocitu?????</vt:lpstr>
      <vt:lpstr>Trust Game</vt:lpstr>
      <vt:lpstr>Jak odlišit důvěru a reciprocitu od tzv. other-regarding preferencí</vt:lpstr>
      <vt:lpstr>Cox 2011</vt:lpstr>
      <vt:lpstr>Cox 2011</vt:lpstr>
      <vt:lpstr>Reciprocita: silná nebo slabá?</vt:lpstr>
      <vt:lpstr>Jak je silná reciprocita neoptimální?</vt:lpstr>
      <vt:lpstr>Přírodní výběr?</vt:lpstr>
      <vt:lpstr>Skupinová spolupráce dlouhodobě funguje. Jakto????</vt:lpstr>
      <vt:lpstr>Strong reciprocity?</vt:lpstr>
      <vt:lpstr>Nákladný trest (costly punishment)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Prosociální chování, altruismus, reciprocita</dc:title>
  <dc:creator>Uživatel Microsoft Office</dc:creator>
  <cp:lastModifiedBy>Uživatel Microsoft Office</cp:lastModifiedBy>
  <cp:revision>4</cp:revision>
  <dcterms:created xsi:type="dcterms:W3CDTF">2018-04-26T12:08:52Z</dcterms:created>
  <dcterms:modified xsi:type="dcterms:W3CDTF">2018-04-26T12:54:17Z</dcterms:modified>
</cp:coreProperties>
</file>