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3" r:id="rId4"/>
    <p:sldId id="268" r:id="rId5"/>
    <p:sldId id="271" r:id="rId6"/>
    <p:sldId id="264" r:id="rId7"/>
    <p:sldId id="265" r:id="rId8"/>
    <p:sldId id="266" r:id="rId9"/>
    <p:sldId id="267" r:id="rId10"/>
    <p:sldId id="274" r:id="rId11"/>
    <p:sldId id="273" r:id="rId12"/>
    <p:sldId id="27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11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0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0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4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33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5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41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33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38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04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2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02FA-5EF9-492C-8607-3AB6EDD5C3CF}" type="datetimeFigureOut">
              <a:rPr lang="cs-CZ" smtClean="0"/>
              <a:t>15.3.2018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29A04-265F-43A4-9BD1-00B0198BE2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71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ink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57003" y="440719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 smtClean="0"/>
              <a:t>Regionální volby – Belgie</a:t>
            </a:r>
            <a:br>
              <a:rPr lang="cs-CZ" dirty="0" smtClean="0"/>
            </a:br>
            <a:r>
              <a:rPr lang="cs-CZ" dirty="0" smtClean="0"/>
              <a:t>Druhořadé volby?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Pink, Ph.D. </a:t>
            </a:r>
          </a:p>
          <a:p>
            <a:r>
              <a:rPr lang="cs-CZ" dirty="0" smtClean="0">
                <a:hlinkClick r:id="rId2"/>
              </a:rPr>
              <a:t>pink@fss.muni.cz</a:t>
            </a:r>
            <a:r>
              <a:rPr lang="cs-CZ" dirty="0" smtClean="0"/>
              <a:t>  </a:t>
            </a:r>
          </a:p>
          <a:p>
            <a:r>
              <a:rPr lang="cs-CZ" dirty="0" smtClean="0"/>
              <a:t>16.3. 2018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47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283029"/>
            <a:ext cx="10515600" cy="1325563"/>
          </a:xfrm>
        </p:spPr>
        <p:txBody>
          <a:bodyPr/>
          <a:lstStyle/>
          <a:p>
            <a:r>
              <a:rPr lang="cs-CZ" dirty="0" err="1" smtClean="0"/>
              <a:t>Brussel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43" y="704850"/>
            <a:ext cx="11190513" cy="615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560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Vládní shody/rozdíly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Vlámsko </a:t>
            </a:r>
            <a:r>
              <a:rPr lang="cs-CZ" b="1" dirty="0" smtClean="0"/>
              <a:t>NVA </a:t>
            </a:r>
            <a:r>
              <a:rPr lang="cs-CZ" dirty="0" smtClean="0"/>
              <a:t>+ CDV + Open </a:t>
            </a:r>
            <a:r>
              <a:rPr lang="cs-CZ" dirty="0" smtClean="0"/>
              <a:t>VLD, </a:t>
            </a:r>
            <a:r>
              <a:rPr lang="cs-CZ" dirty="0" err="1"/>
              <a:t>Geert</a:t>
            </a:r>
            <a:r>
              <a:rPr lang="cs-CZ" dirty="0"/>
              <a:t> </a:t>
            </a:r>
            <a:r>
              <a:rPr lang="cs-CZ" dirty="0" err="1"/>
              <a:t>Bourgeois</a:t>
            </a:r>
            <a:r>
              <a:rPr lang="cs-CZ" dirty="0"/>
              <a:t> (</a:t>
            </a:r>
            <a:r>
              <a:rPr lang="cs-CZ" dirty="0" smtClean="0"/>
              <a:t>N-VA)</a:t>
            </a:r>
            <a:endParaRPr lang="cs-CZ" dirty="0" smtClean="0"/>
          </a:p>
          <a:p>
            <a:r>
              <a:rPr lang="cs-CZ" dirty="0" smtClean="0"/>
              <a:t>Valonsko </a:t>
            </a:r>
            <a:r>
              <a:rPr lang="cs-CZ" b="1" dirty="0" smtClean="0"/>
              <a:t>MR</a:t>
            </a:r>
            <a:r>
              <a:rPr lang="cs-CZ" dirty="0" smtClean="0"/>
              <a:t> + </a:t>
            </a:r>
            <a:r>
              <a:rPr lang="cs-CZ" dirty="0" smtClean="0"/>
              <a:t>CDH, </a:t>
            </a:r>
            <a:r>
              <a:rPr lang="cs-CZ" dirty="0" err="1" smtClean="0"/>
              <a:t>Willy</a:t>
            </a:r>
            <a:r>
              <a:rPr lang="cs-CZ" dirty="0" smtClean="0"/>
              <a:t> </a:t>
            </a:r>
            <a:r>
              <a:rPr lang="cs-CZ" dirty="0" err="1" smtClean="0"/>
              <a:t>Borsus</a:t>
            </a:r>
            <a:r>
              <a:rPr lang="cs-CZ" dirty="0" smtClean="0"/>
              <a:t> (MR) </a:t>
            </a:r>
          </a:p>
          <a:p>
            <a:r>
              <a:rPr lang="cs-CZ" dirty="0" err="1" smtClean="0"/>
              <a:t>Brussel</a:t>
            </a:r>
            <a:r>
              <a:rPr lang="cs-CZ" dirty="0" smtClean="0"/>
              <a:t> </a:t>
            </a:r>
            <a:r>
              <a:rPr lang="nl-NL" b="1" dirty="0"/>
              <a:t>PS</a:t>
            </a:r>
            <a:r>
              <a:rPr lang="nl-NL" dirty="0"/>
              <a:t>, FDF, CDH, Open VLD, SP.A, </a:t>
            </a:r>
            <a:r>
              <a:rPr lang="nl-NL" dirty="0" smtClean="0"/>
              <a:t>CD&amp;V</a:t>
            </a:r>
            <a:r>
              <a:rPr lang="cs-CZ" dirty="0" smtClean="0"/>
              <a:t> </a:t>
            </a:r>
            <a:r>
              <a:rPr lang="cs-CZ" dirty="0" err="1" smtClean="0"/>
              <a:t>Rudi</a:t>
            </a:r>
            <a:r>
              <a:rPr lang="cs-CZ" dirty="0" smtClean="0"/>
              <a:t> </a:t>
            </a:r>
            <a:r>
              <a:rPr lang="cs-CZ" dirty="0" err="1"/>
              <a:t>Vervoort</a:t>
            </a:r>
            <a:r>
              <a:rPr lang="cs-CZ" dirty="0"/>
              <a:t> </a:t>
            </a:r>
            <a:r>
              <a:rPr lang="cs-CZ" dirty="0" smtClean="0"/>
              <a:t>(PS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Belgie  </a:t>
            </a:r>
            <a:r>
              <a:rPr lang="cs-CZ" dirty="0"/>
              <a:t>N-VA, </a:t>
            </a:r>
            <a:r>
              <a:rPr lang="cs-CZ" b="1" dirty="0"/>
              <a:t>MR</a:t>
            </a:r>
            <a:r>
              <a:rPr lang="cs-CZ" dirty="0"/>
              <a:t>, CD&amp;V, Open VLD </a:t>
            </a:r>
            <a:r>
              <a:rPr lang="cs-CZ" dirty="0" smtClean="0"/>
              <a:t>Charles </a:t>
            </a:r>
            <a:r>
              <a:rPr lang="cs-CZ" dirty="0"/>
              <a:t>Michel </a:t>
            </a:r>
            <a:r>
              <a:rPr lang="cs-CZ" dirty="0" smtClean="0"/>
              <a:t>(MR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933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Belgie – specifický politický systém </a:t>
            </a:r>
          </a:p>
          <a:p>
            <a:r>
              <a:rPr lang="cs-CZ" dirty="0" smtClean="0"/>
              <a:t>Volební účast – povinná </a:t>
            </a:r>
          </a:p>
          <a:p>
            <a:r>
              <a:rPr lang="cs-CZ" dirty="0" smtClean="0"/>
              <a:t>Stranické zisky – jsou lepší na federální úrovni? </a:t>
            </a:r>
          </a:p>
          <a:p>
            <a:r>
              <a:rPr lang="cs-CZ" dirty="0" smtClean="0"/>
              <a:t>Souběh volebního termínu 2014</a:t>
            </a:r>
          </a:p>
          <a:p>
            <a:r>
              <a:rPr lang="cs-CZ" dirty="0" smtClean="0"/>
              <a:t>Minimální prostor pro nové strany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110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540" y="357447"/>
            <a:ext cx="8964806" cy="623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6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Belgie – regionalizace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390" y="1341439"/>
            <a:ext cx="10274530" cy="5183187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Postupná regionalizace, 1972, 1993, 2012</a:t>
            </a:r>
          </a:p>
          <a:p>
            <a:pPr eaLnBrk="1" hangingPunct="1">
              <a:defRPr/>
            </a:pPr>
            <a:r>
              <a:rPr lang="cs-CZ" dirty="0" smtClean="0"/>
              <a:t>Federace vychází ze dvou principů </a:t>
            </a:r>
          </a:p>
          <a:p>
            <a:pPr eaLnBrk="1" hangingPunct="1">
              <a:defRPr/>
            </a:pPr>
            <a:r>
              <a:rPr lang="cs-CZ" dirty="0" smtClean="0"/>
              <a:t>Loajalita – všichni jsme oddáni federaci </a:t>
            </a:r>
          </a:p>
          <a:p>
            <a:pPr eaLnBrk="1" hangingPunct="1">
              <a:defRPr/>
            </a:pPr>
            <a:r>
              <a:rPr lang="cs-CZ" dirty="0" smtClean="0"/>
              <a:t>Princip rovnosti – region = federace</a:t>
            </a:r>
          </a:p>
          <a:p>
            <a:pPr eaLnBrk="1" hangingPunct="1">
              <a:defRPr/>
            </a:pPr>
            <a:r>
              <a:rPr lang="cs-CZ" dirty="0" smtClean="0"/>
              <a:t>Absence nadřazenosti a podřazenosti </a:t>
            </a:r>
          </a:p>
          <a:p>
            <a:pPr eaLnBrk="1" hangingPunct="1">
              <a:defRPr/>
            </a:pPr>
            <a:r>
              <a:rPr lang="cs-CZ" dirty="0" smtClean="0"/>
              <a:t>Federální norma stejné váhy jako regionální a naopak </a:t>
            </a:r>
          </a:p>
          <a:p>
            <a:pPr eaLnBrk="1" hangingPunct="1">
              <a:defRPr/>
            </a:pPr>
            <a:r>
              <a:rPr lang="cs-CZ" dirty="0" smtClean="0"/>
              <a:t>Rozdílné zájmy, jazyk, dělení stran a společnosti 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975" y="365125"/>
            <a:ext cx="4667250" cy="21431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042" y="3783778"/>
            <a:ext cx="3385779" cy="292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9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198" y="0"/>
            <a:ext cx="83876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4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217" y="0"/>
            <a:ext cx="9541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35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Belgie – regionální volby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Proporční zastoupení </a:t>
            </a:r>
          </a:p>
          <a:p>
            <a:pPr eaLnBrk="1" hangingPunct="1"/>
            <a:r>
              <a:rPr lang="cs-CZ" altLang="cs-CZ" dirty="0" err="1" smtClean="0"/>
              <a:t>D´Hondtův</a:t>
            </a:r>
            <a:r>
              <a:rPr lang="cs-CZ" altLang="cs-CZ" dirty="0" smtClean="0"/>
              <a:t> dělitel (domácí prostředí) </a:t>
            </a:r>
          </a:p>
          <a:p>
            <a:pPr eaLnBrk="1" hangingPunct="1"/>
            <a:r>
              <a:rPr lang="cs-CZ" altLang="cs-CZ" dirty="0" smtClean="0"/>
              <a:t>1995, přímo volení regionální zastupitelé</a:t>
            </a:r>
          </a:p>
          <a:p>
            <a:pPr eaLnBrk="1" hangingPunct="1"/>
            <a:r>
              <a:rPr lang="cs-CZ" altLang="cs-CZ" dirty="0" smtClean="0"/>
              <a:t>2003, 5% pro federální volby </a:t>
            </a:r>
          </a:p>
          <a:p>
            <a:pPr eaLnBrk="1" hangingPunct="1"/>
            <a:r>
              <a:rPr lang="cs-CZ" altLang="cs-CZ" dirty="0" smtClean="0"/>
              <a:t>2004, 5% pro regionální volby </a:t>
            </a:r>
          </a:p>
          <a:p>
            <a:pPr eaLnBrk="1" hangingPunct="1"/>
            <a:r>
              <a:rPr lang="cs-CZ" altLang="cs-CZ" dirty="0" smtClean="0"/>
              <a:t>Specifická pravidla pro smíšené oblasti</a:t>
            </a:r>
          </a:p>
          <a:p>
            <a:pPr eaLnBrk="1" hangingPunct="1"/>
            <a:r>
              <a:rPr lang="cs-CZ" altLang="cs-CZ" dirty="0" smtClean="0"/>
              <a:t>2014 </a:t>
            </a:r>
            <a:r>
              <a:rPr lang="cs-CZ" altLang="cs-CZ" dirty="0" smtClean="0"/>
              <a:t>– EP, Federální a regionální volby v jeden den 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48557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92313" y="33339"/>
            <a:ext cx="8229600" cy="796925"/>
          </a:xfrm>
        </p:spPr>
        <p:txBody>
          <a:bodyPr/>
          <a:lstStyle/>
          <a:p>
            <a:pPr eaLnBrk="1" hangingPunct="1"/>
            <a:r>
              <a:rPr lang="cs-CZ" altLang="cs-CZ" sz="3600"/>
              <a:t>Belgie - federace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696914"/>
            <a:ext cx="8207375" cy="611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080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01838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Volby Vlámsko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87" y="897775"/>
            <a:ext cx="11437506" cy="592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080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1988" y="1"/>
            <a:ext cx="8229600" cy="1052513"/>
          </a:xfrm>
        </p:spPr>
        <p:txBody>
          <a:bodyPr/>
          <a:lstStyle/>
          <a:p>
            <a:pPr eaLnBrk="1" hangingPunct="1"/>
            <a:r>
              <a:rPr lang="cs-CZ" altLang="cs-CZ" sz="4000"/>
              <a:t>Volby Valonsko </a:t>
            </a: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31" y="1196974"/>
            <a:ext cx="11929809" cy="490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1211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203</Words>
  <Application>Microsoft Office PowerPoint</Application>
  <PresentationFormat>Širokoúhlá obrazovka</PresentationFormat>
  <Paragraphs>36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Regionální volby – Belgie Druhořadé volby?  </vt:lpstr>
      <vt:lpstr>Prezentace aplikace PowerPoint</vt:lpstr>
      <vt:lpstr>Belgie – regionalizace  </vt:lpstr>
      <vt:lpstr>Prezentace aplikace PowerPoint</vt:lpstr>
      <vt:lpstr>Prezentace aplikace PowerPoint</vt:lpstr>
      <vt:lpstr>Belgie – regionální volby </vt:lpstr>
      <vt:lpstr>Belgie - federace</vt:lpstr>
      <vt:lpstr>Volby Vlámsko</vt:lpstr>
      <vt:lpstr>Volby Valonsko </vt:lpstr>
      <vt:lpstr>Brussel </vt:lpstr>
      <vt:lpstr>Vládní shody/rozdíly </vt:lpstr>
      <vt:lpstr>Závěrem 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volby – Belgie Druhořadé volby?</dc:title>
  <dc:creator>Michal Pink</dc:creator>
  <cp:lastModifiedBy>Pink</cp:lastModifiedBy>
  <cp:revision>15</cp:revision>
  <dcterms:created xsi:type="dcterms:W3CDTF">2018-03-12T11:56:59Z</dcterms:created>
  <dcterms:modified xsi:type="dcterms:W3CDTF">2018-03-15T18:51:48Z</dcterms:modified>
</cp:coreProperties>
</file>