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72" r:id="rId25"/>
    <p:sldId id="273" r:id="rId26"/>
    <p:sldId id="268" r:id="rId27"/>
    <p:sldId id="269" r:id="rId28"/>
    <p:sldId id="270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mbria" pitchFamily="18" charset="0"/>
              </a:defRPr>
            </a:lvl1pPr>
          </a:lstStyle>
          <a:p>
            <a:fld id="{7A2D2DCC-2934-4280-A44A-CF1DDA2D073D}" type="datetimeFigureOut">
              <a:rPr lang="cs-CZ" smtClean="0"/>
              <a:pPr/>
              <a:t>4.4.2018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mbria" pitchFamily="18" charset="0"/>
              </a:defRPr>
            </a:lvl1pPr>
          </a:lstStyle>
          <a:p>
            <a:fld id="{0724F11E-CD9E-4851-883C-0643AE5C51C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26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756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258611-EE66-42D9-93BA-A5FE125A614D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D07821E5-61D0-47D7-A770-2DF6B563E45A}" type="datetimeFigureOut">
              <a:rPr lang="cs-CZ" smtClean="0"/>
              <a:pPr/>
              <a:t>4.4.2018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6432691A-07F1-4C1C-864E-80B182E955B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Operacionalizace a měření v kvantitativním výzkumu</a:t>
            </a:r>
            <a:endParaRPr lang="cs-CZ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4.4. 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Komponenty validity: </a:t>
            </a:r>
            <a:r>
              <a:rPr lang="cs-CZ" b="1" dirty="0"/>
              <a:t>externí a interní validita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b="1" dirty="0" smtClean="0"/>
              <a:t>Interní validita</a:t>
            </a:r>
            <a:r>
              <a:rPr lang="cs-CZ" altLang="cs-CZ" dirty="0" smtClean="0"/>
              <a:t>: přibližná pravda inference nebo získaného vědění v rámci populace, kterou jsme studovali („jak dobře jsme zkoumali, co nás zajímá“)</a:t>
            </a:r>
          </a:p>
          <a:p>
            <a:endParaRPr lang="cs-CZ" altLang="cs-CZ" dirty="0" smtClean="0"/>
          </a:p>
          <a:p>
            <a:r>
              <a:rPr lang="cs-CZ" altLang="cs-CZ" b="1" dirty="0" smtClean="0"/>
              <a:t>Externí validita</a:t>
            </a:r>
            <a:r>
              <a:rPr lang="cs-CZ" altLang="cs-CZ" dirty="0" smtClean="0"/>
              <a:t>: přibližná pravda inference nebo získaného vědění mimo studovanou populaci. („jestli to, co jsme zjistili, lze automaticky vztáhnout i mimo zkoumanou populaci“).</a:t>
            </a:r>
          </a:p>
          <a:p>
            <a:r>
              <a:rPr lang="cs-CZ" altLang="cs-CZ" dirty="0" smtClean="0"/>
              <a:t>Stačí k porozumění konceptu validity? Ne nestačí!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Dekonstrukce interní validity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dirty="0" smtClean="0"/>
              <a:t>Interní validita má několik komponent:</a:t>
            </a:r>
          </a:p>
          <a:p>
            <a:endParaRPr lang="cs-CZ" altLang="cs-CZ" dirty="0" smtClean="0"/>
          </a:p>
          <a:p>
            <a:endParaRPr lang="cs-CZ" altLang="cs-CZ" b="1" dirty="0" smtClean="0"/>
          </a:p>
          <a:p>
            <a:r>
              <a:rPr lang="cs-CZ" altLang="cs-CZ" b="1" dirty="0" smtClean="0"/>
              <a:t>Statistickou</a:t>
            </a:r>
          </a:p>
          <a:p>
            <a:r>
              <a:rPr lang="cs-CZ" altLang="cs-CZ" b="1" dirty="0" smtClean="0"/>
              <a:t>Kauzální</a:t>
            </a:r>
          </a:p>
          <a:p>
            <a:r>
              <a:rPr lang="cs-CZ" altLang="cs-CZ" b="1" dirty="0" smtClean="0"/>
              <a:t>Konstruktovou</a:t>
            </a:r>
          </a:p>
        </p:txBody>
      </p:sp>
      <p:sp>
        <p:nvSpPr>
          <p:cNvPr id="13316" name="Obdélník 1"/>
          <p:cNvSpPr>
            <a:spLocks noChangeArrowheads="1"/>
          </p:cNvSpPr>
          <p:nvPr/>
        </p:nvSpPr>
        <p:spPr bwMode="auto">
          <a:xfrm>
            <a:off x="-1941513" y="-114300"/>
            <a:ext cx="4028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Interní validita má několik komponent: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Statistická validita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/>
              <a:t>Obecně jde o efektivní a přesné použití statistických nástrojů (statistické usuzování- například se předpokládá něco o distribuci hodnot proměnných nebo o vztahu proměnných a podle toho se používá statistika), posouzení statistické významnosti a síly vztahu.</a:t>
            </a:r>
          </a:p>
          <a:p>
            <a:pPr>
              <a:defRPr/>
            </a:pPr>
            <a:r>
              <a:rPr lang="cs-CZ" dirty="0"/>
              <a:t>Při studiu kauzality zjišťuje, zda existuje </a:t>
            </a:r>
            <a:r>
              <a:rPr lang="cs-CZ" u="sng" dirty="0"/>
              <a:t>statisticky významný vztah (kovariance) </a:t>
            </a:r>
            <a:r>
              <a:rPr lang="cs-CZ" dirty="0"/>
              <a:t>mezi proměnnými, které výzkumníka zajímají a zda lze určit jeho velikost</a:t>
            </a:r>
          </a:p>
          <a:p>
            <a:pPr>
              <a:defRPr/>
            </a:pPr>
            <a:r>
              <a:rPr lang="cs-CZ" dirty="0"/>
              <a:t>Manski: SV je o tom, jak velikost a variabilita vzorku ovlivňuje závěry,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>Diskuse o statistické významnosti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endParaRPr lang="cs-CZ" altLang="cs-CZ" dirty="0" smtClean="0"/>
          </a:p>
          <a:p>
            <a:r>
              <a:rPr lang="cs-CZ" altLang="cs-CZ" dirty="0" smtClean="0"/>
              <a:t>Statistická významnost= pravděpodobnost, že náš vybraný vzorek pochází ze souboru, ve kterém platí nulová hypotéza.</a:t>
            </a:r>
          </a:p>
          <a:p>
            <a:r>
              <a:rPr lang="cs-CZ" altLang="cs-CZ" dirty="0" smtClean="0"/>
              <a:t>Koncept důležitý v experimentech a při náhodných výběrech</a:t>
            </a:r>
          </a:p>
          <a:p>
            <a:r>
              <a:rPr lang="cs-CZ" altLang="cs-CZ" dirty="0" smtClean="0"/>
              <a:t>Konvence většinou je 0.05, chceme nižší, abychom řekli, že náš výsledek je „statisticky významný“- za tím se ale honíme zbytečně často.</a:t>
            </a:r>
          </a:p>
          <a:p>
            <a:r>
              <a:rPr lang="cs-CZ" altLang="cs-CZ" dirty="0" smtClean="0"/>
              <a:t>„Vyšší statistická významnost neznamená větší důležitost výsledku“</a:t>
            </a:r>
          </a:p>
          <a:p>
            <a:r>
              <a:rPr lang="cs-CZ" altLang="cs-CZ" dirty="0" smtClean="0"/>
              <a:t>Důležitá i </a:t>
            </a:r>
            <a:r>
              <a:rPr lang="cs-CZ" altLang="cs-CZ" b="1" dirty="0" smtClean="0"/>
              <a:t>velikost</a:t>
            </a:r>
            <a:r>
              <a:rPr lang="cs-CZ" altLang="cs-CZ" dirty="0" smtClean="0"/>
              <a:t> efektu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Př.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z="1800" dirty="0" smtClean="0"/>
              <a:t>500 kandidátů si v komunálních volbách si dělá personalizovanou kampaň, 500 ne</a:t>
            </a:r>
          </a:p>
          <a:p>
            <a:r>
              <a:rPr lang="cs-CZ" altLang="cs-CZ" sz="1800" dirty="0" smtClean="0"/>
              <a:t>Chceme zjistit, zda personalizace kampaně má vliv na jejich volební výsledek</a:t>
            </a:r>
          </a:p>
          <a:p>
            <a:r>
              <a:rPr lang="cs-CZ" altLang="cs-CZ" sz="1800" dirty="0" smtClean="0"/>
              <a:t>Zjistíme, že mezi skupinami jsou </a:t>
            </a:r>
            <a:r>
              <a:rPr lang="cs-CZ" altLang="cs-CZ" sz="1800" b="1" dirty="0" smtClean="0"/>
              <a:t>statisticky významné </a:t>
            </a:r>
            <a:r>
              <a:rPr lang="cs-CZ" altLang="cs-CZ" sz="1800" dirty="0" smtClean="0"/>
              <a:t>rozdíly</a:t>
            </a:r>
          </a:p>
          <a:p>
            <a:r>
              <a:rPr lang="cs-CZ" altLang="cs-CZ" sz="1800" dirty="0" smtClean="0"/>
              <a:t>Skupina s personalizovanou kampaní získala průměrně o 0,4% hlasů více.</a:t>
            </a:r>
          </a:p>
          <a:p>
            <a:r>
              <a:rPr lang="cs-CZ" altLang="cs-CZ" sz="1800" dirty="0" smtClean="0"/>
              <a:t>Věcná významnost </a:t>
            </a:r>
            <a:r>
              <a:rPr lang="cs-CZ" altLang="cs-CZ" sz="1800" b="1" dirty="0" smtClean="0"/>
              <a:t>sporná</a:t>
            </a:r>
            <a:r>
              <a:rPr lang="cs-CZ" altLang="cs-CZ" sz="1800" dirty="0" smtClean="0"/>
              <a:t>.</a:t>
            </a:r>
          </a:p>
          <a:p>
            <a:pPr algn="ctr"/>
            <a:r>
              <a:rPr lang="cs-CZ" altLang="cs-CZ" dirty="0" smtClean="0"/>
              <a:t>vs.</a:t>
            </a:r>
          </a:p>
          <a:p>
            <a:r>
              <a:rPr lang="cs-CZ" altLang="cs-CZ" sz="1800" dirty="0" smtClean="0"/>
              <a:t>15 kandidátů si v komunálních volbách si dělá personalizovanou kampaň, 15 ne</a:t>
            </a:r>
          </a:p>
          <a:p>
            <a:r>
              <a:rPr lang="cs-CZ" altLang="cs-CZ" sz="1800" dirty="0" smtClean="0"/>
              <a:t>Chceme zjistit, zda personalizace kampaně má vliv na jejich volební výsledek</a:t>
            </a:r>
          </a:p>
          <a:p>
            <a:r>
              <a:rPr lang="cs-CZ" altLang="cs-CZ" sz="1800" dirty="0" smtClean="0"/>
              <a:t>Zjistíme, že mezi skupinami nejsou </a:t>
            </a:r>
            <a:r>
              <a:rPr lang="cs-CZ" altLang="cs-CZ" sz="1800" b="1" dirty="0" smtClean="0"/>
              <a:t>statisticky významné </a:t>
            </a:r>
            <a:r>
              <a:rPr lang="cs-CZ" altLang="cs-CZ" sz="1800" dirty="0" smtClean="0"/>
              <a:t>rozdíly</a:t>
            </a:r>
          </a:p>
          <a:p>
            <a:r>
              <a:rPr lang="cs-CZ" altLang="cs-CZ" sz="1800" dirty="0" smtClean="0"/>
              <a:t>Skupina s personalizovanou kampaní získala průměrně o 3,5% hlasů více.</a:t>
            </a:r>
          </a:p>
          <a:p>
            <a:r>
              <a:rPr lang="cs-CZ" altLang="cs-CZ" sz="1800" dirty="0" smtClean="0"/>
              <a:t>Věcná významnost potenciálně vysoká, statistickou validitu </a:t>
            </a:r>
            <a:r>
              <a:rPr lang="cs-CZ" altLang="cs-CZ" sz="1800" b="1" dirty="0" smtClean="0"/>
              <a:t>narušuje malé N.</a:t>
            </a:r>
          </a:p>
          <a:p>
            <a:pPr algn="ctr"/>
            <a:endParaRPr lang="cs-CZ" alt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cs-CZ" altLang="cs-CZ" sz="2400" b="1" dirty="0" smtClean="0"/>
              <a:t>Příklad statistické validity: průzkumy veřejného mínění (zdroj euro.cz)</a:t>
            </a:r>
          </a:p>
        </p:txBody>
      </p:sp>
      <p:pic>
        <p:nvPicPr>
          <p:cNvPr id="17411" name="Content Placeholder 4" descr="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720" y="1556792"/>
            <a:ext cx="4319588" cy="1133475"/>
          </a:xfrm>
        </p:spPr>
      </p:pic>
      <p:pic>
        <p:nvPicPr>
          <p:cNvPr id="17412" name="Picture 5" descr="pre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555875"/>
            <a:ext cx="7704138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/>
              <a:t>Př. Statistické validity: distribuce hodnot (vhodná statistika)</a:t>
            </a:r>
          </a:p>
        </p:txBody>
      </p:sp>
      <p:pic>
        <p:nvPicPr>
          <p:cNvPr id="18435" name="Picture 2" descr="http://blisty.cz/art/files/2003/11/01/2003-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28775"/>
            <a:ext cx="51244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http://www.fgse.nova.edu/edl/secure/stats/images/image12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3933825"/>
            <a:ext cx="4138613" cy="2628900"/>
          </a:xfrm>
          <a:noFill/>
        </p:spPr>
      </p:pic>
      <p:sp>
        <p:nvSpPr>
          <p:cNvPr id="18437" name="TextovéPole 1"/>
          <p:cNvSpPr txBox="1">
            <a:spLocks noChangeArrowheads="1"/>
          </p:cNvSpPr>
          <p:nvPr/>
        </p:nvSpPr>
        <p:spPr bwMode="auto">
          <a:xfrm>
            <a:off x="107950" y="4089400"/>
            <a:ext cx="38877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U dat obvykle předpokládáme normální distribuci, pokud není, musíme tomu přizpůsobit statistické nástroje, pomocí kterých je analyzujeme</a:t>
            </a:r>
          </a:p>
        </p:txBody>
      </p:sp>
      <p:sp>
        <p:nvSpPr>
          <p:cNvPr id="18438" name="TextovéPole 2"/>
          <p:cNvSpPr txBox="1">
            <a:spLocks noChangeArrowheads="1"/>
          </p:cNvSpPr>
          <p:nvPr/>
        </p:nvSpPr>
        <p:spPr bwMode="auto">
          <a:xfrm>
            <a:off x="539750" y="6092825"/>
            <a:ext cx="40322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600" dirty="0">
                <a:latin typeface="Cambria" pitchFamily="18" charset="0"/>
              </a:rPr>
              <a:t>Např. zde není průměr vhodnou statistikou, zajímá-li nás centrální tendence v populaci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3708400" y="5445125"/>
            <a:ext cx="863600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ovéPole 5"/>
          <p:cNvSpPr txBox="1">
            <a:spLocks noChangeArrowheads="1"/>
          </p:cNvSpPr>
          <p:nvPr/>
        </p:nvSpPr>
        <p:spPr bwMode="auto">
          <a:xfrm>
            <a:off x="6156325" y="2133600"/>
            <a:ext cx="2736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Viceméně normální rozložení</a:t>
            </a:r>
          </a:p>
        </p:txBody>
      </p:sp>
      <p:cxnSp>
        <p:nvCxnSpPr>
          <p:cNvPr id="8" name="Přímá spojnice se šipkou 7"/>
          <p:cNvCxnSpPr>
            <a:stCxn id="18440" idx="1"/>
          </p:cNvCxnSpPr>
          <p:nvPr/>
        </p:nvCxnSpPr>
        <p:spPr>
          <a:xfrm flipH="1">
            <a:off x="5795963" y="2456766"/>
            <a:ext cx="360362" cy="322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Statistická replikace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sz="2800" dirty="0" smtClean="0"/>
              <a:t>Prostředek </a:t>
            </a:r>
            <a:r>
              <a:rPr lang="cs-CZ" altLang="cs-CZ" sz="2800" dirty="0" smtClean="0"/>
              <a:t>zvyšování statistické validity: buďto se použije jiný vzorek ze stejné populace nebo jiná statistická metoda u stejného vzorku </a:t>
            </a:r>
            <a:r>
              <a:rPr lang="cs-CZ" altLang="cs-CZ" sz="2000" dirty="0" smtClean="0"/>
              <a:t>(v DP a observačních studiích to neděláme- časově a finančně nákladné, v experimentech často ano).</a:t>
            </a:r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Souvisí s tzv. </a:t>
            </a:r>
            <a:r>
              <a:rPr lang="cs-CZ" altLang="cs-CZ" sz="2000" b="1" dirty="0" smtClean="0"/>
              <a:t>replikační krizí </a:t>
            </a:r>
            <a:r>
              <a:rPr lang="cs-CZ" altLang="cs-CZ" sz="2000" dirty="0" smtClean="0"/>
              <a:t>v sociálních vědách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Kauzální validita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dirty="0" smtClean="0"/>
              <a:t>Jde o určení toho, zda variance, nalezená v datech, má </a:t>
            </a:r>
            <a:r>
              <a:rPr lang="cs-CZ" altLang="cs-CZ" u="sng" dirty="0" smtClean="0"/>
              <a:t>kauzální </a:t>
            </a:r>
            <a:r>
              <a:rPr lang="cs-CZ" altLang="cs-CZ" dirty="0" smtClean="0"/>
              <a:t>charakter.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Nejde o to, jak velký je vztah (to je statistická validita), ale o </a:t>
            </a:r>
            <a:r>
              <a:rPr lang="cs-CZ" altLang="cs-CZ" b="1" dirty="0" smtClean="0"/>
              <a:t>identifikaci proměnných</a:t>
            </a:r>
            <a:r>
              <a:rPr lang="cs-CZ" altLang="cs-CZ" dirty="0" smtClean="0"/>
              <a:t>, které se na něm podílí.</a:t>
            </a:r>
          </a:p>
          <a:p>
            <a:pPr>
              <a:buFont typeface="Wingdings" pitchFamily="2" charset="2"/>
              <a:buNone/>
            </a:pPr>
            <a:r>
              <a:rPr lang="cs-CZ" altLang="cs-CZ" b="1" dirty="0" smtClean="0"/>
              <a:t>„Čtyři kauzální překážky“ (</a:t>
            </a:r>
            <a:r>
              <a:rPr lang="cs-CZ" altLang="cs-CZ" dirty="0" smtClean="0"/>
              <a:t>viz předchozí přednášky</a:t>
            </a:r>
            <a:r>
              <a:rPr lang="cs-CZ" altLang="cs-CZ" b="1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>Příklady problematické kauzální validity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b="1" dirty="0" smtClean="0"/>
              <a:t>„Budu zkoumat, jak míra profesionalizace kampaně ovlivňuje podporu strany“ </a:t>
            </a:r>
            <a:r>
              <a:rPr lang="cs-CZ" altLang="cs-CZ" sz="1800" dirty="0" smtClean="0"/>
              <a:t>(čtvrtá překážka).</a:t>
            </a:r>
          </a:p>
          <a:p>
            <a:endParaRPr lang="cs-CZ" altLang="cs-CZ" dirty="0" smtClean="0"/>
          </a:p>
          <a:p>
            <a:r>
              <a:rPr lang="cs-CZ" altLang="cs-CZ" b="1" dirty="0" smtClean="0"/>
              <a:t>„Zjistila jsem v datech, že pohlaví ovlivňuje ideologickou orientaci“ (</a:t>
            </a:r>
            <a:r>
              <a:rPr lang="cs-CZ" altLang="cs-CZ" sz="1800" dirty="0" smtClean="0"/>
              <a:t>první překážka, pokud nedoplníme o přesvědčivý mechanismus a konstatujeme jen na základě dat).</a:t>
            </a:r>
          </a:p>
          <a:p>
            <a:endParaRPr lang="cs-CZ" altLang="cs-CZ" b="1" dirty="0" smtClean="0"/>
          </a:p>
          <a:p>
            <a:r>
              <a:rPr lang="cs-CZ" altLang="cs-CZ" b="1" dirty="0" smtClean="0"/>
              <a:t>„Data sice navrhovaný vztah zatím nepotvrdila, ale mechanismus mezi závislou a nezávislou proměnnou je logický a vztah tedy existuje“ </a:t>
            </a:r>
            <a:r>
              <a:rPr lang="cs-CZ" altLang="cs-CZ" sz="1800" dirty="0" smtClean="0"/>
              <a:t>(třetí překážka).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Teorie- vztah mezi koncepty, často dosti abstraktní, přímo nepozorovatelný („volební systém ovlivňuje stranický systém“)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Vztah mezi proměnnými na zcela konkrétní, měřitelné úrovni („.....ovlivňuje.......“)</a:t>
            </a: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3848" y="3068960"/>
            <a:ext cx="1368152" cy="1152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99992" y="35730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mbria" pitchFamily="18" charset="0"/>
              </a:rPr>
              <a:t>operacionalizace</a:t>
            </a:r>
            <a:endParaRPr lang="cs-CZ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Konstruktová validita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Hodnocení toho, jak validní je pozorování/data pro teorii, k níž je vztaženo.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Širší než kauzální validita, nejde jen o to, zda mezi T a Y je kauzální vztah, ale o to, zda tento vztah jde dobře (validně) uplatnit i na T a Y v již existující teorii (z níž jsme vyšli).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Příklady otázek, které si klademe u konstruktové validity (MW 2010:261)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cs-CZ" altLang="cs-CZ" sz="2400" dirty="0" smtClean="0"/>
              <a:t>Jsou možné volby/úkoly subjektů (např. to, na co odpovídají v dotazníku, jak se rozhodují v experimentu) stejné jako v teorii? Získáme pak data, která bezpečně můžeme vztáhnout k teoretickým konceptům?</a:t>
            </a:r>
          </a:p>
          <a:p>
            <a:r>
              <a:rPr lang="cs-CZ" altLang="cs-CZ" sz="2400" dirty="0" smtClean="0"/>
              <a:t>Jsou proměnné, které považuje teorie za konstantní, i konstantní ve výzkumu?</a:t>
            </a:r>
          </a:p>
          <a:p>
            <a:r>
              <a:rPr lang="cs-CZ" altLang="cs-CZ" sz="2400" dirty="0" smtClean="0"/>
              <a:t>Je rozsah informace dostupný aktérům obdobný, jak to předpokládá teorie?</a:t>
            </a:r>
          </a:p>
          <a:p>
            <a:r>
              <a:rPr lang="cs-CZ" altLang="cs-CZ" sz="2400" dirty="0" smtClean="0"/>
              <a:t>Jsou subjekty ze stejné populace, jako předpokládá teorie?</a:t>
            </a:r>
          </a:p>
          <a:p>
            <a:pPr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Hrozby interní </a:t>
            </a:r>
            <a:r>
              <a:rPr lang="cs-CZ" dirty="0" smtClean="0"/>
              <a:t>validitě, pokud zkoumáme lidi </a:t>
            </a:r>
            <a:r>
              <a:rPr lang="cs-CZ" dirty="0"/>
              <a:t>(Campbell-</a:t>
            </a:r>
            <a:r>
              <a:rPr lang="cs-CZ" dirty="0" err="1"/>
              <a:t>Stanley</a:t>
            </a:r>
            <a:r>
              <a:rPr lang="cs-CZ" dirty="0"/>
              <a:t> 1966)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766175" cy="449580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Selekce</a:t>
            </a:r>
          </a:p>
          <a:p>
            <a:r>
              <a:rPr lang="cs-CZ" altLang="cs-CZ" dirty="0" smtClean="0"/>
              <a:t>Historie</a:t>
            </a:r>
          </a:p>
          <a:p>
            <a:r>
              <a:rPr lang="cs-CZ" altLang="cs-CZ" dirty="0" smtClean="0"/>
              <a:t>Zrání</a:t>
            </a:r>
          </a:p>
          <a:p>
            <a:r>
              <a:rPr lang="cs-CZ" altLang="cs-CZ" dirty="0" smtClean="0"/>
              <a:t>Opakované testování</a:t>
            </a:r>
          </a:p>
          <a:p>
            <a:r>
              <a:rPr lang="cs-CZ" altLang="cs-CZ" dirty="0" smtClean="0"/>
              <a:t>Instrumentace (nedokonalé instrumentální proměnné)</a:t>
            </a:r>
          </a:p>
          <a:p>
            <a:r>
              <a:rPr lang="cs-CZ" altLang="cs-CZ" dirty="0" smtClean="0"/>
              <a:t>Regrese k průměru</a:t>
            </a:r>
          </a:p>
          <a:p>
            <a:r>
              <a:rPr lang="cs-CZ" altLang="cs-CZ" dirty="0" smtClean="0"/>
              <a:t>Úmrtnost (subjektů)</a:t>
            </a:r>
          </a:p>
          <a:p>
            <a:r>
              <a:rPr lang="cs-CZ" altLang="cs-CZ" dirty="0" smtClean="0"/>
              <a:t>Zkreslení vyvolané pozorovatelem (obtrusivní techniky)</a:t>
            </a:r>
          </a:p>
        </p:txBody>
      </p:sp>
      <p:pic>
        <p:nvPicPr>
          <p:cNvPr id="2560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720850"/>
            <a:ext cx="534821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Externí validita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Úzce souvisí s koncepty „robustnosti“ výsledku a „</a:t>
            </a:r>
            <a:r>
              <a:rPr lang="cs-CZ" altLang="cs-CZ" b="1" dirty="0" smtClean="0"/>
              <a:t>vědecké replikace</a:t>
            </a:r>
            <a:r>
              <a:rPr lang="cs-CZ" altLang="cs-CZ" dirty="0" smtClean="0"/>
              <a:t>“.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Vědecká replikace odkazuje k situaci, kdy (např. v teoretickém vakuu) buďto </a:t>
            </a:r>
            <a:r>
              <a:rPr lang="cs-CZ" altLang="cs-CZ" b="1" dirty="0" smtClean="0"/>
              <a:t>opakujeme</a:t>
            </a:r>
            <a:r>
              <a:rPr lang="cs-CZ" altLang="cs-CZ" dirty="0" smtClean="0"/>
              <a:t> náš </a:t>
            </a:r>
            <a:r>
              <a:rPr lang="cs-CZ" altLang="cs-CZ" b="1" dirty="0" smtClean="0"/>
              <a:t>výzkum</a:t>
            </a:r>
            <a:r>
              <a:rPr lang="cs-CZ" altLang="cs-CZ" dirty="0" smtClean="0"/>
              <a:t> na </a:t>
            </a:r>
            <a:r>
              <a:rPr lang="cs-CZ" altLang="cs-CZ" b="1" dirty="0" smtClean="0"/>
              <a:t>jiné populaci</a:t>
            </a:r>
            <a:r>
              <a:rPr lang="cs-CZ" altLang="cs-CZ" dirty="0" smtClean="0"/>
              <a:t>, abychom ověřili naše původní zjištění nebo </a:t>
            </a:r>
            <a:r>
              <a:rPr lang="cs-CZ" altLang="cs-CZ" b="1" dirty="0" smtClean="0"/>
              <a:t>rozšíříme teorii </a:t>
            </a:r>
            <a:r>
              <a:rPr lang="cs-CZ" altLang="cs-CZ" dirty="0" smtClean="0"/>
              <a:t>o další předpoklady na </a:t>
            </a:r>
            <a:r>
              <a:rPr lang="cs-CZ" altLang="cs-CZ" b="1" dirty="0" smtClean="0"/>
              <a:t>stejné populaci</a:t>
            </a:r>
            <a:r>
              <a:rPr lang="cs-CZ" alt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" y="2420888"/>
            <a:ext cx="8937425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853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 byste měřili vývoj míry korupce v konkrétní zemi?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251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měření složitějších konceptů: Demokracie- Polity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50582"/>
            <a:ext cx="544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51720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1259632" y="2636912"/>
            <a:ext cx="936104" cy="11521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970" y="3523130"/>
            <a:ext cx="4190194" cy="293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597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Problém s Polity IV: USA (souvisí  s obsahovou validitou)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52768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073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příklad: Politická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err="1" smtClean="0"/>
              <a:t>Stouffer</a:t>
            </a:r>
            <a:r>
              <a:rPr lang="cs-CZ" dirty="0" smtClean="0"/>
              <a:t>: v 50. letech se ptal reprezentativního vzorku obyvatel USA, zda by nechali učit ve veřejných školách komunisty, socialisty, ateisty atd. V 70. letech výzkum opakoval, zjistil značné snížení netolerance</a:t>
            </a:r>
          </a:p>
          <a:p>
            <a:endParaRPr lang="cs-CZ" dirty="0" smtClean="0"/>
          </a:p>
          <a:p>
            <a:r>
              <a:rPr lang="cs-CZ" dirty="0" smtClean="0"/>
              <a:t>Validita tohoto výzkumu radikálně zpochybněna, proč?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95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Pro </a:t>
            </a:r>
            <a:r>
              <a:rPr lang="cs-CZ" b="1" dirty="0" smtClean="0"/>
              <a:t>jeden</a:t>
            </a:r>
            <a:r>
              <a:rPr lang="cs-CZ" dirty="0" smtClean="0"/>
              <a:t> koncept </a:t>
            </a:r>
            <a:r>
              <a:rPr lang="cs-CZ" b="1" dirty="0" smtClean="0"/>
              <a:t>mnoho</a:t>
            </a:r>
            <a:r>
              <a:rPr lang="cs-CZ" dirty="0" smtClean="0"/>
              <a:t> způsobů operacionalizace i způsobů, jak ho měřit</a:t>
            </a:r>
          </a:p>
          <a:p>
            <a:r>
              <a:rPr lang="cs-CZ" dirty="0" smtClean="0"/>
              <a:t>Obvykle operacionalizace spojena i s vymezením prostorové a časové dimenze (předchází operacionalizaci konceptů- ptáme se, „jaké případy měřit v jakém čase“).</a:t>
            </a:r>
          </a:p>
          <a:p>
            <a:r>
              <a:rPr lang="cs-CZ" dirty="0" smtClean="0"/>
              <a:t>„Nejlepší“ operacionalizace je taková, která </a:t>
            </a:r>
            <a:r>
              <a:rPr lang="cs-CZ" b="1" dirty="0" smtClean="0"/>
              <a:t>nejlépe vyjadřuje teoretický problém</a:t>
            </a:r>
            <a:r>
              <a:rPr lang="cs-CZ" dirty="0" smtClean="0"/>
              <a:t>, který chceme studovat.</a:t>
            </a:r>
          </a:p>
          <a:p>
            <a:r>
              <a:rPr lang="cs-CZ" dirty="0" smtClean="0"/>
              <a:t>Chybné měření nám zabraňuje korektně posoudit původní teoretický vztah na konceptuální úrovni.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politiky a data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19672" y="3212976"/>
            <a:ext cx="5472608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350100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" pitchFamily="18" charset="0"/>
              </a:rPr>
              <a:t>Data, která si chceme nasbírat </a:t>
            </a:r>
            <a:r>
              <a:rPr lang="cs-CZ" dirty="0" smtClean="0">
                <a:latin typeface="Cambria" pitchFamily="18" charset="0"/>
              </a:rPr>
              <a:t>(podceňujeme problémy, které jsou s tím spojeny)</a:t>
            </a:r>
            <a:r>
              <a:rPr lang="cs-CZ" b="1" dirty="0" smtClean="0">
                <a:latin typeface="Cambria" pitchFamily="18" charset="0"/>
              </a:rPr>
              <a:t> 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198884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" pitchFamily="18" charset="0"/>
              </a:rPr>
              <a:t>Data, která už nasbíral někdo před námi </a:t>
            </a:r>
            <a:r>
              <a:rPr lang="cs-CZ" dirty="0" smtClean="0">
                <a:latin typeface="Cambria" pitchFamily="18" charset="0"/>
              </a:rPr>
              <a:t>(přeceňujeme jejich využitelnost)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5229200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" pitchFamily="18" charset="0"/>
              </a:rPr>
              <a:t>PROBLÉM: PŘI STUDIU POLITIKY OBVYKLE VÍME, CO JSOU NEJLEPŠÍ DATA A ZÁROVEŇ VŽDY NEMUSÍ BÝT JEDNODUCHÉ JE ZÍSKAT (X EKONOMIE (HDP) X PSYCHOLOGIE (DEPRESE)). </a:t>
            </a:r>
            <a:endParaRPr lang="cs-CZ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„Obtížné koncepty“ (příklady)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„Aktivismus soudů“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„Progresivismus legislativy“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„Politická sofistikovanost“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„Sociální kapitál“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problémy jsou spojeny s operacionalizací a měřením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Konceptuální jasnost- </a:t>
            </a:r>
            <a:r>
              <a:rPr lang="cs-CZ" dirty="0" smtClean="0"/>
              <a:t>musíme přesně vědět, co chceme měřit</a:t>
            </a:r>
          </a:p>
          <a:p>
            <a:endParaRPr lang="cs-CZ" b="1" dirty="0" smtClean="0"/>
          </a:p>
          <a:p>
            <a:r>
              <a:rPr lang="cs-CZ" b="1" dirty="0" smtClean="0"/>
              <a:t>Příklad: příjem</a:t>
            </a:r>
          </a:p>
          <a:p>
            <a:endParaRPr lang="cs-CZ" b="1" dirty="0"/>
          </a:p>
          <a:p>
            <a:r>
              <a:rPr lang="cs-CZ" b="1" dirty="0" smtClean="0"/>
              <a:t>Příklad: status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Reliabilita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měříme dvakrát tu samou věc, ve stejném stavu (věci), musíme dojít ke stejnému výsledku měření.</a:t>
            </a:r>
          </a:p>
          <a:p>
            <a:endParaRPr lang="cs-CZ" dirty="0"/>
          </a:p>
          <a:p>
            <a:r>
              <a:rPr lang="cs-CZ" dirty="0" err="1" smtClean="0"/>
              <a:t>Př</a:t>
            </a:r>
            <a:r>
              <a:rPr lang="cs-CZ" dirty="0" smtClean="0"/>
              <a:t>: váha, kódování zpráv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02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Validita (u konceptů)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Měřící nástroj a měření akurátně reprezentují koncepty, o které se zajímáme.</a:t>
            </a:r>
          </a:p>
          <a:p>
            <a:endParaRPr lang="cs-CZ" dirty="0"/>
          </a:p>
          <a:p>
            <a:r>
              <a:rPr lang="cs-CZ" dirty="0" smtClean="0"/>
              <a:t>Zjevná validita </a:t>
            </a:r>
          </a:p>
          <a:p>
            <a:endParaRPr lang="cs-CZ" dirty="0" smtClean="0"/>
          </a:p>
          <a:p>
            <a:r>
              <a:rPr lang="cs-CZ" dirty="0" smtClean="0"/>
              <a:t>Validita daná výčtem obsahu (konceptu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Konstruktová</a:t>
            </a:r>
            <a:r>
              <a:rPr lang="cs-CZ" dirty="0" smtClean="0"/>
              <a:t> validita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21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188913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Validita (šířeji) </a:t>
            </a:r>
            <a:r>
              <a:rPr lang="cs-CZ" dirty="0"/>
              <a:t>jako „aproximace k pravdě“ (Shadish et. al. 2002)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altLang="cs-CZ" b="1" dirty="0" smtClean="0"/>
          </a:p>
          <a:p>
            <a:endParaRPr lang="cs-CZ" altLang="cs-CZ" b="1" dirty="0" smtClean="0"/>
          </a:p>
          <a:p>
            <a:r>
              <a:rPr lang="cs-CZ" altLang="cs-CZ" b="1" dirty="0" smtClean="0"/>
              <a:t>Validita (v emprickém výzkumu): naše vědění (získané inferencí) je přibližně pravdivé.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1249</Words>
  <Application>Microsoft Office PowerPoint</Application>
  <PresentationFormat>Předvádění na obrazovce (4:3)</PresentationFormat>
  <Paragraphs>145</Paragraphs>
  <Slides>28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</vt:lpstr>
      <vt:lpstr>Wingdings</vt:lpstr>
      <vt:lpstr>Office Theme</vt:lpstr>
      <vt:lpstr>Operacionalizace a měření v kvantitativním výzkumu</vt:lpstr>
      <vt:lpstr>Operacionalizace</vt:lpstr>
      <vt:lpstr>Charakter operacionalizace</vt:lpstr>
      <vt:lpstr>Studium politiky a data</vt:lpstr>
      <vt:lpstr>„Obtížné koncepty“ (příklady)</vt:lpstr>
      <vt:lpstr>Jaké problémy jsou spojeny s operacionalizací a měřením</vt:lpstr>
      <vt:lpstr>Reliabilita</vt:lpstr>
      <vt:lpstr>Validita (u konceptů)</vt:lpstr>
      <vt:lpstr>Validita (šířeji) jako „aproximace k pravdě“ (Shadish et. al. 2002) </vt:lpstr>
      <vt:lpstr>Komponenty validity: externí a interní validita</vt:lpstr>
      <vt:lpstr>Dekonstrukce interní validity</vt:lpstr>
      <vt:lpstr>Statistická validita</vt:lpstr>
      <vt:lpstr>Diskuse o statistické významnosti</vt:lpstr>
      <vt:lpstr>Př.</vt:lpstr>
      <vt:lpstr>Příklad statistické validity: průzkumy veřejného mínění (zdroj euro.cz)</vt:lpstr>
      <vt:lpstr>Př. Statistické validity: distribuce hodnot (vhodná statistika)</vt:lpstr>
      <vt:lpstr>Statistická replikace</vt:lpstr>
      <vt:lpstr>Kauzální validita</vt:lpstr>
      <vt:lpstr>Příklady problematické kauzální validity</vt:lpstr>
      <vt:lpstr>Konstruktová validita</vt:lpstr>
      <vt:lpstr>Příklady otázek, které si klademe u konstruktové validity (MW 2010:261)</vt:lpstr>
      <vt:lpstr>Hrozby interní validitě, pokud zkoumáme lidi (Campbell-Stanley 1966)</vt:lpstr>
      <vt:lpstr>Externí validita</vt:lpstr>
      <vt:lpstr>Úkol</vt:lpstr>
      <vt:lpstr>ÚKOL</vt:lpstr>
      <vt:lpstr>Příklad měření složitějších konceptů: Demokracie- Polity IV</vt:lpstr>
      <vt:lpstr>Problém s Polity IV: USA (souvisí  s obsahovou validitou)</vt:lpstr>
      <vt:lpstr>Jiný příklad: Politická tolerance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71</cp:revision>
  <dcterms:created xsi:type="dcterms:W3CDTF">2014-04-22T20:09:54Z</dcterms:created>
  <dcterms:modified xsi:type="dcterms:W3CDTF">2018-04-04T07:38:15Z</dcterms:modified>
</cp:coreProperties>
</file>