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60" r:id="rId13"/>
    <p:sldId id="262" r:id="rId14"/>
    <p:sldId id="264" r:id="rId15"/>
    <p:sldId id="265" r:id="rId16"/>
    <p:sldId id="266" r:id="rId17"/>
    <p:sldId id="278" r:id="rId18"/>
    <p:sldId id="267" r:id="rId19"/>
    <p:sldId id="268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</a:t>
            </a:r>
          </a:p>
          <a:p>
            <a:endParaRPr lang="cs-CZ" dirty="0" smtClean="0"/>
          </a:p>
          <a:p>
            <a:r>
              <a:rPr lang="cs-CZ" dirty="0" smtClean="0"/>
              <a:t>18</a:t>
            </a:r>
            <a:r>
              <a:rPr lang="cs-CZ" dirty="0" smtClean="0"/>
              <a:t>.4</a:t>
            </a:r>
            <a:r>
              <a:rPr lang="cs-CZ" dirty="0" smtClean="0"/>
              <a:t>. </a:t>
            </a:r>
            <a:r>
              <a:rPr lang="cs-CZ" dirty="0" smtClean="0"/>
              <a:t>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nejvíce pravděpodobného případu-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 smtClean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 smtClean="0"/>
              <a:t>Problematičtější strategie, </a:t>
            </a:r>
            <a:r>
              <a:rPr lang="cs-CZ" dirty="0" smtClean="0"/>
              <a:t>než nejméně pravděpodobný případ.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deviantního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Předpokládáme, že </a:t>
            </a:r>
            <a:r>
              <a:rPr lang="cs-CZ" b="1" dirty="0" smtClean="0"/>
              <a:t>poměrné systémy podporují multipartimus</a:t>
            </a:r>
          </a:p>
          <a:p>
            <a:endParaRPr lang="cs-CZ" b="1" dirty="0"/>
          </a:p>
          <a:p>
            <a:r>
              <a:rPr lang="cs-CZ" dirty="0" smtClean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 smtClean="0"/>
              <a:t>Výsledkem reformulace teorie: </a:t>
            </a:r>
            <a:r>
              <a:rPr lang="cs-CZ" b="1" dirty="0" smtClean="0"/>
              <a:t>počet stran je ovlivněn jak volebním systémem, tak strukturací stávajícího stranického systému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Lijphart: </a:t>
            </a:r>
            <a:r>
              <a:rPr lang="cs-CZ" b="1" dirty="0" smtClean="0"/>
              <a:t>kvaziexperimentální metoda</a:t>
            </a:r>
            <a:r>
              <a:rPr lang="cs-CZ" dirty="0" smtClean="0"/>
              <a:t>- proč?</a:t>
            </a:r>
          </a:p>
          <a:p>
            <a:r>
              <a:rPr lang="cs-CZ" dirty="0" smtClean="0"/>
              <a:t>Malé N (nemůžeme použít statistickou metodu)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b="1" dirty="0" smtClean="0"/>
              <a:t>experimentu</a:t>
            </a:r>
            <a:r>
              <a:rPr lang="cs-CZ" dirty="0" smtClean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 smtClean="0"/>
              <a:t>V </a:t>
            </a:r>
            <a:r>
              <a:rPr lang="cs-CZ" b="1" dirty="0" smtClean="0"/>
              <a:t>komparativní studii</a:t>
            </a:r>
            <a:r>
              <a:rPr lang="cs-CZ" dirty="0" smtClean="0"/>
              <a:t>- manipulujeme případy (jejich výběrem) tak, aby některé parametry byly konstantní a jiné variovaly.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Logika srovnání a tvorba teorie- 3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Fuzzy set logika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shody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Sanžíme se najít systémy/případy, ve kterých (všech) 1. existuje nějaké X (nezávislá proměnná) a Y (závislá proměnná), jejichž hodnoty </a:t>
            </a:r>
            <a:r>
              <a:rPr lang="cs-CZ" b="1" dirty="0" smtClean="0"/>
              <a:t>se </a:t>
            </a:r>
            <a:r>
              <a:rPr lang="cs-CZ" b="1" dirty="0" smtClean="0"/>
              <a:t>systematicky variují </a:t>
            </a:r>
            <a:r>
              <a:rPr lang="cs-CZ" b="1" dirty="0" smtClean="0"/>
              <a:t>TO HLEDÁME </a:t>
            </a:r>
            <a:r>
              <a:rPr lang="cs-CZ" dirty="0" smtClean="0"/>
              <a:t>a 2. zároveň řada dalších potenciálních X („parametrů“), jejichž hodnoty pro všechny případy variují </a:t>
            </a:r>
            <a:r>
              <a:rPr lang="cs-CZ" dirty="0" smtClean="0"/>
              <a:t>nesystematicky (jsou </a:t>
            </a:r>
            <a:r>
              <a:rPr lang="cs-CZ" dirty="0" smtClean="0"/>
              <a:t>velmi různé).</a:t>
            </a:r>
          </a:p>
          <a:p>
            <a:r>
              <a:rPr lang="cs-CZ" dirty="0" smtClean="0"/>
              <a:t> Domníváme se při našem vysvětlení, že hodnota Y je ovlivněna tím X, kde nalezneme kovarianci.</a:t>
            </a:r>
          </a:p>
          <a:p>
            <a:r>
              <a:rPr lang="cs-CZ" dirty="0" smtClean="0"/>
              <a:t>Prakticky tzv. </a:t>
            </a:r>
            <a:r>
              <a:rPr lang="cs-CZ" b="1" dirty="0" smtClean="0"/>
              <a:t>studium nejvíce odlišných případů MDSD (výhoda- obvykle jich je hodně)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Studium nejvíce odlišných případů</a:t>
            </a:r>
            <a:r>
              <a:rPr lang="cs-CZ" dirty="0" smtClean="0"/>
              <a:t>: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Podporují individuální politická práva přetrvání demokracie?</a:t>
            </a:r>
          </a:p>
          <a:p>
            <a:r>
              <a:rPr lang="cs-CZ" dirty="0" smtClean="0"/>
              <a:t>Vybereme si státy OSN, které jsou odlišné v řadě parametrů (kontinent, velikost, forma vlády, HDP per capita, první, druhý, třetí svět etc.)</a:t>
            </a:r>
          </a:p>
          <a:p>
            <a:r>
              <a:rPr lang="cs-CZ" dirty="0" smtClean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 smtClean="0"/>
              <a:t>Zároveň měříme celou řadu dalších proměnných, kde nenalezneme kovarianci, ty nejsou naše vysvětlení (ale měřit je musíme, protože zkoumáme odlišné případy).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různosti/rozdílu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</a:t>
            </a:r>
            <a:r>
              <a:rPr lang="cs-CZ" dirty="0" smtClean="0"/>
              <a:t>nezávislou proměnnou/proměnné</a:t>
            </a:r>
            <a:r>
              <a:rPr lang="cs-CZ" dirty="0" smtClean="0"/>
              <a:t>, které variují společně s tou závislou </a:t>
            </a:r>
            <a:r>
              <a:rPr lang="cs-CZ" b="1" dirty="0" smtClean="0"/>
              <a:t>(TO JE NAŠE VYSVĚTLENÍ).</a:t>
            </a:r>
          </a:p>
          <a:p>
            <a:r>
              <a:rPr lang="cs-CZ" dirty="0" smtClean="0"/>
              <a:t>Prakticky- </a:t>
            </a:r>
            <a:r>
              <a:rPr lang="cs-CZ" b="1" dirty="0" smtClean="0"/>
              <a:t>studium (nejvíce)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logika studia podobných případů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vysvětlit levicový terorismus v Itálii v 70. letech XX. stol. a to, že ve Francii v té době nebyl</a:t>
            </a:r>
          </a:p>
          <a:p>
            <a:endParaRPr lang="cs-CZ" dirty="0" smtClean="0"/>
          </a:p>
          <a:p>
            <a:r>
              <a:rPr lang="cs-CZ" dirty="0" smtClean="0"/>
              <a:t>Důvody určitě nejsou ani pluralistický systém zprostředkování zájmů ani přítomnost komunistické strany, protože v těchto věcech na tom země byly stejně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Příklad: studium podobných případů (MSSD)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nás, zda </a:t>
            </a:r>
            <a:r>
              <a:rPr lang="cs-CZ" u="sng" dirty="0" smtClean="0"/>
              <a:t>sféra politiky </a:t>
            </a:r>
            <a:r>
              <a:rPr lang="cs-CZ" dirty="0" smtClean="0"/>
              <a:t>(politics) ovlivňuje </a:t>
            </a:r>
            <a:r>
              <a:rPr lang="cs-CZ" u="sng" dirty="0" smtClean="0"/>
              <a:t>velikost sociálního státu </a:t>
            </a:r>
            <a:r>
              <a:rPr lang="cs-CZ" dirty="0" smtClean="0"/>
              <a:t>(množství sociálních výdajů)</a:t>
            </a:r>
          </a:p>
          <a:p>
            <a:r>
              <a:rPr lang="cs-CZ" dirty="0" smtClean="0"/>
              <a:t>Vybereme si podobné země (například země OECD)</a:t>
            </a:r>
          </a:p>
          <a:p>
            <a:r>
              <a:rPr lang="cs-CZ" dirty="0" smtClean="0"/>
              <a:t>Politics operacionalizujeme jako převahu levice/pravice ve vládě.</a:t>
            </a:r>
          </a:p>
          <a:p>
            <a:r>
              <a:rPr lang="cs-CZ" dirty="0" smtClean="0"/>
              <a:t>Pokud zjistíme, že velikost sociálního státu se mění s tím, kdo má převahu ve vládě (např. u levice roste, u pravice klesá), je politics vysvětlující proměnnou velikosti sociálního státu.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set srovnávací logika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Používá se zejména tam, kde uvažujeme vícenásobné příčiny, pracujeme s „mlhavou logikou“</a:t>
            </a:r>
          </a:p>
          <a:p>
            <a:r>
              <a:rPr lang="cs-CZ" dirty="0" smtClean="0"/>
              <a:t>Příklad: uvažujeme, že sociální revoluce mohou být způsobeny kombinací tří proměnných typu „uvědomělý proletariát“, „proběhlá industriální revoluce“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 smtClean="0"/>
              <a:t>Rozlišujeme někdy rovněž </a:t>
            </a:r>
            <a:r>
              <a:rPr lang="cs-CZ" b="1" dirty="0" smtClean="0"/>
              <a:t>míru přítomnosti </a:t>
            </a:r>
            <a:r>
              <a:rPr lang="cs-CZ" dirty="0" smtClean="0"/>
              <a:t>faktorů (členství v proměnných není ano x ne), převádíme číselné argumenty v lingvistické.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  Sherlock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i="1" dirty="0" smtClean="0"/>
              <a:t>I used to think I was an idiot</a:t>
            </a:r>
            <a:r>
              <a:rPr lang="en-US" dirty="0" smtClean="0"/>
              <a:t>. </a:t>
            </a:r>
            <a:r>
              <a:rPr lang="en-US" b="1" dirty="0" smtClean="0"/>
              <a:t>Mycroft</a:t>
            </a:r>
            <a:r>
              <a:rPr lang="en-US" dirty="0" smtClean="0"/>
              <a:t>: </a:t>
            </a:r>
            <a:r>
              <a:rPr lang="en-US" i="1" dirty="0" smtClean="0"/>
              <a:t>Both of us thought you were an idiot, Sherlock. We had nothing else to go on 'til we met other children. 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„Málo případů, mnoho proměnných“- často problém s využitím metody shody/rozdílu</a:t>
            </a:r>
          </a:p>
          <a:p>
            <a:r>
              <a:rPr lang="cs-CZ" dirty="0" smtClean="0"/>
              <a:t>Abychom měli více případů, dochází k roztahování konceptů </a:t>
            </a:r>
            <a:r>
              <a:rPr lang="cs-CZ" b="1" dirty="0" smtClean="0"/>
              <a:t>„concept stretching“ </a:t>
            </a:r>
            <a:r>
              <a:rPr lang="cs-CZ" dirty="0" smtClean="0"/>
              <a:t>(minulá přednáška), ty pak ztrácí část významu.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roztažení konceptů- </a:t>
            </a:r>
            <a:r>
              <a:rPr lang="cs-CZ" b="1" dirty="0" smtClean="0"/>
              <a:t>rodinná podobnost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 smtClean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 (II.)- čas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maximalizace případů skrze prostor a čas má své limity (</a:t>
            </a:r>
            <a:r>
              <a:rPr lang="cs-CZ" b="1" i="1" dirty="0" smtClean="0"/>
              <a:t>pooled time analysis</a:t>
            </a:r>
            <a:r>
              <a:rPr lang="cs-CZ" dirty="0" smtClean="0"/>
              <a:t>), může se proměňovat význam konceptů</a:t>
            </a:r>
          </a:p>
          <a:p>
            <a:r>
              <a:rPr lang="cs-CZ" b="1" dirty="0" smtClean="0"/>
              <a:t>Univerzalisté</a:t>
            </a:r>
            <a:r>
              <a:rPr lang="cs-CZ" dirty="0" smtClean="0"/>
              <a:t>: politické systémy mají stále stejné funkce vs. </a:t>
            </a:r>
            <a:r>
              <a:rPr lang="cs-CZ" b="1" dirty="0" smtClean="0"/>
              <a:t>Relativisté: </a:t>
            </a:r>
            <a:r>
              <a:rPr lang="cs-CZ" dirty="0" smtClean="0"/>
              <a:t>kulturní a antropologické rozdíly.</a:t>
            </a:r>
          </a:p>
          <a:p>
            <a:r>
              <a:rPr lang="cs-CZ" b="1" dirty="0" smtClean="0"/>
              <a:t>Příklad problematického designu</a:t>
            </a:r>
            <a:r>
              <a:rPr lang="cs-CZ" dirty="0" smtClean="0"/>
              <a:t>: levice x pravice v čase a prostoru.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interpretace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Galtonův problém</a:t>
            </a:r>
            <a:r>
              <a:rPr lang="cs-CZ" dirty="0" smtClean="0"/>
              <a:t>- případy na sobě nejsou navzájem nezávislé, ovlivňují se navzájem, to zkresluje vliv našich vysvětlujících proměnných</a:t>
            </a:r>
          </a:p>
          <a:p>
            <a:endParaRPr lang="cs-CZ" dirty="0"/>
          </a:p>
          <a:p>
            <a:r>
              <a:rPr lang="cs-CZ" b="1" dirty="0" smtClean="0"/>
              <a:t>Ekologické chyby</a:t>
            </a:r>
            <a:r>
              <a:rPr lang="cs-CZ" dirty="0" smtClean="0"/>
              <a:t>- používáme data z jedné úrovně (např. státní) k tomu, abychom formulovali předpoklady o jiné úrovni (např. skupinové) více viz </a:t>
            </a:r>
            <a:r>
              <a:rPr lang="cs-CZ" smtClean="0"/>
              <a:t>následující přednáška dr. </a:t>
            </a:r>
            <a:r>
              <a:rPr lang="cs-CZ" dirty="0" smtClean="0"/>
              <a:t>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Kvantitativní výzkum vs. Případové studie- „význam případu“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KVANTITATIVNÍ VÝZKUM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PŘÍPADOVÉ STUDIE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 POROZUMĚNÍ MALÉMU</a:t>
                      </a:r>
                      <a:r>
                        <a:rPr lang="cs-CZ" baseline="0" dirty="0" smtClean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VÝZKUMNÍK ODPOVÍDÁ 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N:</a:t>
                      </a:r>
                      <a:r>
                        <a:rPr lang="cs-CZ" baseline="0" dirty="0" smtClean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</a:t>
                      </a:r>
                      <a:r>
                        <a:rPr lang="cs-CZ" dirty="0" smtClean="0"/>
                        <a:t>: DŮLEŽITÉ JE, ABY SE VYSKYTOVAL NĚJAKÝ FENOMÉN,</a:t>
                      </a:r>
                      <a:r>
                        <a:rPr lang="cs-CZ" baseline="0" dirty="0" smtClean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 OBVYKLE NEEXISTUJÍ, KOMPARATIVNÍ</a:t>
                      </a:r>
                      <a:r>
                        <a:rPr lang="cs-CZ" baseline="0" dirty="0" smtClean="0"/>
                        <a:t> STUDIUM </a:t>
                      </a:r>
                      <a:r>
                        <a:rPr lang="cs-CZ" baseline="0" smtClean="0"/>
                        <a:t>ZNAMENÁ  HLEDAT A VYVÍJET </a:t>
                      </a:r>
                      <a:r>
                        <a:rPr lang="cs-CZ" baseline="0" dirty="0" smtClean="0"/>
                        <a:t>NOVÉ KONCEPTY, HYPOTÉZY I TEORIE.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„Případ“ v komparativní analýze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 smtClean="0"/>
              <a:t>„Uzavřený systém v čase a prostoru“ (Mussoliniho Itálie, Evropa po WW2, Parlamentní volby v ČR r. 2010)</a:t>
            </a:r>
          </a:p>
          <a:p>
            <a:r>
              <a:rPr lang="cs-CZ" dirty="0" smtClean="0"/>
              <a:t>Obvykle ho vybíráme z větší skupiny podobně definovaných objektů.</a:t>
            </a:r>
          </a:p>
          <a:p>
            <a:r>
              <a:rPr lang="cs-CZ" dirty="0" smtClean="0"/>
              <a:t>Studovat ho neznamená nutně jedno pozorování, často i více (</a:t>
            </a:r>
            <a:r>
              <a:rPr lang="cs-CZ" b="1" dirty="0" smtClean="0"/>
              <a:t>time-series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zahrnutých výzkumných designů (Pennings 2006)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4680520" cy="489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Jednopřípadová studie</a:t>
            </a:r>
            <a:r>
              <a:rPr lang="cs-CZ" dirty="0" smtClean="0"/>
              <a:t>: striktně vzato (sama o sobě) ne komparativní, může být ale součástí komparativního designu</a:t>
            </a:r>
          </a:p>
          <a:p>
            <a:r>
              <a:rPr lang="cs-CZ" b="1" dirty="0" smtClean="0"/>
              <a:t>Časová řada: </a:t>
            </a:r>
            <a:r>
              <a:rPr lang="cs-CZ" dirty="0" smtClean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 smtClean="0"/>
              <a:t>Uzavřené univerzum:</a:t>
            </a:r>
            <a:r>
              <a:rPr lang="cs-CZ" dirty="0" smtClean="0"/>
              <a:t> pár případů v jednom nebo málo časových bodech (příklad: staré a nové režimy)</a:t>
            </a:r>
          </a:p>
          <a:p>
            <a:r>
              <a:rPr lang="cs-CZ" b="1" dirty="0" smtClean="0"/>
              <a:t>Průřezová studie</a:t>
            </a:r>
            <a:r>
              <a:rPr lang="cs-CZ" dirty="0" smtClean="0"/>
              <a:t>: více případů v jednom čase (nejčastější)</a:t>
            </a:r>
          </a:p>
          <a:p>
            <a:r>
              <a:rPr lang="cs-CZ" b="1" dirty="0" smtClean="0"/>
              <a:t>Pooled analýzy</a:t>
            </a:r>
            <a:r>
              <a:rPr lang="cs-CZ" dirty="0" smtClean="0"/>
              <a:t>: více případů v různých časech (Sartoriho polarizované pluralismy)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případových studií (Lijphart)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Případová studie bez teorie/teoretické ambice (deskriptivní)</a:t>
            </a:r>
          </a:p>
          <a:p>
            <a:r>
              <a:rPr lang="cs-CZ" dirty="0" smtClean="0"/>
              <a:t>Ilustrativní teoretická případová studie (</a:t>
            </a:r>
            <a:r>
              <a:rPr lang="cs-CZ" b="1" dirty="0" smtClean="0"/>
              <a:t>vyhýbejte se!)</a:t>
            </a:r>
          </a:p>
          <a:p>
            <a:r>
              <a:rPr lang="cs-CZ" dirty="0" smtClean="0"/>
              <a:t>Interpretativní případové studie (aplikace teorie)</a:t>
            </a:r>
          </a:p>
          <a:p>
            <a:r>
              <a:rPr lang="cs-CZ" dirty="0" smtClean="0"/>
              <a:t>Problem solving případová studie</a:t>
            </a:r>
          </a:p>
          <a:p>
            <a:r>
              <a:rPr lang="cs-CZ" dirty="0" smtClean="0"/>
              <a:t>Případové studie pro testování teorie (pro posílení, zpochybnění)</a:t>
            </a:r>
          </a:p>
          <a:p>
            <a:r>
              <a:rPr lang="cs-CZ" dirty="0" smtClean="0"/>
              <a:t>Studie odlehlých případů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Jednopřípadové studie a vztah k teorii- dvě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základě studia jednoho případu nemůžeme teorii vytvářet,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 smtClean="0"/>
          </a:p>
          <a:p>
            <a:r>
              <a:rPr lang="cs-CZ" b="1" dirty="0" smtClean="0"/>
              <a:t>Studium nejvíce pravděpodobného případu- </a:t>
            </a:r>
            <a:r>
              <a:rPr lang="cs-CZ" dirty="0" smtClean="0"/>
              <a:t>studujeme příklad s hodnotou nezávislé proměnné, který by měl nejvíce odpovídat očekáváním teorie (vysoká čí nízká hodnota)- pokud se nepotvrdí, je celá teorie zpochybněna.</a:t>
            </a:r>
          </a:p>
          <a:p>
            <a:r>
              <a:rPr lang="cs-CZ" b="1" dirty="0" smtClean="0"/>
              <a:t>Studium nejméně pravděpodobného případu- </a:t>
            </a:r>
            <a:r>
              <a:rPr lang="cs-CZ" dirty="0" smtClean="0"/>
              <a:t>studujeme případ, který by měl co nejméně odpovídat, pokud se potvrdí, je celá teorie posílena.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nejméně pravděpodobného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Teorie: </a:t>
            </a:r>
            <a:r>
              <a:rPr lang="cs-CZ" b="1" dirty="0" smtClean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 smtClean="0"/>
              <a:t>Nejméně pravděpodobný případ:</a:t>
            </a:r>
            <a:r>
              <a:rPr lang="cs-CZ" dirty="0" smtClean="0"/>
              <a:t> Francie za de Gaulla (zdůrazňoval primát mezistátní arény), pokud i zde potvrdíme, hodnota teorie významně vzroste.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1443</Words>
  <Application>Microsoft Office PowerPoint</Application>
  <PresentationFormat>Předvádění na obrazovce (4:3)</PresentationFormat>
  <Paragraphs>110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Případové a komparativní studie</vt:lpstr>
      <vt:lpstr>Prezentace aplikace PowerPoint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Roman Chytilek</cp:lastModifiedBy>
  <cp:revision>60</cp:revision>
  <dcterms:created xsi:type="dcterms:W3CDTF">2013-04-09T19:01:49Z</dcterms:created>
  <dcterms:modified xsi:type="dcterms:W3CDTF">2018-04-18T07:36:32Z</dcterms:modified>
</cp:coreProperties>
</file>