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4" r:id="rId3"/>
    <p:sldId id="276" r:id="rId4"/>
    <p:sldId id="264" r:id="rId5"/>
    <p:sldId id="257" r:id="rId6"/>
    <p:sldId id="258" r:id="rId7"/>
    <p:sldId id="259" r:id="rId8"/>
    <p:sldId id="275" r:id="rId9"/>
    <p:sldId id="260" r:id="rId10"/>
    <p:sldId id="261" r:id="rId11"/>
    <p:sldId id="272" r:id="rId12"/>
    <p:sldId id="273" r:id="rId13"/>
    <p:sldId id="263" r:id="rId14"/>
    <p:sldId id="262" r:id="rId15"/>
    <p:sldId id="268" r:id="rId16"/>
    <p:sldId id="270" r:id="rId17"/>
    <p:sldId id="271" r:id="rId18"/>
    <p:sldId id="265" r:id="rId19"/>
    <p:sldId id="269" r:id="rId20"/>
    <p:sldId id="266" r:id="rId21"/>
    <p:sldId id="26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4" autoAdjust="0"/>
  </p:normalViewPr>
  <p:slideViewPr>
    <p:cSldViewPr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F031-ECC0-4409-9B1C-17CC14974725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665DB-8E3C-4956-BD3B-C9344EAC43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9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665DB-8E3C-4956-BD3B-C9344EAC434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57B91-1F1B-46B5-9ADF-3D44C4DD1868}" type="datetimeFigureOut">
              <a:rPr lang="cs-CZ" smtClean="0"/>
              <a:pPr/>
              <a:t>28.2.2018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5460-6D27-4370-AF85-3FC13BFCA8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elementy psaní výzkumného projektu a diplomové práce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</a:t>
            </a:r>
            <a:r>
              <a:rPr lang="cs-CZ" dirty="0" smtClean="0"/>
              <a:t>28.2. 2018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strategie: buďto 1.obecná VO a rozpracované VO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Nebo 2. málo konkrétní VO s tím, že další se upřesňují v průběhu výzkumu (platí u </a:t>
            </a:r>
            <a:r>
              <a:rPr lang="cs-CZ" i="1" dirty="0" smtClean="0"/>
              <a:t>grounded theory</a:t>
            </a:r>
            <a:r>
              <a:rPr lang="cs-CZ" b="1" i="1" dirty="0" smtClean="0"/>
              <a:t>, RISKANTNÍ</a:t>
            </a:r>
            <a:r>
              <a:rPr lang="cs-CZ" dirty="0" smtClean="0"/>
              <a:t>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 smtClean="0"/>
              <a:t>Speciální případ: kvalitativní studie obvykle jednoho případu či procesu (generování „hlubokého porozumění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na počátku víme o předmětu zkoumání málo, chceme vědět vše</a:t>
            </a:r>
          </a:p>
          <a:p>
            <a:endParaRPr lang="cs-CZ" sz="2600" dirty="0"/>
          </a:p>
          <a:p>
            <a:r>
              <a:rPr lang="cs-CZ" sz="2600" dirty="0" smtClean="0"/>
              <a:t>potřebujeme flexibilitu, abychom se to dozvěděli</a:t>
            </a:r>
          </a:p>
          <a:p>
            <a:endParaRPr lang="cs-CZ" sz="2600" dirty="0" smtClean="0"/>
          </a:p>
          <a:p>
            <a:r>
              <a:rPr lang="cs-CZ" sz="2600" dirty="0" smtClean="0"/>
              <a:t>v návrhu se zabýváme především relevancí výzkumu, jeho (ne)existujícím zpracováním, naznačujeme základní cesty, kterými se vydáme.</a:t>
            </a:r>
            <a:endParaRPr lang="cs-CZ" sz="2600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Příklad: zkoumání rozdílného výsledku kampaně TOP09 a ODS v prezidentských volbách 2013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naznačíme v návrhu, jaké kategorie bývají akademicky diskutovány (v zahraničí) s tímto typem přímé volby (personalizace, priming, financování, témata)</a:t>
            </a:r>
          </a:p>
          <a:p>
            <a:r>
              <a:rPr lang="cs-CZ" dirty="0" smtClean="0"/>
              <a:t>zamyslíme se, jak nás to ovlivní v provedení naší studie (některé dimenze méně, jiné více relevantní- uvažujeme nad kontextem)</a:t>
            </a:r>
          </a:p>
          <a:p>
            <a:r>
              <a:rPr lang="cs-CZ" dirty="0" smtClean="0"/>
              <a:t>přemýšlíme, co by mohly být první kroky, které nás budou orientovat dále (například rozhovory s insidery).</a:t>
            </a:r>
          </a:p>
          <a:p>
            <a:r>
              <a:rPr lang="cs-CZ" b="1" dirty="0" smtClean="0"/>
              <a:t>neomezujeme se</a:t>
            </a:r>
            <a:r>
              <a:rPr lang="cs-CZ" dirty="0" smtClean="0"/>
              <a:t>, například jednou hypotézou!</a:t>
            </a:r>
            <a:endParaRPr lang="cs-CZ" b="1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výzkumu (</a:t>
            </a:r>
            <a:r>
              <a:rPr lang="cs-CZ" b="1" i="1" dirty="0" smtClean="0"/>
              <a:t>literature review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Měl by probíhat spíše dříve, než jsou formulovány výzkumné otázky (protože je ovlivňuje)</a:t>
            </a:r>
          </a:p>
          <a:p>
            <a:endParaRPr lang="cs-CZ" dirty="0"/>
          </a:p>
          <a:p>
            <a:r>
              <a:rPr lang="cs-CZ" dirty="0" smtClean="0"/>
              <a:t>Nejde o mechanické přidávání zdrojů, ale o jejich konstatntní porovnávání v oblasti teorie, metod i závěrů.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Pevně daný x proměňující se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Text nebo diagram</a:t>
            </a:r>
          </a:p>
          <a:p>
            <a:r>
              <a:rPr lang="cs-CZ" dirty="0" smtClean="0"/>
              <a:t>Konečný nebo má být upřesněn (vyvinut)</a:t>
            </a:r>
          </a:p>
          <a:p>
            <a:r>
              <a:rPr lang="cs-CZ" dirty="0" smtClean="0"/>
              <a:t>Jaká je role teorie v našem výzkumu?</a:t>
            </a:r>
          </a:p>
          <a:p>
            <a:r>
              <a:rPr lang="cs-CZ" dirty="0" smtClean="0"/>
              <a:t>Jak spolu věci souvisí</a:t>
            </a:r>
          </a:p>
          <a:p>
            <a:r>
              <a:rPr lang="cs-CZ" dirty="0" smtClean="0"/>
              <a:t>„Co myslíme, když říkáme“</a:t>
            </a:r>
          </a:p>
          <a:p>
            <a:pPr>
              <a:buNone/>
            </a:pPr>
            <a:r>
              <a:rPr lang="cs-CZ" dirty="0" smtClean="0"/>
              <a:t>(asi nejtěžší ve výzkumu!)</a:t>
            </a:r>
          </a:p>
          <a:p>
            <a:pPr>
              <a:buNone/>
            </a:pPr>
            <a:r>
              <a:rPr lang="cs-CZ" b="1" dirty="0" smtClean="0"/>
              <a:t>Příklady diplomových prací s robustním a dobře vysvětleným konceptuálním rámcem: Petr Dvořák, Michal </a:t>
            </a:r>
            <a:r>
              <a:rPr lang="cs-CZ" b="1" dirty="0" err="1" smtClean="0"/>
              <a:t>Mochťak</a:t>
            </a:r>
            <a:r>
              <a:rPr lang="cs-CZ" b="1" dirty="0" smtClean="0"/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852936"/>
            <a:ext cx="4314647" cy="21644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Výzkumné procedury- metodologický oddíl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Povinná část práce</a:t>
            </a:r>
          </a:p>
          <a:p>
            <a:r>
              <a:rPr lang="cs-CZ" dirty="0" smtClean="0"/>
              <a:t>Jaký metodologický „žánr“ volíme (to nás limituje v řadě ohledů), „strategie v pozadí výzkumu“</a:t>
            </a:r>
          </a:p>
          <a:p>
            <a:r>
              <a:rPr lang="cs-CZ" dirty="0" smtClean="0"/>
              <a:t>Některé jsou hodně rigorózní (experimentalisté mají „dobrou praxi reportování procedur“), jiné vágní</a:t>
            </a:r>
          </a:p>
          <a:p>
            <a:r>
              <a:rPr lang="cs-CZ" dirty="0" smtClean="0"/>
              <a:t>Punch: Kvalititativní x Kvantitativní</a:t>
            </a:r>
            <a:endParaRPr lang="cs-CZ" dirty="0"/>
          </a:p>
          <a:p>
            <a:r>
              <a:rPr lang="cs-CZ" dirty="0" smtClean="0"/>
              <a:t>Alternativně: Množství případů, observační x experimentální atd.</a:t>
            </a:r>
          </a:p>
          <a:p>
            <a:r>
              <a:rPr lang="cs-CZ" b="1" dirty="0" smtClean="0"/>
              <a:t>DOBRÁ PRAXE: VÁŠ VÝZKUM BUDE MOCI PROVÉST (ZREPLIKOVAT) I NĚKDO JINÝ, NA ZÁKLADĚ INFORMACE, KTEROU ZDE NALEZNE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Vzorek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Strategie konstrukce vzorku (stejně důležité pro malé i velké vzorky)</a:t>
            </a:r>
          </a:p>
          <a:p>
            <a:r>
              <a:rPr lang="cs-CZ" dirty="0" smtClean="0"/>
              <a:t>Jak velký a proč</a:t>
            </a:r>
          </a:p>
          <a:p>
            <a:r>
              <a:rPr lang="cs-CZ" dirty="0" smtClean="0"/>
              <a:t>Jak bude vybrán (logika)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data opatříme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Výhody a případné nevýhody daného způsobu opatřování dat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da jde o obvyklou proceduru pro dané výzkumné otázky (test měřícího nástroje?)</a:t>
            </a:r>
          </a:p>
          <a:p>
            <a:r>
              <a:rPr lang="cs-CZ" dirty="0" smtClean="0"/>
              <a:t>přizpůsobení naší studii (geografické, časové)</a:t>
            </a:r>
            <a:endParaRPr lang="cs-CZ" dirty="0"/>
          </a:p>
          <a:p>
            <a:r>
              <a:rPr lang="cs-CZ" dirty="0" smtClean="0"/>
              <a:t>kdo data sbírá (výzkumník, stroj)</a:t>
            </a:r>
          </a:p>
          <a:p>
            <a:r>
              <a:rPr lang="cs-CZ" dirty="0" smtClean="0"/>
              <a:t>plán sběru dat (například u rozhovorů, analýzy dokumentů)</a:t>
            </a:r>
          </a:p>
          <a:p>
            <a:r>
              <a:rPr lang="cs-CZ" dirty="0" smtClean="0"/>
              <a:t>(etika sběru dat)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Věcné limity výzkumu (geografické, časové, konceptuální), jak provedení, tak závěrů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Limity na straně výzkumníka (typické pro DP, některé se tolerují).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Většina výzkumů- eticky neproblematických</a:t>
            </a:r>
          </a:p>
          <a:p>
            <a:endParaRPr lang="cs-CZ" dirty="0"/>
          </a:p>
          <a:p>
            <a:r>
              <a:rPr lang="cs-CZ" dirty="0" smtClean="0"/>
              <a:t>Využití výsledků společností</a:t>
            </a:r>
          </a:p>
          <a:p>
            <a:endParaRPr lang="cs-CZ" dirty="0"/>
          </a:p>
          <a:p>
            <a:r>
              <a:rPr lang="cs-CZ" dirty="0" smtClean="0"/>
              <a:t>Při výzkumech, kde jsou jednotkami lidé (psychický stres, poškození, vzniklé participací, donucení, porušení soukromí, lhaní)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slova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Zaměřenost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Konzistence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Promyšlenost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Akademický styl psaní (Punch)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Propojenost, konzistence (vět, částí textu)</a:t>
            </a:r>
          </a:p>
          <a:p>
            <a:endParaRPr lang="cs-CZ" dirty="0"/>
          </a:p>
          <a:p>
            <a:r>
              <a:rPr lang="cs-CZ" dirty="0" smtClean="0"/>
              <a:t>Nezaujatost, přesnost, konzistence jazyka</a:t>
            </a:r>
          </a:p>
          <a:p>
            <a:endParaRPr lang="cs-CZ" dirty="0"/>
          </a:p>
          <a:p>
            <a:r>
              <a:rPr lang="cs-CZ" dirty="0" smtClean="0"/>
              <a:t>„Vhodně formální jazyk“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„Pomocné strategie“ psaní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Struktura celého dokumentu předem (0)</a:t>
            </a:r>
          </a:p>
          <a:p>
            <a:r>
              <a:rPr lang="cs-CZ" dirty="0" smtClean="0"/>
              <a:t>Časové limity pro jednotlivé části, včetně času na korektury (-)</a:t>
            </a:r>
          </a:p>
          <a:p>
            <a:r>
              <a:rPr lang="cs-CZ" dirty="0" smtClean="0"/>
              <a:t>Psát ve stejný denní čas </a:t>
            </a:r>
          </a:p>
          <a:p>
            <a:r>
              <a:rPr lang="cs-CZ" dirty="0" smtClean="0"/>
              <a:t>Fixní počet znaků denně (+)</a:t>
            </a:r>
          </a:p>
          <a:p>
            <a:r>
              <a:rPr lang="cs-CZ" dirty="0" smtClean="0"/>
              <a:t>Plánovat den dopředu (+)</a:t>
            </a:r>
          </a:p>
          <a:p>
            <a:r>
              <a:rPr lang="cs-CZ" dirty="0" smtClean="0"/>
              <a:t>Seznam literatury průběžně (+)</a:t>
            </a:r>
          </a:p>
          <a:p>
            <a:endParaRPr lang="cs-CZ" dirty="0"/>
          </a:p>
          <a:p>
            <a:r>
              <a:rPr lang="cs-CZ" dirty="0" smtClean="0"/>
              <a:t>Korektury, revize textu (průběžně, ne denně!)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naopak vyhnout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„Empirickému </a:t>
            </a:r>
            <a:r>
              <a:rPr lang="cs-CZ" b="1" dirty="0" err="1" smtClean="0"/>
              <a:t>nerdovství</a:t>
            </a:r>
            <a:r>
              <a:rPr lang="cs-CZ" b="1" dirty="0" smtClean="0"/>
              <a:t>“- </a:t>
            </a:r>
            <a:r>
              <a:rPr lang="cs-CZ" dirty="0" smtClean="0"/>
              <a:t>ukážete, že o tématu víte všechno, ale neumíte to strukturovat, interpretovat, vysvětlit, jak věci spolu souvisí, ani proč jsou důležité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44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psaní, procedury- liší se podle </a:t>
            </a:r>
            <a:r>
              <a:rPr lang="cs-CZ" b="1" dirty="0" smtClean="0"/>
              <a:t>typu</a:t>
            </a:r>
            <a:r>
              <a:rPr lang="cs-CZ" dirty="0" smtClean="0"/>
              <a:t> výzkumu (ideální typy)</a:t>
            </a:r>
            <a:endParaRPr lang="cs-CZ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467135"/>
              </p:ext>
            </p:extLst>
          </p:nvPr>
        </p:nvGraphicFramePr>
        <p:xfrm>
          <a:off x="1259631" y="2564904"/>
          <a:ext cx="7427169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5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5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Typ výzkumu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Základní/ „Pure Science“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Neempirický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Normativní</a:t>
                      </a:r>
                      <a:r>
                        <a:rPr lang="cs-CZ" i="1" baseline="0" dirty="0" smtClean="0"/>
                        <a:t> filozofie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Formální teorie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cs-CZ" dirty="0" smtClean="0"/>
                        <a:t>Empirický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Poradenství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Výzkum, orientovaný na teorii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výzkumu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Návrh výzkumu i úvod DP </a:t>
            </a:r>
            <a:r>
              <a:rPr lang="cs-CZ" b="1" dirty="0" smtClean="0"/>
              <a:t>musí </a:t>
            </a:r>
            <a:r>
              <a:rPr lang="cs-CZ" dirty="0" smtClean="0"/>
              <a:t>říci:</a:t>
            </a:r>
          </a:p>
          <a:p>
            <a:endParaRPr lang="cs-CZ" dirty="0"/>
          </a:p>
          <a:p>
            <a:r>
              <a:rPr lang="cs-CZ" dirty="0" smtClean="0"/>
              <a:t>co se práce pokusí vyzkoumat a jaké otázky bude zodpovídat</a:t>
            </a:r>
          </a:p>
          <a:p>
            <a:endParaRPr lang="cs-CZ" dirty="0" smtClean="0"/>
          </a:p>
          <a:p>
            <a:r>
              <a:rPr lang="cs-CZ" dirty="0" smtClean="0"/>
              <a:t>jakým způsobem na ně zodpoví</a:t>
            </a:r>
          </a:p>
          <a:p>
            <a:endParaRPr lang="cs-CZ" dirty="0" smtClean="0"/>
          </a:p>
          <a:p>
            <a:r>
              <a:rPr lang="cs-CZ" dirty="0" smtClean="0"/>
              <a:t>proč právě tento výzkum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„Cíl“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Tak, by ho chápali i neodborníci v daném oboru (rodiče)- </a:t>
            </a:r>
            <a:r>
              <a:rPr lang="cs-CZ" b="1" dirty="0" smtClean="0"/>
              <a:t>psát JASNĚ</a:t>
            </a:r>
          </a:p>
          <a:p>
            <a:endParaRPr lang="cs-CZ" dirty="0"/>
          </a:p>
          <a:p>
            <a:r>
              <a:rPr lang="cs-CZ" dirty="0" smtClean="0"/>
              <a:t>Jako </a:t>
            </a:r>
            <a:r>
              <a:rPr lang="cs-CZ" b="1" dirty="0" smtClean="0"/>
              <a:t>„argument“ </a:t>
            </a:r>
            <a:r>
              <a:rPr lang="cs-CZ" dirty="0" smtClean="0"/>
              <a:t>(nepsat ho tak, „co uděláme“, ale „proč právě tohle uděláme“ a „jak na sebe kroky navazují“ a „proč je to tak dobré udělat“)- neboli důležitost tématu, jaké z toho plynou otázky a jak ho uchopíme.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DP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Něměl by být dlouhý, měl by být poutavý,  (Creswell), měl by (</a:t>
            </a:r>
            <a:r>
              <a:rPr lang="cs-CZ" dirty="0"/>
              <a:t>víceméně povinné části</a:t>
            </a:r>
            <a:r>
              <a:rPr lang="cs-CZ" dirty="0" smtClean="0"/>
              <a:t>): </a:t>
            </a:r>
          </a:p>
          <a:p>
            <a:endParaRPr lang="cs-CZ" dirty="0" smtClean="0"/>
          </a:p>
          <a:p>
            <a:r>
              <a:rPr lang="cs-CZ" dirty="0" smtClean="0"/>
              <a:t>Představit problém</a:t>
            </a:r>
          </a:p>
          <a:p>
            <a:r>
              <a:rPr lang="cs-CZ" dirty="0" smtClean="0"/>
              <a:t>Zařadit ho do širšího kontextu zkoumání</a:t>
            </a:r>
          </a:p>
          <a:p>
            <a:r>
              <a:rPr lang="cs-CZ" dirty="0" smtClean="0"/>
              <a:t>Ukázat, co tomuto zkoumání chybí (a čím se tedy zabýváme my)</a:t>
            </a:r>
          </a:p>
          <a:p>
            <a:r>
              <a:rPr lang="cs-CZ" dirty="0" smtClean="0"/>
              <a:t>Objasnit význam (přínos) tohoto zkoumání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NEBOLI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b="1" dirty="0" smtClean="0"/>
              <a:t>Show me the problem</a:t>
            </a:r>
          </a:p>
          <a:p>
            <a:pPr algn="ctr"/>
            <a:r>
              <a:rPr lang="cs-CZ" b="1" dirty="0" smtClean="0"/>
              <a:t>Show me the the gap</a:t>
            </a:r>
          </a:p>
          <a:p>
            <a:pPr algn="ctr"/>
            <a:r>
              <a:rPr lang="cs-CZ" b="1" dirty="0" smtClean="0"/>
              <a:t>Show me your contribution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Úvod DP (nepovinné části, ne vždy)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Přihlásit se k určité perspektivě</a:t>
            </a:r>
          </a:p>
          <a:p>
            <a:endParaRPr lang="cs-CZ" dirty="0"/>
          </a:p>
          <a:p>
            <a:r>
              <a:rPr lang="cs-CZ" dirty="0" smtClean="0"/>
              <a:t>Deklarovat osobní vztah k tématu</a:t>
            </a:r>
          </a:p>
          <a:p>
            <a:endParaRPr lang="cs-CZ" dirty="0"/>
          </a:p>
          <a:p>
            <a:r>
              <a:rPr lang="cs-CZ" dirty="0" smtClean="0"/>
              <a:t>Objasnit, jaká bude struktura </a:t>
            </a:r>
            <a:r>
              <a:rPr lang="cs-CZ" b="1" dirty="0" smtClean="0"/>
              <a:t>zkoumání</a:t>
            </a:r>
            <a:r>
              <a:rPr lang="cs-CZ" dirty="0" smtClean="0"/>
              <a:t> (ne kapitol, někde ověřování teorie, jinde tvorba teorie- obojí ovlivní, JAK budeme práci stavět).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878</Words>
  <Application>Microsoft Office PowerPoint</Application>
  <PresentationFormat>Předvádění na obrazovce (4:3)</PresentationFormat>
  <Paragraphs>139</Paragraphs>
  <Slides>21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Trebuchet MS</vt:lpstr>
      <vt:lpstr>Office Theme</vt:lpstr>
      <vt:lpstr>Základní elementy psaní výzkumného projektu a diplomové práce</vt:lpstr>
      <vt:lpstr>Klíčová slova</vt:lpstr>
      <vt:lpstr>Čemu se naopak vyhnout</vt:lpstr>
      <vt:lpstr>Struktura psaní, procedury- liší se podle typu výzkumu (ideální typy)</vt:lpstr>
      <vt:lpstr>Cíl výzkumu</vt:lpstr>
      <vt:lpstr>Jak psát „Cíl“</vt:lpstr>
      <vt:lpstr>Úvod DP</vt:lpstr>
      <vt:lpstr>NEBOLI</vt:lpstr>
      <vt:lpstr>Úvod DP (nepovinné části, ne vždy)</vt:lpstr>
      <vt:lpstr>Výzkumné otázky</vt:lpstr>
      <vt:lpstr>Speciální případ: kvalitativní studie obvykle jednoho případu či procesu (generování „hlubokého porozumění“</vt:lpstr>
      <vt:lpstr>Příklad: zkoumání rozdílného výsledku kampaně TOP09 a ODS v prezidentských volbách 2013</vt:lpstr>
      <vt:lpstr>Přehled výzkumu (literature review)</vt:lpstr>
      <vt:lpstr>Konceptuální rámec</vt:lpstr>
      <vt:lpstr>Výzkumné procedury- metodologický oddíl práce</vt:lpstr>
      <vt:lpstr>Vzorek</vt:lpstr>
      <vt:lpstr>Jak si data opatříme</vt:lpstr>
      <vt:lpstr>Limity</vt:lpstr>
      <vt:lpstr>Etika</vt:lpstr>
      <vt:lpstr>Akademický styl psaní (Punch)</vt:lpstr>
      <vt:lpstr>„Pomocné strategie“ psaní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elementy návrhu výzkumného projektu</dc:title>
  <dc:creator>Roman Chytilek</dc:creator>
  <cp:lastModifiedBy>Roman Chytilek</cp:lastModifiedBy>
  <cp:revision>46</cp:revision>
  <dcterms:created xsi:type="dcterms:W3CDTF">2013-02-26T17:24:55Z</dcterms:created>
  <dcterms:modified xsi:type="dcterms:W3CDTF">2018-02-28T08:48:32Z</dcterms:modified>
</cp:coreProperties>
</file>