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85" r:id="rId17"/>
    <p:sldId id="286" r:id="rId18"/>
    <p:sldId id="287" r:id="rId19"/>
    <p:sldId id="288" r:id="rId20"/>
    <p:sldId id="289" r:id="rId21"/>
    <p:sldId id="264" r:id="rId22"/>
    <p:sldId id="263" r:id="rId23"/>
    <p:sldId id="265" r:id="rId24"/>
    <p:sldId id="266" r:id="rId25"/>
    <p:sldId id="267" r:id="rId26"/>
    <p:sldId id="271" r:id="rId27"/>
    <p:sldId id="268" r:id="rId28"/>
    <p:sldId id="272" r:id="rId29"/>
    <p:sldId id="273" r:id="rId30"/>
    <p:sldId id="291" r:id="rId31"/>
    <p:sldId id="292" r:id="rId32"/>
    <p:sldId id="293" r:id="rId33"/>
    <p:sldId id="294" r:id="rId34"/>
    <p:sldId id="295" r:id="rId35"/>
    <p:sldId id="296" r:id="rId36"/>
    <p:sldId id="269" r:id="rId37"/>
    <p:sldId id="270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81A02-55CC-48DE-8F1D-FEBAD233FF4F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78F1E-BE94-4B69-9CC8-AF0D23C12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06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A298-DB83-4CDC-AA30-F995E3F938E1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61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68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54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89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9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01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7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7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6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04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89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C87E-49B0-40FA-B437-77A443FA8C86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62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7C87E-49B0-40FA-B437-77A443FA8C86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8C5DF-A00A-4B31-901D-9A586E955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72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zk.cz/Uvod/Produkty-a-sluzby/RUIAN/2-Poskytovani-udaju-RUIAN-ISUI-VDP/Ciselniky-ISUI/Nizsi-uzemni-prvky-a-uzemne-evidencni-jednotky.aspx" TargetMode="External"/><Relationship Id="rId2" Type="http://schemas.openxmlformats.org/officeDocument/2006/relationships/hyperlink" Target="http://apl.czso.cz/irso4/cisel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nalystcave.com/excel-tools/excel-scrape-html-add/" TargetMode="External"/><Relationship Id="rId2" Type="http://schemas.openxmlformats.org/officeDocument/2006/relationships/hyperlink" Target="http://analystcave.com/web-scraping-tutori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mptcloud.com/blog/how-to-use-excel-to-scrape-website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volby.cz/opendata/opendata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otevrena_data_pro_vysledky_scitani_lidu_domu_a_bytu_2011_-sldb_2011-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mpsv.cz/sz/stat/nz/uze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Prostorová analýza voleb</a:t>
            </a:r>
            <a:br>
              <a:rPr lang="cs-CZ" dirty="0" smtClean="0"/>
            </a:br>
            <a:r>
              <a:rPr lang="cs-CZ" dirty="0" smtClean="0"/>
              <a:t>seminář 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3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25"/>
          <p:cNvSpPr/>
          <p:nvPr/>
        </p:nvSpPr>
        <p:spPr>
          <a:xfrm>
            <a:off x="683568" y="2276872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2624249" y="2276872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680747" y="3883930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2606632" y="3883930"/>
            <a:ext cx="192306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vzniku agregovaných dat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252258" cy="693710"/>
          </a:xfrm>
        </p:spPr>
      </p:pic>
      <p:pic>
        <p:nvPicPr>
          <p:cNvPr id="11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06" y="2708920"/>
            <a:ext cx="296987" cy="816714"/>
          </a:xfrm>
          <a:prstGeom prst="rect">
            <a:avLst/>
          </a:prstGeom>
        </p:spPr>
      </p:pic>
      <p:pic>
        <p:nvPicPr>
          <p:cNvPr id="12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82451"/>
            <a:ext cx="346752" cy="953569"/>
          </a:xfrm>
          <a:prstGeom prst="rect">
            <a:avLst/>
          </a:prstGeom>
        </p:spPr>
      </p:pic>
      <p:pic>
        <p:nvPicPr>
          <p:cNvPr id="13" name="Zástupný symbol pro obsah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62" y="2496933"/>
            <a:ext cx="199853" cy="549595"/>
          </a:xfrm>
          <a:prstGeom prst="rect">
            <a:avLst/>
          </a:prstGeom>
        </p:spPr>
      </p:pic>
      <p:pic>
        <p:nvPicPr>
          <p:cNvPr id="14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51" y="2488542"/>
            <a:ext cx="329900" cy="907226"/>
          </a:xfrm>
          <a:prstGeom prst="rect">
            <a:avLst/>
          </a:prstGeom>
        </p:spPr>
      </p:pic>
      <p:pic>
        <p:nvPicPr>
          <p:cNvPr id="15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11" y="2776573"/>
            <a:ext cx="351949" cy="967859"/>
          </a:xfrm>
          <a:prstGeom prst="rect">
            <a:avLst/>
          </a:prstGeom>
        </p:spPr>
      </p:pic>
      <p:pic>
        <p:nvPicPr>
          <p:cNvPr id="16" name="Zástupný symbol pro obsah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03" y="2550105"/>
            <a:ext cx="267228" cy="734879"/>
          </a:xfrm>
          <a:prstGeom prst="rect">
            <a:avLst/>
          </a:prstGeom>
        </p:spPr>
      </p:pic>
      <p:pic>
        <p:nvPicPr>
          <p:cNvPr id="17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29" y="2564587"/>
            <a:ext cx="289425" cy="795918"/>
          </a:xfrm>
          <a:prstGeom prst="rect">
            <a:avLst/>
          </a:prstGeom>
        </p:spPr>
      </p:pic>
      <p:pic>
        <p:nvPicPr>
          <p:cNvPr id="18" name="Zástupný symbol pro obsah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8" y="4544702"/>
            <a:ext cx="153468" cy="422037"/>
          </a:xfrm>
          <a:prstGeom prst="rect">
            <a:avLst/>
          </a:prstGeom>
        </p:spPr>
      </p:pic>
      <p:pic>
        <p:nvPicPr>
          <p:cNvPr id="19" name="Zástupný symbol pro obsah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45" y="4544702"/>
            <a:ext cx="153468" cy="422037"/>
          </a:xfrm>
          <a:prstGeom prst="rect">
            <a:avLst/>
          </a:prstGeom>
        </p:spPr>
      </p:pic>
      <p:pic>
        <p:nvPicPr>
          <p:cNvPr id="20" name="Zástupný symbol pro obsah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22" y="3926158"/>
            <a:ext cx="538755" cy="1481575"/>
          </a:xfrm>
          <a:prstGeom prst="rect">
            <a:avLst/>
          </a:prstGeom>
        </p:spPr>
      </p:pic>
      <p:pic>
        <p:nvPicPr>
          <p:cNvPr id="21" name="Zástupný symbol pro obsah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62" y="4544702"/>
            <a:ext cx="149082" cy="409975"/>
          </a:xfrm>
          <a:prstGeom prst="rect">
            <a:avLst/>
          </a:prstGeom>
        </p:spPr>
      </p:pic>
      <p:pic>
        <p:nvPicPr>
          <p:cNvPr id="22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21" y="4058283"/>
            <a:ext cx="333548" cy="917258"/>
          </a:xfrm>
          <a:prstGeom prst="rect">
            <a:avLst/>
          </a:prstGeom>
        </p:spPr>
      </p:pic>
      <p:pic>
        <p:nvPicPr>
          <p:cNvPr id="23" name="Zástupný symbol pro obsah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43" y="4346314"/>
            <a:ext cx="392690" cy="1079897"/>
          </a:xfrm>
          <a:prstGeom prst="rect">
            <a:avLst/>
          </a:prstGeom>
        </p:spPr>
      </p:pic>
      <p:pic>
        <p:nvPicPr>
          <p:cNvPr id="24" name="Zástupný symbol pro obsah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49" y="4119846"/>
            <a:ext cx="458492" cy="1260854"/>
          </a:xfrm>
          <a:prstGeom prst="rect">
            <a:avLst/>
          </a:prstGeom>
        </p:spPr>
      </p:pic>
      <p:pic>
        <p:nvPicPr>
          <p:cNvPr id="25" name="Zástupný symbol pro obsah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99" y="4134328"/>
            <a:ext cx="264255" cy="726700"/>
          </a:xfrm>
          <a:prstGeom prst="rect">
            <a:avLst/>
          </a:prstGeom>
        </p:spPr>
      </p:pic>
      <p:sp>
        <p:nvSpPr>
          <p:cNvPr id="31" name="Zástupný symbol pro obsah 2"/>
          <p:cNvSpPr txBox="1">
            <a:spLocks/>
          </p:cNvSpPr>
          <p:nvPr/>
        </p:nvSpPr>
        <p:spPr>
          <a:xfrm>
            <a:off x="4881712" y="1600201"/>
            <a:ext cx="3805088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Různě vysocí lidé</a:t>
            </a:r>
          </a:p>
        </p:txBody>
      </p:sp>
      <p:sp>
        <p:nvSpPr>
          <p:cNvPr id="32" name="Zástupný symbol pro obsah 2"/>
          <p:cNvSpPr txBox="1">
            <a:spLocks/>
          </p:cNvSpPr>
          <p:nvPr/>
        </p:nvSpPr>
        <p:spPr>
          <a:xfrm>
            <a:off x="4881712" y="2158597"/>
            <a:ext cx="4154784" cy="6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 několika místnostech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672774" y="2276601"/>
            <a:ext cx="1923064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2624814" y="2276601"/>
            <a:ext cx="1923064" cy="158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672030" y="3903958"/>
            <a:ext cx="1923064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2632972" y="3883930"/>
            <a:ext cx="1923064" cy="158417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Zástupný symbol pro obsah 2"/>
          <p:cNvSpPr txBox="1">
            <a:spLocks/>
          </p:cNvSpPr>
          <p:nvPr/>
        </p:nvSpPr>
        <p:spPr>
          <a:xfrm>
            <a:off x="4892506" y="2730352"/>
            <a:ext cx="4154784" cy="27577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Agregace dat</a:t>
            </a:r>
          </a:p>
          <a:p>
            <a:pPr lvl="1"/>
            <a:r>
              <a:rPr lang="cs-CZ" dirty="0" smtClean="0"/>
              <a:t>Jen jeden údaj za místnost</a:t>
            </a:r>
          </a:p>
          <a:p>
            <a:pPr lvl="1"/>
            <a:r>
              <a:rPr lang="cs-CZ" dirty="0" smtClean="0"/>
              <a:t>Různé situace mohou vést ke stejnému výsledku</a:t>
            </a:r>
          </a:p>
        </p:txBody>
      </p:sp>
    </p:spTree>
    <p:extLst>
      <p:ext uri="{BB962C8B-B14F-4D97-AF65-F5344CB8AC3E}">
        <p14:creationId xmlns:p14="http://schemas.microsoft.com/office/powerpoint/2010/main" val="40989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07505" y="548680"/>
          <a:ext cx="6984775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1368152"/>
                <a:gridCol w="576064"/>
                <a:gridCol w="720080"/>
                <a:gridCol w="792088"/>
                <a:gridCol w="965197"/>
                <a:gridCol w="141106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Jméno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Adresa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věk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účast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strana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vyznání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Karel J.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</a:t>
                      </a:r>
                      <a:r>
                        <a:rPr lang="cs-CZ" baseline="0" dirty="0" smtClean="0"/>
                        <a:t> 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ČSSD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Jana B.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Údolní</a:t>
                      </a:r>
                      <a:r>
                        <a:rPr lang="cs-CZ" baseline="0" dirty="0" smtClean="0"/>
                        <a:t> 2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ČSSD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důchodce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Jiří K.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 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Květa D.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 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Tomáš V.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Marešova  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důchodce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Marie H.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Marešova 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katolík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Jan Z.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Marešova 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TOP09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Eva A.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Jaselská 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KSČM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důchodce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Zdeněk C.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Jaselská 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Pavel N.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Jaselská 24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student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Anna R.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Jaselská 35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důchodce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Emil </a:t>
                      </a:r>
                      <a:r>
                        <a:rPr lang="cs-CZ" baseline="0" dirty="0" smtClean="0"/>
                        <a:t>M.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Obilní</a:t>
                      </a:r>
                      <a:r>
                        <a:rPr lang="cs-CZ" baseline="0" dirty="0" smtClean="0"/>
                        <a:t> trh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ČSSD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Lucie S.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Obilní trh 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KDU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Milan T.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Obilní trh 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katolík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OSVČ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Pravoúhlá spojnice 7"/>
          <p:cNvCxnSpPr/>
          <p:nvPr/>
        </p:nvCxnSpPr>
        <p:spPr>
          <a:xfrm>
            <a:off x="7092280" y="1030756"/>
            <a:ext cx="864096" cy="6505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ravoúhlá spojnice 9"/>
          <p:cNvCxnSpPr/>
          <p:nvPr/>
        </p:nvCxnSpPr>
        <p:spPr>
          <a:xfrm rot="5400000" flipH="1" flipV="1">
            <a:off x="6984268" y="1736812"/>
            <a:ext cx="648072" cy="432048"/>
          </a:xfrm>
          <a:prstGeom prst="bentConnector3">
            <a:avLst>
              <a:gd name="adj1" fmla="val 34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ravoúhlá spojnice 12"/>
          <p:cNvCxnSpPr/>
          <p:nvPr/>
        </p:nvCxnSpPr>
        <p:spPr>
          <a:xfrm>
            <a:off x="7092280" y="3629508"/>
            <a:ext cx="864096" cy="6505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oúhlá spojnice 13"/>
          <p:cNvCxnSpPr/>
          <p:nvPr/>
        </p:nvCxnSpPr>
        <p:spPr>
          <a:xfrm rot="5400000" flipH="1" flipV="1">
            <a:off x="6984268" y="4335564"/>
            <a:ext cx="648072" cy="432048"/>
          </a:xfrm>
          <a:prstGeom prst="bentConnector3">
            <a:avLst>
              <a:gd name="adj1" fmla="val 34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oúhlá spojnice 14"/>
          <p:cNvCxnSpPr/>
          <p:nvPr/>
        </p:nvCxnSpPr>
        <p:spPr>
          <a:xfrm>
            <a:off x="7092280" y="5128448"/>
            <a:ext cx="864096" cy="5041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oúhlá spojnice 15"/>
          <p:cNvCxnSpPr/>
          <p:nvPr/>
        </p:nvCxnSpPr>
        <p:spPr>
          <a:xfrm flipV="1">
            <a:off x="7092280" y="5632647"/>
            <a:ext cx="864096" cy="3886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nice 26"/>
          <p:cNvCxnSpPr/>
          <p:nvPr/>
        </p:nvCxnSpPr>
        <p:spPr>
          <a:xfrm>
            <a:off x="7092280" y="2572879"/>
            <a:ext cx="864096" cy="5041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ravoúhlá spojnice 27"/>
          <p:cNvCxnSpPr/>
          <p:nvPr/>
        </p:nvCxnSpPr>
        <p:spPr>
          <a:xfrm flipV="1">
            <a:off x="7092280" y="3077078"/>
            <a:ext cx="864096" cy="3886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7956376" y="147806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Údolní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956376" y="2870828"/>
            <a:ext cx="110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Marešova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956376" y="4095487"/>
            <a:ext cx="92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Jaselská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7956375" y="5447981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Obilní trh</a:t>
            </a:r>
            <a:endParaRPr lang="cs-CZ" dirty="0"/>
          </a:p>
        </p:txBody>
      </p:sp>
      <p:cxnSp>
        <p:nvCxnSpPr>
          <p:cNvPr id="34" name="Pravoúhlá spojnice 33"/>
          <p:cNvCxnSpPr/>
          <p:nvPr/>
        </p:nvCxnSpPr>
        <p:spPr>
          <a:xfrm rot="5400000" flipH="1" flipV="1">
            <a:off x="1698275" y="275086"/>
            <a:ext cx="550176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Pravoúhlá spojnice 35"/>
          <p:cNvCxnSpPr/>
          <p:nvPr/>
        </p:nvCxnSpPr>
        <p:spPr>
          <a:xfrm>
            <a:off x="1973362" y="21814"/>
            <a:ext cx="5262934" cy="1007495"/>
          </a:xfrm>
          <a:prstGeom prst="bentConnector3">
            <a:avLst>
              <a:gd name="adj1" fmla="val 101303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35499" y="3933056"/>
          <a:ext cx="910850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6"/>
                <a:gridCol w="1152128"/>
                <a:gridCol w="720080"/>
                <a:gridCol w="720080"/>
                <a:gridCol w="648072"/>
                <a:gridCol w="792088"/>
                <a:gridCol w="648072"/>
                <a:gridCol w="576064"/>
                <a:gridCol w="648072"/>
                <a:gridCol w="648072"/>
                <a:gridCol w="792088"/>
                <a:gridCol w="611559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ulice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Průměrný věk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účast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ČSSD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KSČM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TOP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KDU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katolíci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zaměstanci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42,5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66,6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Marešova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66,6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33,3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Jaselská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50,1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66,6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Obilní</a:t>
                      </a:r>
                      <a:r>
                        <a:rPr lang="cs-CZ" baseline="0" dirty="0" smtClean="0"/>
                        <a:t> trh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66,6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66,6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33,3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251520" y="188640"/>
          <a:ext cx="69847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1368152"/>
                <a:gridCol w="576064"/>
                <a:gridCol w="720080"/>
                <a:gridCol w="792088"/>
                <a:gridCol w="965197"/>
                <a:gridCol w="141106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Jméno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Adresa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věk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účast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strana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vyznání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Karel J.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</a:t>
                      </a:r>
                      <a:r>
                        <a:rPr lang="cs-CZ" baseline="0" dirty="0" smtClean="0"/>
                        <a:t> 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ČSSD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Jana B.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Údolní</a:t>
                      </a:r>
                      <a:r>
                        <a:rPr lang="cs-CZ" baseline="0" dirty="0" smtClean="0"/>
                        <a:t> 2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ČSSD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důchodce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Jiří K.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 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OSVČ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Květa D.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Údolní 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ateista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zaměstnanec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2699792" y="0"/>
            <a:ext cx="720080" cy="23488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115616" y="4581128"/>
            <a:ext cx="1080120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stCxn id="7" idx="2"/>
          </p:cNvCxnSpPr>
          <p:nvPr/>
        </p:nvCxnSpPr>
        <p:spPr>
          <a:xfrm flipH="1">
            <a:off x="1691680" y="2348880"/>
            <a:ext cx="1368152" cy="223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55452" y="2388688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(18+73+34+45)/4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3275856" y="44624"/>
            <a:ext cx="864096" cy="208823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267744" y="4581128"/>
            <a:ext cx="734800" cy="28317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115616" y="2429338"/>
            <a:ext cx="1682747" cy="32854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>
            <a:stCxn id="12" idx="2"/>
          </p:cNvCxnSpPr>
          <p:nvPr/>
        </p:nvCxnSpPr>
        <p:spPr>
          <a:xfrm flipH="1">
            <a:off x="2699792" y="2132856"/>
            <a:ext cx="1008112" cy="244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2415057" y="3204264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3xAno/4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2449219" y="3217837"/>
            <a:ext cx="864096" cy="38875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3995936" y="44624"/>
            <a:ext cx="1008112" cy="21602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>
            <a:stCxn id="20" idx="2"/>
            <a:endCxn id="23" idx="0"/>
          </p:cNvCxnSpPr>
          <p:nvPr/>
        </p:nvCxnSpPr>
        <p:spPr>
          <a:xfrm flipH="1">
            <a:off x="3364945" y="2204864"/>
            <a:ext cx="1135047" cy="2389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3093994" y="4594701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822145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484868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213019" y="4609642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6450358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831688" y="4618459"/>
            <a:ext cx="541902" cy="2786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nice se šipkou 28"/>
          <p:cNvCxnSpPr>
            <a:stCxn id="20" idx="2"/>
            <a:endCxn id="24" idx="0"/>
          </p:cNvCxnSpPr>
          <p:nvPr/>
        </p:nvCxnSpPr>
        <p:spPr>
          <a:xfrm flipH="1">
            <a:off x="4093096" y="2204864"/>
            <a:ext cx="406896" cy="241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20" idx="2"/>
            <a:endCxn id="25" idx="0"/>
          </p:cNvCxnSpPr>
          <p:nvPr/>
        </p:nvCxnSpPr>
        <p:spPr>
          <a:xfrm>
            <a:off x="4499992" y="2204864"/>
            <a:ext cx="255827" cy="241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20" idx="2"/>
          </p:cNvCxnSpPr>
          <p:nvPr/>
        </p:nvCxnSpPr>
        <p:spPr>
          <a:xfrm>
            <a:off x="4499992" y="2204864"/>
            <a:ext cx="950824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>
            <a:stCxn id="20" idx="2"/>
          </p:cNvCxnSpPr>
          <p:nvPr/>
        </p:nvCxnSpPr>
        <p:spPr>
          <a:xfrm>
            <a:off x="4499992" y="2204864"/>
            <a:ext cx="1602647" cy="2389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20" idx="2"/>
          </p:cNvCxnSpPr>
          <p:nvPr/>
        </p:nvCxnSpPr>
        <p:spPr>
          <a:xfrm>
            <a:off x="4499992" y="2204864"/>
            <a:ext cx="2194399" cy="2413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6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EKOLOGICKÁ CHYBA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procesu agregace se ztrácí informace</a:t>
            </a:r>
          </a:p>
          <a:p>
            <a:r>
              <a:rPr lang="cs-CZ" dirty="0" smtClean="0"/>
              <a:t>Nelze hovořit o pozorovaných vztazích jako o platných pro individuální voliče </a:t>
            </a:r>
          </a:p>
          <a:p>
            <a:pPr lvl="1"/>
            <a:r>
              <a:rPr lang="cs-CZ" dirty="0" smtClean="0"/>
              <a:t>V našem případě: tam kde je nějaký katolík získala hlas KDU nebo TOP09. Přitom ale oba katolíci nevolili.</a:t>
            </a:r>
          </a:p>
          <a:p>
            <a:pPr lvl="1"/>
            <a:r>
              <a:rPr lang="cs-CZ" dirty="0" smtClean="0"/>
              <a:t>V reálném světě nejsme schopni věrohodně z agregovaných dat věrohodně rekonstruovat individuální vztahy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80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prostorových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Autokorelace (více seminář 3)</a:t>
            </a:r>
          </a:p>
          <a:p>
            <a:pPr lvl="1"/>
            <a:r>
              <a:rPr lang="cs-CZ" dirty="0" smtClean="0"/>
              <a:t>„vše souvisí se vším, a co si je blíž, to spolu souvisí více“</a:t>
            </a:r>
          </a:p>
          <a:p>
            <a:pPr lvl="1"/>
            <a:r>
              <a:rPr lang="cs-CZ" dirty="0" smtClean="0"/>
              <a:t>Porušení předpokladu o nezávislosti pozorování</a:t>
            </a:r>
          </a:p>
          <a:p>
            <a:r>
              <a:rPr lang="cs-CZ" dirty="0" err="1" smtClean="0"/>
              <a:t>Nestacionarita</a:t>
            </a:r>
            <a:r>
              <a:rPr lang="cs-CZ" dirty="0"/>
              <a:t> (více </a:t>
            </a:r>
            <a:r>
              <a:rPr lang="cs-CZ" dirty="0" smtClean="0"/>
              <a:t>seminář 4)</a:t>
            </a:r>
          </a:p>
          <a:p>
            <a:pPr lvl="1"/>
            <a:r>
              <a:rPr lang="cs-CZ" dirty="0" smtClean="0"/>
              <a:t>Volební chování jedné společenské skupiny se může v prostoru lišit (katolíci ve Valašských </a:t>
            </a:r>
            <a:r>
              <a:rPr lang="cs-CZ" dirty="0" err="1" smtClean="0"/>
              <a:t>Klouboucích</a:t>
            </a:r>
            <a:r>
              <a:rPr lang="cs-CZ" dirty="0" smtClean="0"/>
              <a:t> x katolíci v severních Čechách, podnikatelé v Praze x podnikatelé na Svitavsku)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1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polygonu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Malý region  =  vysoká homogenita/     </a:t>
            </a:r>
          </a:p>
          <a:p>
            <a:pPr marL="0" indent="0">
              <a:buNone/>
            </a:pPr>
            <a:r>
              <a:rPr lang="cs-CZ" dirty="0" smtClean="0"/>
              <a:t>                               vysoký „šum“</a:t>
            </a:r>
          </a:p>
          <a:p>
            <a:r>
              <a:rPr lang="cs-CZ" dirty="0" smtClean="0"/>
              <a:t>Velký region = nízká homogenita/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nízký šum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Funkční x administrativní region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1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4088" y="836712"/>
            <a:ext cx="3322712" cy="5289451"/>
          </a:xfrm>
        </p:spPr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apl.czso.cz/irso4/cisel.jsp</a:t>
            </a:r>
            <a:endParaRPr lang="cs-CZ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Viz  </a:t>
            </a:r>
            <a:r>
              <a:rPr lang="cs-CZ" dirty="0">
                <a:hlinkClick r:id="rId3"/>
              </a:rPr>
              <a:t>http://www.cuzk.cz/Uvod/Produkty-a-sluzby/RUIAN/2-Poskytovani-udaju-RUIAN-ISUI-VDP/Ciselniky-ISUI/Nizsi-uzemni-prvky-a-uzemne-evidencni-jednotky.aspx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schéma soustav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6" y="252244"/>
            <a:ext cx="5036982" cy="64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883" y="3785"/>
            <a:ext cx="3975720" cy="61170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" y="4245159"/>
            <a:ext cx="5386316" cy="258855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3785"/>
            <a:ext cx="5386314" cy="23036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07470"/>
            <a:ext cx="5386314" cy="234397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580112" y="6309320"/>
            <a:ext cx="24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google.maps.com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7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Rozdíly mezi měřítky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625341"/>
              </p:ext>
            </p:extLst>
          </p:nvPr>
        </p:nvGraphicFramePr>
        <p:xfrm>
          <a:off x="457200" y="1600200"/>
          <a:ext cx="822960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576064"/>
                <a:gridCol w="792088"/>
                <a:gridCol w="588398"/>
                <a:gridCol w="707747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nezaměstnanost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vš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obyvatel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OSVČ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max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Brno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9,4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20,6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385913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14,19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Městské části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5,8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11,9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11,1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577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64316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9,2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„Čtvrtě“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26781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ZSJ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12836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264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83568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 kvůli značným rozdílům ve velikosti jednotek je obvykle vhodné používat váhy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584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Důsledky „měření“ (sběru dat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 err="1" smtClean="0"/>
              <a:t>socio</a:t>
            </a:r>
            <a:r>
              <a:rPr lang="cs-CZ" dirty="0" smtClean="0"/>
              <a:t>-ekonomické analýze obvykle není problém s chybějícími daty za místa</a:t>
            </a:r>
          </a:p>
          <a:p>
            <a:r>
              <a:rPr lang="cs-CZ" dirty="0" smtClean="0"/>
              <a:t>Problém s chybějícími daty pro čas (mnoho údajů je zjišťováno jen z cenzu)</a:t>
            </a:r>
          </a:p>
          <a:p>
            <a:endParaRPr lang="cs-CZ" dirty="0"/>
          </a:p>
          <a:p>
            <a:r>
              <a:rPr lang="cs-CZ" dirty="0" smtClean="0"/>
              <a:t>Bojkot sčítání (např. Řekové v Albánii, Albánci v Makedonii a Srbsku, …)</a:t>
            </a:r>
          </a:p>
          <a:p>
            <a:pPr lvl="1"/>
            <a:r>
              <a:rPr lang="cs-CZ" dirty="0" smtClean="0"/>
              <a:t>V ČR otázka víry a vyznání v roce 2011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8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seminářů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Program v sylabu je orientační</a:t>
            </a:r>
          </a:p>
          <a:p>
            <a:pPr lvl="1"/>
            <a:r>
              <a:rPr lang="cs-CZ" dirty="0" smtClean="0"/>
              <a:t>Pokud nebude v předstihu uvedeno jinak, literaturu k seminářům čtěte PŘED seminářem</a:t>
            </a:r>
          </a:p>
          <a:p>
            <a:r>
              <a:rPr lang="cs-CZ" dirty="0" smtClean="0"/>
              <a:t>Dnes: data, příprava dat, ověření úrovně schopností v oblasti statistické analýzy </a:t>
            </a:r>
          </a:p>
          <a:p>
            <a:r>
              <a:rPr lang="cs-CZ" dirty="0" smtClean="0"/>
              <a:t>Příště: vytváření mapy</a:t>
            </a:r>
          </a:p>
          <a:p>
            <a:r>
              <a:rPr lang="cs-CZ" dirty="0" smtClean="0"/>
              <a:t>Přespříště: popisné statistiky, korelace</a:t>
            </a:r>
          </a:p>
          <a:p>
            <a:r>
              <a:rPr lang="cs-CZ" dirty="0" smtClean="0"/>
              <a:t>Nakonec: „prostorové“ metody</a:t>
            </a:r>
          </a:p>
          <a:p>
            <a:r>
              <a:rPr lang="cs-CZ" dirty="0" smtClean="0"/>
              <a:t>Úplně nakonec: shrnutí/opakování 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2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Agregovaná data</a:t>
            </a:r>
          </a:p>
          <a:p>
            <a:pPr lvl="1"/>
            <a:r>
              <a:rPr lang="cs-CZ" dirty="0" smtClean="0"/>
              <a:t>Nebezpečí ekologické chyby</a:t>
            </a:r>
          </a:p>
          <a:p>
            <a:r>
              <a:rPr lang="cs-CZ" dirty="0" smtClean="0"/>
              <a:t>Kardinální proměnné</a:t>
            </a:r>
          </a:p>
          <a:p>
            <a:pPr lvl="1"/>
            <a:r>
              <a:rPr lang="cs-CZ" dirty="0" smtClean="0"/>
              <a:t>Možnosti pro využití řady statistických nástrojů</a:t>
            </a:r>
          </a:p>
          <a:p>
            <a:r>
              <a:rPr lang="cs-CZ" dirty="0" smtClean="0"/>
              <a:t>Prostorová data</a:t>
            </a:r>
          </a:p>
          <a:p>
            <a:pPr lvl="1"/>
            <a:r>
              <a:rPr lang="cs-CZ" dirty="0" smtClean="0"/>
              <a:t>Narušení obvyklých předpokladů</a:t>
            </a:r>
          </a:p>
          <a:p>
            <a:pPr lvl="1"/>
            <a:r>
              <a:rPr lang="cs-CZ" dirty="0" smtClean="0"/>
              <a:t>Otázka měřítkové úrovně</a:t>
            </a:r>
          </a:p>
          <a:p>
            <a:pPr lvl="1"/>
            <a:r>
              <a:rPr lang="cs-CZ" dirty="0" smtClean="0"/>
              <a:t>Otázka spolehlivosti dat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0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 nachystat data?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2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 – volební 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2 možnosti jejich zisku</a:t>
            </a:r>
          </a:p>
          <a:p>
            <a:pPr lvl="1"/>
            <a:r>
              <a:rPr lang="cs-CZ" dirty="0" smtClean="0"/>
              <a:t>Volby.cz</a:t>
            </a:r>
          </a:p>
          <a:p>
            <a:pPr lvl="1"/>
            <a:r>
              <a:rPr lang="cs-CZ" dirty="0" smtClean="0"/>
              <a:t>Otevřená data</a:t>
            </a:r>
          </a:p>
          <a:p>
            <a:pPr lvl="1"/>
            <a:r>
              <a:rPr lang="cs-CZ" dirty="0" smtClean="0"/>
              <a:t>(žádost na ČSÚ – v případě dat, která nejsou v otevřených datech)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Data za obce </a:t>
            </a:r>
          </a:p>
          <a:p>
            <a:pPr lvl="1"/>
            <a:r>
              <a:rPr lang="cs-CZ" dirty="0" smtClean="0"/>
              <a:t>S okrsky je těžká práce</a:t>
            </a:r>
          </a:p>
          <a:p>
            <a:pPr lvl="1"/>
            <a:r>
              <a:rPr lang="cs-CZ" dirty="0" smtClean="0"/>
              <a:t>Je známé jen aktuální vymezení okrsků</a:t>
            </a:r>
          </a:p>
          <a:p>
            <a:pPr lvl="1"/>
            <a:r>
              <a:rPr lang="cs-CZ" dirty="0"/>
              <a:t>https://volby.tmapy.cz/</a:t>
            </a:r>
          </a:p>
        </p:txBody>
      </p:sp>
    </p:spTree>
    <p:extLst>
      <p:ext uri="{BB962C8B-B14F-4D97-AF65-F5344CB8AC3E}">
        <p14:creationId xmlns:p14="http://schemas.microsoft.com/office/powerpoint/2010/main" val="20492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Volby.cz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Otravná manuální práce</a:t>
            </a:r>
          </a:p>
          <a:p>
            <a:r>
              <a:rPr lang="cs-CZ" dirty="0" smtClean="0"/>
              <a:t>Možnost obejít automatizovaným stahováním (tzv. </a:t>
            </a:r>
            <a:r>
              <a:rPr lang="cs-CZ" dirty="0" err="1" smtClean="0"/>
              <a:t>webscrape</a:t>
            </a:r>
            <a:r>
              <a:rPr lang="cs-CZ" dirty="0" smtClean="0"/>
              <a:t>)</a:t>
            </a:r>
          </a:p>
          <a:p>
            <a:r>
              <a:rPr lang="cs-CZ" dirty="0" smtClean="0"/>
              <a:t>Skript lze napsat v VBA/pythonu (</a:t>
            </a:r>
            <a:r>
              <a:rPr lang="cs-CZ" dirty="0" err="1" smtClean="0"/>
              <a:t>excel</a:t>
            </a:r>
            <a:r>
              <a:rPr lang="cs-CZ" dirty="0" smtClean="0"/>
              <a:t>) nebo v R</a:t>
            </a:r>
          </a:p>
          <a:p>
            <a:pPr lvl="1"/>
            <a:r>
              <a:rPr lang="cs-CZ" dirty="0" smtClean="0"/>
              <a:t>To se tady učit nebudeme</a:t>
            </a:r>
          </a:p>
          <a:p>
            <a:pPr lvl="1"/>
            <a:r>
              <a:rPr lang="cs-CZ" dirty="0" smtClean="0"/>
              <a:t>Pokud chcete stahovat data z volby.cz nebo z jiných serverů se systematicky uspořádanými tabulkami, pak se tato schopnost velmi hodí</a:t>
            </a:r>
          </a:p>
          <a:p>
            <a:pPr lvl="1"/>
            <a:r>
              <a:rPr lang="cs-CZ" dirty="0">
                <a:hlinkClick r:id="rId2"/>
              </a:rPr>
              <a:t>http://analystcave.com/web-scraping-tutorial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>
                <a:hlinkClick r:id="rId3"/>
              </a:rPr>
              <a:t>http://analystcave.com/excel-tools/excel-scrape-html-add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lvl="1"/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www.promptcloud.com/blog/how-to-use-excel-to-scrape-websites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4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Otevřená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Součást serveru volby.cz</a:t>
            </a:r>
          </a:p>
          <a:p>
            <a:r>
              <a:rPr lang="cs-CZ" dirty="0" smtClean="0">
                <a:hlinkClick r:id="rId2"/>
              </a:rPr>
              <a:t>http://volby.cz/opendata/opendata.htm</a:t>
            </a:r>
            <a:endParaRPr lang="cs-CZ" dirty="0" smtClean="0"/>
          </a:p>
          <a:p>
            <a:r>
              <a:rPr lang="cs-CZ" dirty="0" smtClean="0"/>
              <a:t>Obsahuje systematizovanou informaci o kandidujících subjektech (</a:t>
            </a:r>
            <a:r>
              <a:rPr lang="cs-CZ" b="1" dirty="0" smtClean="0"/>
              <a:t>registry</a:t>
            </a:r>
            <a:r>
              <a:rPr lang="cs-CZ" dirty="0" smtClean="0"/>
              <a:t>) a volebních výsledcích (</a:t>
            </a:r>
            <a:r>
              <a:rPr lang="cs-CZ" b="1" dirty="0" smtClean="0"/>
              <a:t>okrsková data</a:t>
            </a:r>
            <a:r>
              <a:rPr lang="cs-CZ" dirty="0" smtClean="0"/>
              <a:t>)</a:t>
            </a:r>
          </a:p>
          <a:p>
            <a:r>
              <a:rPr lang="cs-CZ" dirty="0" smtClean="0"/>
              <a:t>Stažení zazipované složky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0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</a:t>
            </a:r>
            <a:r>
              <a:rPr lang="cs-CZ" dirty="0" err="1" smtClean="0"/>
              <a:t>excelového</a:t>
            </a:r>
            <a:r>
              <a:rPr lang="cs-CZ" dirty="0" smtClean="0"/>
              <a:t> souboru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Vyfiltrovat svůj obvod</a:t>
            </a:r>
          </a:p>
          <a:p>
            <a:pPr lvl="1"/>
            <a:r>
              <a:rPr lang="cs-CZ" dirty="0" smtClean="0"/>
              <a:t>Data – filtr – obvod – číslo obvodu</a:t>
            </a:r>
          </a:p>
          <a:p>
            <a:r>
              <a:rPr lang="cs-CZ" dirty="0" smtClean="0"/>
              <a:t>Vyfiltrovat druhé kolo</a:t>
            </a:r>
          </a:p>
          <a:p>
            <a:pPr lvl="1"/>
            <a:r>
              <a:rPr lang="cs-CZ" dirty="0" smtClean="0"/>
              <a:t>Data – filtr – kolo – 2 – </a:t>
            </a:r>
            <a:r>
              <a:rPr lang="cs-CZ" dirty="0" err="1" smtClean="0"/>
              <a:t>ctrl+a</a:t>
            </a:r>
            <a:r>
              <a:rPr lang="cs-CZ" dirty="0" smtClean="0"/>
              <a:t> – </a:t>
            </a:r>
            <a:r>
              <a:rPr lang="cs-CZ" dirty="0" err="1" smtClean="0"/>
              <a:t>ctrl+c</a:t>
            </a:r>
            <a:r>
              <a:rPr lang="cs-CZ" dirty="0" smtClean="0"/>
              <a:t> – </a:t>
            </a:r>
            <a:r>
              <a:rPr lang="cs-CZ" dirty="0" err="1" smtClean="0"/>
              <a:t>ctrl+n</a:t>
            </a:r>
            <a:r>
              <a:rPr lang="cs-CZ" dirty="0" smtClean="0"/>
              <a:t> – </a:t>
            </a:r>
            <a:r>
              <a:rPr lang="cs-CZ" dirty="0" err="1" smtClean="0"/>
              <a:t>ctrl+v</a:t>
            </a:r>
            <a:endParaRPr lang="cs-CZ" dirty="0" smtClean="0"/>
          </a:p>
          <a:p>
            <a:r>
              <a:rPr lang="cs-CZ" dirty="0" smtClean="0"/>
              <a:t>Souhrn dle obce </a:t>
            </a:r>
          </a:p>
          <a:p>
            <a:pPr lvl="1"/>
            <a:r>
              <a:rPr lang="cs-CZ" dirty="0" smtClean="0"/>
              <a:t>Data – souhrn – u změny ve sloupci OBEC; použít funkci součet; označit všechny položky od VOL_SEZNAM, kromě KC – ok</a:t>
            </a:r>
          </a:p>
          <a:p>
            <a:r>
              <a:rPr lang="cs-CZ" dirty="0" smtClean="0"/>
              <a:t>Výsledek do nového sešitu </a:t>
            </a:r>
          </a:p>
          <a:p>
            <a:pPr marL="742950" lvl="2" indent="-342900"/>
            <a:r>
              <a:rPr lang="cs-CZ" dirty="0" err="1" smtClean="0"/>
              <a:t>ctrl+a</a:t>
            </a:r>
            <a:r>
              <a:rPr lang="cs-CZ" dirty="0" smtClean="0"/>
              <a:t> – </a:t>
            </a:r>
            <a:r>
              <a:rPr lang="cs-CZ" dirty="0" err="1" smtClean="0"/>
              <a:t>ctrl+c</a:t>
            </a:r>
            <a:r>
              <a:rPr lang="cs-CZ" dirty="0" smtClean="0"/>
              <a:t> – </a:t>
            </a:r>
            <a:r>
              <a:rPr lang="cs-CZ" dirty="0" err="1" smtClean="0"/>
              <a:t>ctrl+n</a:t>
            </a:r>
            <a:r>
              <a:rPr lang="cs-CZ" dirty="0" smtClean="0"/>
              <a:t> – klepnout pravým do první buňky a vložit jako hodnoty </a:t>
            </a:r>
          </a:p>
          <a:p>
            <a:pPr marL="0" indent="-400050"/>
            <a:r>
              <a:rPr lang="cs-CZ" dirty="0" smtClean="0"/>
              <a:t>Upravit nový sešit</a:t>
            </a:r>
          </a:p>
          <a:p>
            <a:pPr marL="400050" lvl="1" indent="-400050"/>
            <a:r>
              <a:rPr lang="cs-CZ" dirty="0" smtClean="0"/>
              <a:t>Vložit sloupec za sloupec OBEC – nový sloupec pojmenovat „Celkem“– rozdělit sloupec obec (data – text do sloupců – oddělovač – mezera – ok) – seřadit dle celkem – smazat data v řádcích, které neobsahují slovo celkem - smazat prázdné sloupce, sloupce kde jsou jen nuly a sloupec celkem</a:t>
            </a:r>
          </a:p>
          <a:p>
            <a:pPr marL="400050" lvl="1" indent="-400050"/>
            <a:r>
              <a:rPr lang="cs-CZ" dirty="0" smtClean="0"/>
              <a:t>Přejmenujte sloupce HLASY01, ….,HLASYX podle jmen uvedených v registrech</a:t>
            </a:r>
          </a:p>
          <a:p>
            <a:pPr marL="0" indent="-400050"/>
            <a:r>
              <a:rPr lang="cs-CZ" dirty="0" err="1" smtClean="0"/>
              <a:t>ctrl+s</a:t>
            </a:r>
            <a:r>
              <a:rPr lang="cs-CZ" dirty="0" smtClean="0"/>
              <a:t> – název: </a:t>
            </a:r>
            <a:r>
              <a:rPr lang="cs-CZ" dirty="0" err="1" smtClean="0"/>
              <a:t>obvodN_II</a:t>
            </a:r>
            <a:endParaRPr lang="cs-CZ" dirty="0" smtClean="0"/>
          </a:p>
          <a:p>
            <a:pPr lvl="1"/>
            <a:r>
              <a:rPr lang="cs-CZ" dirty="0" smtClean="0"/>
              <a:t>Před uložením přejmenovat také list</a:t>
            </a:r>
          </a:p>
          <a:p>
            <a:pPr lvl="1"/>
            <a:r>
              <a:rPr lang="cs-CZ" dirty="0" smtClean="0"/>
              <a:t>Název sešitu krátký, bez mezer a diakritiky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1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V původním sešitu označit a smazat data za 2. kolo </a:t>
            </a:r>
          </a:p>
          <a:p>
            <a:r>
              <a:rPr lang="cs-CZ" dirty="0" smtClean="0"/>
              <a:t>Zrušit filtr za kolo</a:t>
            </a:r>
          </a:p>
          <a:p>
            <a:r>
              <a:rPr lang="cs-CZ" dirty="0" smtClean="0"/>
              <a:t>Upravit data za 1.kolo</a:t>
            </a:r>
          </a:p>
          <a:p>
            <a:r>
              <a:rPr lang="cs-CZ" dirty="0" smtClean="0"/>
              <a:t>Souhrn dle obce </a:t>
            </a:r>
          </a:p>
          <a:p>
            <a:pPr lvl="1"/>
            <a:r>
              <a:rPr lang="cs-CZ" dirty="0" smtClean="0"/>
              <a:t>Data – souhrn – u změny ve sloupci OBEC; použít funkci součet; označit všechny položky od VOL_SEZNAM, kromě KC – ok</a:t>
            </a:r>
          </a:p>
          <a:p>
            <a:r>
              <a:rPr lang="cs-CZ" dirty="0" smtClean="0"/>
              <a:t>Výsledek do nového sešitu </a:t>
            </a:r>
          </a:p>
          <a:p>
            <a:pPr marL="742950" lvl="2" indent="-342900"/>
            <a:r>
              <a:rPr lang="cs-CZ" dirty="0" err="1" smtClean="0"/>
              <a:t>ctrl+a</a:t>
            </a:r>
            <a:r>
              <a:rPr lang="cs-CZ" dirty="0" smtClean="0"/>
              <a:t> – </a:t>
            </a:r>
            <a:r>
              <a:rPr lang="cs-CZ" dirty="0" err="1" smtClean="0"/>
              <a:t>ctrl+c</a:t>
            </a:r>
            <a:r>
              <a:rPr lang="cs-CZ" dirty="0" smtClean="0"/>
              <a:t> – </a:t>
            </a:r>
            <a:r>
              <a:rPr lang="cs-CZ" dirty="0" err="1" smtClean="0"/>
              <a:t>ctrl+n</a:t>
            </a:r>
            <a:r>
              <a:rPr lang="cs-CZ" dirty="0" smtClean="0"/>
              <a:t> – klepnout pravým do první buňky a vložit jako hodnoty </a:t>
            </a:r>
          </a:p>
          <a:p>
            <a:pPr marL="0" indent="-400050"/>
            <a:r>
              <a:rPr lang="cs-CZ" dirty="0" smtClean="0"/>
              <a:t>Upravit nový sešit</a:t>
            </a:r>
          </a:p>
          <a:p>
            <a:pPr marL="400050" lvl="1" indent="-400050"/>
            <a:r>
              <a:rPr lang="cs-CZ" dirty="0" smtClean="0"/>
              <a:t>Vložit sloupec za sloupec OBEC – nový sloupec pojmenovat „Celkem“– rozdělit sloupec obec (data – text do sloupců – oddělovač – mezera – ok) – seřadit dle celkem smazat prázdné sloupce, sloupce kde jsou jen nuly a sloupec celkem</a:t>
            </a:r>
          </a:p>
          <a:p>
            <a:pPr marL="400050" lvl="1" indent="-400050"/>
            <a:r>
              <a:rPr lang="cs-CZ" dirty="0" smtClean="0"/>
              <a:t>Přejmenujte sloupce HLASY01, ….,HLASYX podle jmen uvedených v registrech</a:t>
            </a:r>
          </a:p>
          <a:p>
            <a:pPr marL="400050" lvl="1" indent="-400050"/>
            <a:r>
              <a:rPr lang="cs-CZ" dirty="0" smtClean="0"/>
              <a:t>Za název v každém sloupci přidejte „_2“</a:t>
            </a:r>
          </a:p>
          <a:p>
            <a:pPr marL="0" indent="-400050"/>
            <a:r>
              <a:rPr lang="cs-CZ" dirty="0" err="1" smtClean="0"/>
              <a:t>ctrl+s</a:t>
            </a:r>
            <a:r>
              <a:rPr lang="cs-CZ" dirty="0" smtClean="0"/>
              <a:t> – název: </a:t>
            </a:r>
            <a:r>
              <a:rPr lang="cs-CZ" dirty="0" err="1" smtClean="0"/>
              <a:t>obvodN_II</a:t>
            </a:r>
            <a:endParaRPr lang="cs-CZ" dirty="0" smtClean="0"/>
          </a:p>
          <a:p>
            <a:pPr lvl="1"/>
            <a:r>
              <a:rPr lang="cs-CZ" dirty="0" smtClean="0"/>
              <a:t>Před uložením přejmenovat také list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Spojení 1. a 2. kola a přidání dalších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SPSS</a:t>
            </a:r>
          </a:p>
          <a:p>
            <a:endParaRPr lang="cs-CZ" dirty="0"/>
          </a:p>
          <a:p>
            <a:r>
              <a:rPr lang="cs-CZ" dirty="0" smtClean="0"/>
              <a:t>Přidání dat</a:t>
            </a:r>
          </a:p>
          <a:p>
            <a:pPr lvl="1"/>
            <a:r>
              <a:rPr lang="cs-CZ" dirty="0" smtClean="0"/>
              <a:t>Z předchozích voleb</a:t>
            </a:r>
          </a:p>
          <a:p>
            <a:pPr lvl="1"/>
            <a:r>
              <a:rPr lang="cs-CZ" dirty="0" smtClean="0"/>
              <a:t>Ze sčítání lidu</a:t>
            </a:r>
          </a:p>
          <a:p>
            <a:pPr lvl="1"/>
            <a:r>
              <a:rPr lang="cs-CZ" dirty="0" smtClean="0"/>
              <a:t>Z jiných zdrojů (MPSV, MŠMT, cokoli,…)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6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Otevřete </a:t>
            </a:r>
            <a:r>
              <a:rPr lang="cs-CZ" dirty="0" smtClean="0"/>
              <a:t>soubory, které chcete propojit, </a:t>
            </a:r>
            <a:r>
              <a:rPr lang="cs-CZ" dirty="0"/>
              <a:t>v </a:t>
            </a:r>
            <a:r>
              <a:rPr lang="cs-CZ" dirty="0" smtClean="0"/>
              <a:t>SPSS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Po otevření tabulek začněte se spojováním.</a:t>
            </a:r>
          </a:p>
          <a:p>
            <a:endParaRPr lang="cs-CZ" dirty="0"/>
          </a:p>
        </p:txBody>
      </p:sp>
      <p:pic>
        <p:nvPicPr>
          <p:cNvPr id="1031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56" y="378774"/>
            <a:ext cx="3902382" cy="114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9" y="2852936"/>
            <a:ext cx="4740275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463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8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/>
              <a:t>Nejprve je nutné seřadit data v </a:t>
            </a:r>
            <a:r>
              <a:rPr lang="cs-CZ" b="1" u="sng" dirty="0"/>
              <a:t>každé</a:t>
            </a:r>
            <a:r>
              <a:rPr lang="cs-CZ" dirty="0"/>
              <a:t> </a:t>
            </a:r>
            <a:r>
              <a:rPr lang="cs-CZ" dirty="0" smtClean="0"/>
              <a:t>spojované tabulce </a:t>
            </a:r>
            <a:r>
              <a:rPr lang="cs-CZ" dirty="0"/>
              <a:t>podle </a:t>
            </a:r>
            <a:r>
              <a:rPr lang="cs-CZ" dirty="0" smtClean="0"/>
              <a:t>sloupce OBEC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7438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3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K čemu jsou:</a:t>
            </a:r>
          </a:p>
          <a:p>
            <a:pPr lvl="1"/>
            <a:r>
              <a:rPr lang="cs-CZ" dirty="0" smtClean="0"/>
              <a:t>Jak zjistit z agregovaných dat užitečné informace o volebním chování</a:t>
            </a:r>
          </a:p>
          <a:p>
            <a:pPr lvl="2"/>
            <a:r>
              <a:rPr lang="cs-CZ" dirty="0" smtClean="0"/>
              <a:t>Prakticky využitelné zejména pro práci s volbami, ke kterým se nedělají průzkumy veřejného mínění</a:t>
            </a:r>
          </a:p>
          <a:p>
            <a:pPr lvl="1"/>
            <a:r>
              <a:rPr lang="cs-CZ" dirty="0" smtClean="0"/>
              <a:t>Rozvoj dovedností v oblasti statistických metod</a:t>
            </a:r>
          </a:p>
          <a:p>
            <a:pPr lvl="2"/>
            <a:r>
              <a:rPr lang="cs-CZ" dirty="0" smtClean="0"/>
              <a:t>Počítáme s tím, že něco umíte z podzimního kurzu</a:t>
            </a:r>
          </a:p>
          <a:p>
            <a:pPr lvl="1"/>
            <a:r>
              <a:rPr lang="cs-CZ" dirty="0" smtClean="0"/>
              <a:t>Seznámení s „kartografickými“ metodami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Zpracování analýz pro seminární práci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OBSAH SEMINÁŘŮ ANI LITERATURY URČENÉ K SEMINÁŘŮM NEBUDE SOUČÁSTÍ ZKOUŠKY</a:t>
            </a:r>
          </a:p>
          <a:p>
            <a:pPr lvl="2"/>
            <a:r>
              <a:rPr lang="cs-CZ" dirty="0" smtClean="0"/>
              <a:t>Osvojení si dovedností a znalostí bude otestováno seminární prací</a:t>
            </a:r>
          </a:p>
          <a:p>
            <a:pPr lvl="2"/>
            <a:r>
              <a:rPr lang="cs-CZ" dirty="0" smtClean="0"/>
              <a:t>Literaturu rozhodně čtěte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6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Spojení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Spojování začněte od 1. kola posledních voleb (v úkolu nejlépe od účasti v krajských volbách)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753100" cy="3474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8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Vyberte 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27" y="2209800"/>
            <a:ext cx="5757545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1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28625"/>
            <a:ext cx="90963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1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Sčítání lidu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hlinkClick r:id="rId2"/>
              </a:rPr>
              <a:t>https://www.czso.cz/csu/czso/otevrena_data_pro_vysledky_scitani_lidu_domu_a_bytu_2011_-</a:t>
            </a:r>
            <a:r>
              <a:rPr lang="cs-CZ" dirty="0" smtClean="0">
                <a:hlinkClick r:id="rId2"/>
              </a:rPr>
              <a:t>sldb_2011-</a:t>
            </a:r>
            <a:endParaRPr lang="cs-CZ" dirty="0" smtClean="0"/>
          </a:p>
          <a:p>
            <a:r>
              <a:rPr lang="cs-CZ" b="1" dirty="0"/>
              <a:t>Výběr údajů ze SLDB 2011 za obyvatelstvo, domy a byty, domácnosti a vyjížďku</a:t>
            </a:r>
            <a:endParaRPr lang="cs-CZ" dirty="0" smtClean="0"/>
          </a:p>
          <a:p>
            <a:pPr lvl="1"/>
            <a:r>
              <a:rPr lang="cs-CZ" dirty="0" smtClean="0"/>
              <a:t>Popis dat</a:t>
            </a:r>
          </a:p>
          <a:p>
            <a:pPr lvl="1"/>
            <a:r>
              <a:rPr lang="cs-CZ" dirty="0" smtClean="0"/>
              <a:t>Obyvatelstvo (</a:t>
            </a:r>
            <a:r>
              <a:rPr lang="cs-CZ" dirty="0" err="1" smtClean="0"/>
              <a:t>excel</a:t>
            </a:r>
            <a:r>
              <a:rPr lang="cs-CZ" dirty="0" smtClean="0"/>
              <a:t> v </a:t>
            </a:r>
            <a:r>
              <a:rPr lang="cs-CZ" dirty="0" err="1" smtClean="0"/>
              <a:t>csv</a:t>
            </a:r>
            <a:r>
              <a:rPr lang="cs-CZ" dirty="0" smtClean="0"/>
              <a:t>. složce)</a:t>
            </a:r>
          </a:p>
          <a:p>
            <a:pPr lvl="2"/>
            <a:r>
              <a:rPr lang="cs-CZ" dirty="0" smtClean="0"/>
              <a:t>Po otevření: data – text do sloupců – oddělovač: čárka</a:t>
            </a:r>
          </a:p>
          <a:p>
            <a:pPr lvl="2"/>
            <a:r>
              <a:rPr lang="cs-CZ" dirty="0" smtClean="0"/>
              <a:t>Vyfiltrování obcí: data – filtr – </a:t>
            </a:r>
            <a:r>
              <a:rPr lang="cs-CZ" dirty="0" err="1" smtClean="0"/>
              <a:t>typuz_naz</a:t>
            </a:r>
            <a:r>
              <a:rPr lang="cs-CZ" dirty="0" smtClean="0"/>
              <a:t>: obec</a:t>
            </a:r>
          </a:p>
          <a:p>
            <a:pPr lvl="2"/>
            <a:r>
              <a:rPr lang="cs-CZ" dirty="0" smtClean="0"/>
              <a:t>Vykopírování do nového sešitu</a:t>
            </a:r>
          </a:p>
          <a:p>
            <a:pPr lvl="2"/>
            <a:r>
              <a:rPr lang="cs-CZ" dirty="0" smtClean="0"/>
              <a:t>Přejmenování sloupců (pomocí souboru popis dat)</a:t>
            </a:r>
          </a:p>
          <a:p>
            <a:pPr lvl="2"/>
            <a:r>
              <a:rPr lang="cs-CZ" dirty="0" smtClean="0"/>
              <a:t>Zjednodušení a zkrácení názvů! (jinak problémy v SPSS)</a:t>
            </a:r>
          </a:p>
          <a:p>
            <a:pPr lvl="2"/>
            <a:r>
              <a:rPr lang="cs-CZ" dirty="0" smtClean="0"/>
              <a:t>Smazání údajů jen za ženy/muže</a:t>
            </a:r>
          </a:p>
          <a:p>
            <a:pPr lvl="2"/>
            <a:r>
              <a:rPr lang="cs-CZ" b="1" dirty="0" smtClean="0"/>
              <a:t>Výběr sloupců závisí na teoretických předpokladech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786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Spojení stejným způsobem jako výše</a:t>
            </a:r>
          </a:p>
          <a:p>
            <a:endParaRPr lang="cs-CZ" dirty="0"/>
          </a:p>
          <a:p>
            <a:r>
              <a:rPr lang="cs-CZ" dirty="0" smtClean="0"/>
              <a:t>Export do </a:t>
            </a:r>
            <a:r>
              <a:rPr lang="cs-CZ" dirty="0" err="1" smtClean="0"/>
              <a:t>isu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Smazání obcí „navíc“</a:t>
            </a:r>
          </a:p>
          <a:p>
            <a:endParaRPr lang="cs-CZ" dirty="0"/>
          </a:p>
          <a:p>
            <a:r>
              <a:rPr lang="cs-CZ" dirty="0" smtClean="0"/>
              <a:t>Vypočtení procent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1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portal.mpsv.cz/sz/stat/nz/uzem</a:t>
            </a:r>
            <a:endParaRPr lang="cs-CZ" dirty="0" smtClean="0"/>
          </a:p>
          <a:p>
            <a:r>
              <a:rPr lang="cs-CZ" dirty="0" smtClean="0"/>
              <a:t>Data neobsahují </a:t>
            </a:r>
            <a:r>
              <a:rPr lang="cs-CZ" dirty="0" smtClean="0"/>
              <a:t>identifikační </a:t>
            </a:r>
            <a:r>
              <a:rPr lang="cs-CZ" dirty="0" smtClean="0"/>
              <a:t>kód</a:t>
            </a:r>
          </a:p>
          <a:p>
            <a:r>
              <a:rPr lang="cs-CZ" dirty="0" smtClean="0"/>
              <a:t>Stažení dat za každý okres, do kterého zasahuje senátní obvod</a:t>
            </a:r>
          </a:p>
          <a:p>
            <a:r>
              <a:rPr lang="cs-CZ" dirty="0" smtClean="0"/>
              <a:t>Připsání identifikace okresu do sloupce tabulky</a:t>
            </a:r>
          </a:p>
          <a:p>
            <a:r>
              <a:rPr lang="cs-CZ" dirty="0" smtClean="0"/>
              <a:t>Seřazení dle okresu a obce</a:t>
            </a:r>
          </a:p>
          <a:p>
            <a:r>
              <a:rPr lang="cs-CZ" dirty="0" smtClean="0"/>
              <a:t>Připsání kódu </a:t>
            </a:r>
            <a:r>
              <a:rPr lang="cs-CZ" dirty="0"/>
              <a:t>ze struktury území (https://www.czso.cz/</a:t>
            </a:r>
            <a:r>
              <a:rPr lang="cs-CZ" dirty="0" err="1"/>
              <a:t>csu</a:t>
            </a:r>
            <a:r>
              <a:rPr lang="cs-CZ" dirty="0"/>
              <a:t>/</a:t>
            </a:r>
            <a:r>
              <a:rPr lang="cs-CZ" dirty="0" err="1"/>
              <a:t>czso</a:t>
            </a:r>
            <a:r>
              <a:rPr lang="cs-CZ" dirty="0"/>
              <a:t>/</a:t>
            </a:r>
            <a:r>
              <a:rPr lang="cs-CZ" dirty="0" err="1"/>
              <a:t>i_zakladni_uzemni_ciselniky_na_uzemi_cr_a_klasifikace_cz_nuts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71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Vytvořit datovou matici obsahující:</a:t>
            </a:r>
          </a:p>
          <a:p>
            <a:pPr lvl="1"/>
            <a:r>
              <a:rPr lang="cs-CZ" dirty="0" smtClean="0"/>
              <a:t>Podporu kandidátů v senátních volbách </a:t>
            </a:r>
            <a:r>
              <a:rPr lang="cs-CZ" dirty="0" smtClean="0"/>
              <a:t>2006 </a:t>
            </a:r>
            <a:r>
              <a:rPr lang="cs-CZ" dirty="0" smtClean="0"/>
              <a:t>a </a:t>
            </a:r>
            <a:r>
              <a:rPr lang="cs-CZ" dirty="0" smtClean="0"/>
              <a:t>2012</a:t>
            </a:r>
            <a:endParaRPr lang="cs-CZ" dirty="0" smtClean="0"/>
          </a:p>
          <a:p>
            <a:pPr lvl="1"/>
            <a:r>
              <a:rPr lang="cs-CZ" dirty="0" smtClean="0"/>
              <a:t>Podporu stran ve volbách do Poslanecké sněmovny v roce </a:t>
            </a:r>
            <a:r>
              <a:rPr lang="cs-CZ" dirty="0" smtClean="0"/>
              <a:t>2013 a 2017 </a:t>
            </a:r>
            <a:r>
              <a:rPr lang="cs-CZ" dirty="0" smtClean="0"/>
              <a:t>(pozor na názvy! – za každý název umístěte něco jako „_PS13“)</a:t>
            </a:r>
          </a:p>
          <a:p>
            <a:pPr lvl="1"/>
            <a:r>
              <a:rPr lang="cs-CZ" dirty="0" smtClean="0"/>
              <a:t>Podporu stran v krajských volbách 2012 a 2016</a:t>
            </a:r>
          </a:p>
          <a:p>
            <a:pPr lvl="1"/>
            <a:r>
              <a:rPr lang="cs-CZ" dirty="0" smtClean="0"/>
              <a:t>Vybraná </a:t>
            </a:r>
            <a:r>
              <a:rPr lang="cs-CZ" dirty="0"/>
              <a:t>d</a:t>
            </a:r>
            <a:r>
              <a:rPr lang="cs-CZ" dirty="0" smtClean="0"/>
              <a:t>ata ze sčítání </a:t>
            </a:r>
            <a:r>
              <a:rPr lang="cs-CZ" dirty="0" smtClean="0"/>
              <a:t>lidu a jiných zdrojů</a:t>
            </a:r>
            <a:endParaRPr lang="cs-CZ" dirty="0" smtClean="0"/>
          </a:p>
          <a:p>
            <a:r>
              <a:rPr lang="cs-CZ" dirty="0" smtClean="0"/>
              <a:t>A4 vysvětlující, proč jste zvolili dané proměnné (= teoretické předpoklady/odkazy k teorii)</a:t>
            </a:r>
          </a:p>
          <a:p>
            <a:r>
              <a:rPr lang="cs-CZ" dirty="0" smtClean="0"/>
              <a:t>Odevzdání do půlnoci </a:t>
            </a:r>
            <a:r>
              <a:rPr lang="cs-CZ" dirty="0" smtClean="0"/>
              <a:t>1. </a:t>
            </a:r>
            <a:r>
              <a:rPr lang="cs-CZ" dirty="0" smtClean="0"/>
              <a:t>4. </a:t>
            </a:r>
            <a:r>
              <a:rPr lang="cs-CZ" dirty="0" smtClean="0"/>
              <a:t>2018.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6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Četba k příštímu semináři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Parker</a:t>
            </a:r>
            <a:r>
              <a:rPr lang="cs-CZ" dirty="0" smtClean="0"/>
              <a:t> – </a:t>
            </a:r>
            <a:r>
              <a:rPr lang="cs-CZ" dirty="0" err="1" smtClean="0"/>
              <a:t>Asencio</a:t>
            </a:r>
            <a:r>
              <a:rPr lang="cs-CZ" dirty="0" smtClean="0"/>
              <a:t>: Gis and </a:t>
            </a:r>
            <a:r>
              <a:rPr lang="cs-CZ" dirty="0" err="1" smtClean="0"/>
              <a:t>spatial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sciences</a:t>
            </a:r>
            <a:r>
              <a:rPr lang="cs-CZ" dirty="0" smtClean="0"/>
              <a:t>: </a:t>
            </a:r>
            <a:r>
              <a:rPr lang="cs-CZ" dirty="0" err="1" smtClean="0"/>
              <a:t>coding</a:t>
            </a:r>
            <a:r>
              <a:rPr lang="cs-CZ" dirty="0" smtClean="0"/>
              <a:t>, </a:t>
            </a:r>
            <a:r>
              <a:rPr lang="cs-CZ" dirty="0" err="1" smtClean="0"/>
              <a:t>mapping</a:t>
            </a:r>
            <a:r>
              <a:rPr lang="cs-CZ" dirty="0" smtClean="0"/>
              <a:t> and modeling</a:t>
            </a:r>
          </a:p>
          <a:p>
            <a:pPr lvl="1"/>
            <a:r>
              <a:rPr lang="cs-CZ" dirty="0" err="1" smtClean="0"/>
              <a:t>Xiii</a:t>
            </a:r>
            <a:r>
              <a:rPr lang="cs-CZ" dirty="0" smtClean="0"/>
              <a:t> – </a:t>
            </a:r>
            <a:r>
              <a:rPr lang="cs-CZ" dirty="0" err="1" smtClean="0"/>
              <a:t>xvi</a:t>
            </a:r>
            <a:r>
              <a:rPr lang="cs-CZ" dirty="0" smtClean="0"/>
              <a:t>: </a:t>
            </a:r>
            <a:r>
              <a:rPr lang="cs-CZ" dirty="0" err="1" smtClean="0"/>
              <a:t>Overview</a:t>
            </a:r>
            <a:endParaRPr lang="cs-CZ" dirty="0" smtClean="0"/>
          </a:p>
          <a:p>
            <a:pPr lvl="1"/>
            <a:r>
              <a:rPr lang="cs-CZ" dirty="0" smtClean="0"/>
              <a:t>1 – 24: o </a:t>
            </a:r>
            <a:r>
              <a:rPr lang="cs-CZ" dirty="0" err="1" smtClean="0"/>
              <a:t>GISu</a:t>
            </a:r>
            <a:endParaRPr lang="cs-CZ" dirty="0" smtClean="0"/>
          </a:p>
          <a:p>
            <a:pPr lvl="1"/>
            <a:r>
              <a:rPr lang="cs-CZ" b="1" dirty="0" smtClean="0"/>
              <a:t>51 – 83: </a:t>
            </a:r>
            <a:r>
              <a:rPr lang="cs-CZ" b="1" dirty="0" err="1" smtClean="0"/>
              <a:t>Thematic</a:t>
            </a:r>
            <a:r>
              <a:rPr lang="cs-CZ" b="1" dirty="0" smtClean="0"/>
              <a:t> </a:t>
            </a:r>
            <a:r>
              <a:rPr lang="cs-CZ" b="1" dirty="0" err="1" smtClean="0"/>
              <a:t>maps</a:t>
            </a:r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19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Seminární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Cíl: popsat a vysvětlit rozdíly v podpoře kandidátů v senátních volbách</a:t>
            </a:r>
          </a:p>
          <a:p>
            <a:r>
              <a:rPr lang="cs-CZ" dirty="0" smtClean="0"/>
              <a:t>Jednotlivé kroky</a:t>
            </a:r>
          </a:p>
          <a:p>
            <a:pPr lvl="1"/>
            <a:r>
              <a:rPr lang="cs-CZ" dirty="0" smtClean="0"/>
              <a:t>Popis volební podpory pomocí map</a:t>
            </a:r>
          </a:p>
          <a:p>
            <a:pPr lvl="1"/>
            <a:r>
              <a:rPr lang="cs-CZ" dirty="0" smtClean="0"/>
              <a:t>Popis volební podpory pomocí deskriptivních statistik</a:t>
            </a:r>
          </a:p>
          <a:p>
            <a:pPr lvl="1"/>
            <a:r>
              <a:rPr lang="cs-CZ" dirty="0" smtClean="0"/>
              <a:t>Popis vývoje volební podpory pomocí analýzy souvislosti s předchozími volbami</a:t>
            </a:r>
          </a:p>
          <a:p>
            <a:pPr lvl="1"/>
            <a:r>
              <a:rPr lang="cs-CZ" dirty="0" smtClean="0"/>
              <a:t>Vysvětlení rozdílů v podpoře kandidátů v obcích pomocí regresní analýzy</a:t>
            </a:r>
          </a:p>
          <a:p>
            <a:pPr lvl="1"/>
            <a:endParaRPr lang="cs-CZ" dirty="0"/>
          </a:p>
          <a:p>
            <a:r>
              <a:rPr lang="cs-CZ" dirty="0" smtClean="0"/>
              <a:t>PRO ZPRACOVÁNÍ PRÁCE BUDOU DŮLEŽITÉ JAK INFORMACE Z TOHOTO KURZU, TAK Z PODZIMNÍHO KURZU O KVANTITATIVNÍCH METODÁCH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1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Seminární práce 2.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Jednotlivé kroky budou konkrétněji zadány na dalších seminářích</a:t>
            </a:r>
          </a:p>
          <a:p>
            <a:r>
              <a:rPr lang="cs-CZ" dirty="0" smtClean="0"/>
              <a:t>Finální práce bude kompilací úkolů + úvod, závěr, literatura, propojení jednotlivých částí vysvětlujícími pasážemi</a:t>
            </a:r>
          </a:p>
          <a:p>
            <a:r>
              <a:rPr lang="cs-CZ" dirty="0" smtClean="0"/>
              <a:t>V hodnocení bude také zohledněno, jakým způsobem byly vyřešeny výtky sdělené v hodnocení úkolů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3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Za účast na seminářích a za odevzdání všech úkolů získáte 10 bodů</a:t>
            </a:r>
          </a:p>
          <a:p>
            <a:r>
              <a:rPr lang="cs-CZ" dirty="0" smtClean="0"/>
              <a:t>Neodevzdání některého z úkolů = 0 </a:t>
            </a:r>
            <a:r>
              <a:rPr lang="cs-CZ" dirty="0" smtClean="0"/>
              <a:t>bodů</a:t>
            </a:r>
          </a:p>
          <a:p>
            <a:r>
              <a:rPr lang="cs-CZ" dirty="0" smtClean="0"/>
              <a:t>Úkoly samotné nebudou nijak hodnoceny, jen vám přinesou zpětnou vazbu</a:t>
            </a:r>
          </a:p>
          <a:p>
            <a:pPr lvl="1"/>
            <a:r>
              <a:rPr lang="cs-CZ" dirty="0" smtClean="0"/>
              <a:t>Odevzdaný úkol, který neřeší zadání, bude považován za neodevzdaný</a:t>
            </a:r>
            <a:endParaRPr lang="cs-CZ" dirty="0" smtClean="0"/>
          </a:p>
          <a:p>
            <a:r>
              <a:rPr lang="cs-CZ" dirty="0" smtClean="0"/>
              <a:t>Neúčast na semináři je možná, ale přístup k materiálům k danému semináři budou mít jen zúčastnění</a:t>
            </a:r>
          </a:p>
          <a:p>
            <a:r>
              <a:rPr lang="cs-CZ" dirty="0" smtClean="0"/>
              <a:t>Termín odevzdání bude sdělen vždy se zadáním úkolu (obvykle půjde o pondělní půlnoc před středečním seminářem)</a:t>
            </a:r>
          </a:p>
          <a:p>
            <a:r>
              <a:rPr lang="cs-CZ" dirty="0" smtClean="0"/>
              <a:t>Zadání úkolu bude zveřejněno vždy na konci semináře</a:t>
            </a:r>
          </a:p>
          <a:p>
            <a:endParaRPr lang="cs-CZ" dirty="0"/>
          </a:p>
          <a:p>
            <a:r>
              <a:rPr lang="cs-CZ" dirty="0" smtClean="0"/>
              <a:t>Odevzdání úkolů vede k vyšší šanci vytvoření kvalitní seminární práce (a tedy k vyšší šanci na dobré bodové hodnocení)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0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Data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0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Prostorová analýza x analýza v prostoru</a:t>
            </a:r>
          </a:p>
          <a:p>
            <a:pPr lvl="1"/>
            <a:r>
              <a:rPr lang="cs-CZ" dirty="0" smtClean="0"/>
              <a:t>V </a:t>
            </a:r>
            <a:r>
              <a:rPr lang="cs-CZ" b="1" dirty="0" smtClean="0"/>
              <a:t>politologii</a:t>
            </a:r>
            <a:r>
              <a:rPr lang="cs-CZ" dirty="0" smtClean="0"/>
              <a:t> se prostorové hlasovaní (</a:t>
            </a:r>
            <a:r>
              <a:rPr lang="cs-CZ" dirty="0" err="1" smtClean="0"/>
              <a:t>spatial</a:t>
            </a:r>
            <a:r>
              <a:rPr lang="cs-CZ" dirty="0" smtClean="0"/>
              <a:t> </a:t>
            </a:r>
            <a:r>
              <a:rPr lang="cs-CZ" dirty="0" err="1" smtClean="0"/>
              <a:t>voting</a:t>
            </a:r>
            <a:r>
              <a:rPr lang="cs-CZ" dirty="0" smtClean="0"/>
              <a:t>) a prostorová analýza voleb (</a:t>
            </a:r>
            <a:r>
              <a:rPr lang="cs-CZ" dirty="0" err="1" smtClean="0"/>
              <a:t>spatial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) týká myšleného politického prostoru</a:t>
            </a:r>
          </a:p>
          <a:p>
            <a:pPr lvl="1"/>
            <a:r>
              <a:rPr lang="cs-CZ" dirty="0" smtClean="0"/>
              <a:t>V </a:t>
            </a:r>
            <a:r>
              <a:rPr lang="cs-CZ" b="1" dirty="0" smtClean="0"/>
              <a:t>geografii</a:t>
            </a:r>
            <a:r>
              <a:rPr lang="cs-CZ" dirty="0" smtClean="0"/>
              <a:t> se prostorová analýza týká fyzického prostoru </a:t>
            </a:r>
          </a:p>
          <a:p>
            <a:r>
              <a:rPr lang="cs-CZ" dirty="0" smtClean="0"/>
              <a:t>Kvantitativní = potřeba vhodných dat</a:t>
            </a:r>
          </a:p>
          <a:p>
            <a:r>
              <a:rPr lang="cs-CZ" dirty="0" smtClean="0"/>
              <a:t>V tradičním pojetí prostorové analýzy se neuplatňují jiné než kvantitativní metody</a:t>
            </a:r>
          </a:p>
        </p:txBody>
      </p:sp>
    </p:spTree>
    <p:extLst>
      <p:ext uri="{BB962C8B-B14F-4D97-AF65-F5344CB8AC3E}">
        <p14:creationId xmlns:p14="http://schemas.microsoft.com/office/powerpoint/2010/main" val="36975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Povaha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Agregovaná data</a:t>
            </a:r>
          </a:p>
          <a:p>
            <a:endParaRPr lang="cs-CZ" dirty="0" smtClean="0"/>
          </a:p>
          <a:p>
            <a:r>
              <a:rPr lang="cs-CZ" dirty="0" smtClean="0"/>
              <a:t>Kardinální</a:t>
            </a:r>
          </a:p>
          <a:p>
            <a:endParaRPr lang="cs-CZ" dirty="0"/>
          </a:p>
          <a:p>
            <a:r>
              <a:rPr lang="cs-CZ" dirty="0" smtClean="0"/>
              <a:t>Prostorové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a časové zařazení</a:t>
            </a:r>
          </a:p>
        </p:txBody>
      </p:sp>
    </p:spTree>
    <p:extLst>
      <p:ext uri="{BB962C8B-B14F-4D97-AF65-F5344CB8AC3E}">
        <p14:creationId xmlns:p14="http://schemas.microsoft.com/office/powerpoint/2010/main" val="40495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7297</TotalTime>
  <Words>1784</Words>
  <Application>Microsoft Office PowerPoint</Application>
  <PresentationFormat>Předvádění na obrazovce (4:3)</PresentationFormat>
  <Paragraphs>468</Paragraphs>
  <Slides>37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systému Office</vt:lpstr>
      <vt:lpstr>Prostorová analýza voleb seminář 1</vt:lpstr>
      <vt:lpstr>Organizace seminářů</vt:lpstr>
      <vt:lpstr>Semináře</vt:lpstr>
      <vt:lpstr>Seminární práce</vt:lpstr>
      <vt:lpstr>Seminární práce 2.</vt:lpstr>
      <vt:lpstr>úkoly</vt:lpstr>
      <vt:lpstr>Data</vt:lpstr>
      <vt:lpstr>Úvodem</vt:lpstr>
      <vt:lpstr>Povaha dat</vt:lpstr>
      <vt:lpstr>Princip vzniku agregovaných dat</vt:lpstr>
      <vt:lpstr>Prezentace aplikace PowerPoint</vt:lpstr>
      <vt:lpstr>Prezentace aplikace PowerPoint</vt:lpstr>
      <vt:lpstr>EKOLOGICKÁ CHYBA</vt:lpstr>
      <vt:lpstr>Specifika prostorových dat</vt:lpstr>
      <vt:lpstr>Velikost polygonu</vt:lpstr>
      <vt:lpstr>Prezentace aplikace PowerPoint</vt:lpstr>
      <vt:lpstr>Prezentace aplikace PowerPoint</vt:lpstr>
      <vt:lpstr>Rozdíly mezi měřítky</vt:lpstr>
      <vt:lpstr>Důsledky „měření“ (sběru dat)</vt:lpstr>
      <vt:lpstr>Shrnutí</vt:lpstr>
      <vt:lpstr>Jak nachystat data?</vt:lpstr>
      <vt:lpstr>Data – volební výsledky</vt:lpstr>
      <vt:lpstr>Volby.cz</vt:lpstr>
      <vt:lpstr>Otevřená data</vt:lpstr>
      <vt:lpstr>Úprava excelového souboru</vt:lpstr>
      <vt:lpstr>Prezentace aplikace PowerPoint</vt:lpstr>
      <vt:lpstr>Spojení 1. a 2. kola a přidání dalších dat</vt:lpstr>
      <vt:lpstr>Prezentace aplikace PowerPoint</vt:lpstr>
      <vt:lpstr>Prezentace aplikace PowerPoint</vt:lpstr>
      <vt:lpstr>Spojení dat</vt:lpstr>
      <vt:lpstr>Prezentace aplikace PowerPoint</vt:lpstr>
      <vt:lpstr>Prezentace aplikace PowerPoint</vt:lpstr>
      <vt:lpstr>Sčítání lidu</vt:lpstr>
      <vt:lpstr>Prezentace aplikace PowerPoint</vt:lpstr>
      <vt:lpstr>Nezaměstnanost</vt:lpstr>
      <vt:lpstr>Úkol</vt:lpstr>
      <vt:lpstr>Četba k příštímu semináři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Prostorová analýza voleb seminář 1.</dc:title>
  <dc:creator>Petr</dc:creator>
  <cp:lastModifiedBy>Petr</cp:lastModifiedBy>
  <cp:revision>35</cp:revision>
  <dcterms:created xsi:type="dcterms:W3CDTF">2017-04-04T08:24:03Z</dcterms:created>
  <dcterms:modified xsi:type="dcterms:W3CDTF">2018-03-06T16:15:59Z</dcterms:modified>
</cp:coreProperties>
</file>