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8"/>
    <p:restoredTop sz="94652"/>
  </p:normalViewPr>
  <p:slideViewPr>
    <p:cSldViewPr snapToGrid="0" snapToObjects="1">
      <p:cViewPr>
        <p:scale>
          <a:sx n="75" d="100"/>
          <a:sy n="75" d="100"/>
        </p:scale>
        <p:origin x="424"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 podnadpisů.</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3/27/18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3/27/18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3/27/18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3/27/18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3/27/18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3/27/18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01F7A-8A18-A34F-B068-B213BD2C78BB}"/>
              </a:ext>
            </a:extLst>
          </p:cNvPr>
          <p:cNvSpPr>
            <a:spLocks noGrp="1"/>
          </p:cNvSpPr>
          <p:nvPr>
            <p:ph type="ctrTitle"/>
          </p:nvPr>
        </p:nvSpPr>
        <p:spPr/>
        <p:txBody>
          <a:bodyPr/>
          <a:lstStyle/>
          <a:p>
            <a:r>
              <a:rPr lang="en-US" dirty="0"/>
              <a:t>Women and party politics</a:t>
            </a:r>
          </a:p>
        </p:txBody>
      </p:sp>
      <p:sp>
        <p:nvSpPr>
          <p:cNvPr id="3" name="Podnadpis 2">
            <a:extLst>
              <a:ext uri="{FF2B5EF4-FFF2-40B4-BE49-F238E27FC236}">
                <a16:creationId xmlns:a16="http://schemas.microsoft.com/office/drawing/2014/main" id="{EF951BA7-5CA2-3640-ADFD-A87CCBE23E54}"/>
              </a:ext>
            </a:extLst>
          </p:cNvPr>
          <p:cNvSpPr>
            <a:spLocks noGrp="1"/>
          </p:cNvSpPr>
          <p:nvPr>
            <p:ph type="subTitle" idx="1"/>
          </p:nvPr>
        </p:nvSpPr>
        <p:spPr/>
        <p:txBody>
          <a:bodyPr/>
          <a:lstStyle/>
          <a:p>
            <a:r>
              <a:rPr lang="en-US" dirty="0"/>
              <a:t>POL612 March 27, 2018</a:t>
            </a:r>
          </a:p>
        </p:txBody>
      </p:sp>
    </p:spTree>
    <p:extLst>
      <p:ext uri="{BB962C8B-B14F-4D97-AF65-F5344CB8AC3E}">
        <p14:creationId xmlns:p14="http://schemas.microsoft.com/office/powerpoint/2010/main" val="1526391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E57CE676-4869-CE40-9A35-D6A8B1E73A4A}"/>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68400" y="1219201"/>
            <a:ext cx="8021497" cy="4521200"/>
          </a:xfrm>
          <a:prstGeom prst="rect">
            <a:avLst/>
          </a:prstGeom>
        </p:spPr>
      </p:pic>
    </p:spTree>
    <p:extLst>
      <p:ext uri="{BB962C8B-B14F-4D97-AF65-F5344CB8AC3E}">
        <p14:creationId xmlns:p14="http://schemas.microsoft.com/office/powerpoint/2010/main" val="3598452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7C508D0E-D06C-4E4B-A902-360534E4BF80}"/>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098800" y="1947333"/>
            <a:ext cx="4568867" cy="3793067"/>
          </a:xfrm>
          <a:prstGeom prst="rect">
            <a:avLst/>
          </a:prstGeom>
        </p:spPr>
      </p:pic>
    </p:spTree>
    <p:extLst>
      <p:ext uri="{BB962C8B-B14F-4D97-AF65-F5344CB8AC3E}">
        <p14:creationId xmlns:p14="http://schemas.microsoft.com/office/powerpoint/2010/main" val="1031215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342248-6AEC-DF40-98E0-CD6ADD2C5919}"/>
              </a:ext>
            </a:extLst>
          </p:cNvPr>
          <p:cNvSpPr>
            <a:spLocks noGrp="1"/>
          </p:cNvSpPr>
          <p:nvPr>
            <p:ph type="title"/>
          </p:nvPr>
        </p:nvSpPr>
        <p:spPr/>
        <p:txBody>
          <a:bodyPr/>
          <a:lstStyle/>
          <a:p>
            <a:r>
              <a:rPr lang="en-US" dirty="0"/>
              <a:t>Circumstances  contextual factors</a:t>
            </a:r>
          </a:p>
        </p:txBody>
      </p:sp>
      <p:sp>
        <p:nvSpPr>
          <p:cNvPr id="3" name="Zástupný symbol pro obsah 2">
            <a:extLst>
              <a:ext uri="{FF2B5EF4-FFF2-40B4-BE49-F238E27FC236}">
                <a16:creationId xmlns:a16="http://schemas.microsoft.com/office/drawing/2014/main" id="{5C2E4B05-0BA7-2B43-95A2-D88D5FACD4B7}"/>
              </a:ext>
            </a:extLst>
          </p:cNvPr>
          <p:cNvSpPr>
            <a:spLocks noGrp="1"/>
          </p:cNvSpPr>
          <p:nvPr>
            <p:ph idx="1"/>
          </p:nvPr>
        </p:nvSpPr>
        <p:spPr/>
        <p:txBody>
          <a:bodyPr>
            <a:normAutofit lnSpcReduction="10000"/>
          </a:bodyPr>
          <a:lstStyle/>
          <a:p>
            <a:r>
              <a:rPr lang="en-US" dirty="0"/>
              <a:t>1. Are some political institutions more hospitable to the promotion of women?</a:t>
            </a:r>
          </a:p>
          <a:p>
            <a:r>
              <a:rPr lang="en-US" dirty="0"/>
              <a:t>2. Are parties more likely to promote women when there is a strong women‘s movement present?</a:t>
            </a:r>
          </a:p>
          <a:p>
            <a:endParaRPr lang="en-US" dirty="0"/>
          </a:p>
          <a:p>
            <a:r>
              <a:rPr lang="en-US" dirty="0"/>
              <a:t>Comparison of Germany (Western) and the UK in 1980s and 1990s</a:t>
            </a:r>
          </a:p>
          <a:p>
            <a:r>
              <a:rPr lang="en-US" dirty="0"/>
              <a:t>Similarities: class-based partisanship, strong </a:t>
            </a:r>
            <a:r>
              <a:rPr lang="en-US" dirty="0" err="1"/>
              <a:t>soc.dem</a:t>
            </a:r>
            <a:r>
              <a:rPr lang="en-US" dirty="0"/>
              <a:t>. parties,  experience of second wave feminism</a:t>
            </a:r>
          </a:p>
          <a:p>
            <a:r>
              <a:rPr lang="en-US" dirty="0"/>
              <a:t>Differences: pol. system and electoral system  (at that time West Germany had proportional electoral system)</a:t>
            </a:r>
          </a:p>
          <a:p>
            <a:endParaRPr lang="en-US" dirty="0"/>
          </a:p>
        </p:txBody>
      </p:sp>
    </p:spTree>
    <p:extLst>
      <p:ext uri="{BB962C8B-B14F-4D97-AF65-F5344CB8AC3E}">
        <p14:creationId xmlns:p14="http://schemas.microsoft.com/office/powerpoint/2010/main" val="4278725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FBF348-95E2-ED41-BA03-5F23806A7A27}"/>
              </a:ext>
            </a:extLst>
          </p:cNvPr>
          <p:cNvSpPr>
            <a:spLocks noGrp="1"/>
          </p:cNvSpPr>
          <p:nvPr>
            <p:ph type="title"/>
          </p:nvPr>
        </p:nvSpPr>
        <p:spPr/>
        <p:txBody>
          <a:bodyPr/>
          <a:lstStyle/>
          <a:p>
            <a:r>
              <a:rPr lang="en-US" dirty="0"/>
              <a:t>UK and West </a:t>
            </a:r>
            <a:r>
              <a:rPr lang="en-US" dirty="0" err="1"/>
              <a:t>germany</a:t>
            </a:r>
            <a:endParaRPr lang="en-US" dirty="0"/>
          </a:p>
        </p:txBody>
      </p:sp>
      <p:sp>
        <p:nvSpPr>
          <p:cNvPr id="3" name="Zástupný symbol pro obsah 2">
            <a:extLst>
              <a:ext uri="{FF2B5EF4-FFF2-40B4-BE49-F238E27FC236}">
                <a16:creationId xmlns:a16="http://schemas.microsoft.com/office/drawing/2014/main" id="{ADD8F850-DC6B-904F-9D21-761B8CF38CB7}"/>
              </a:ext>
            </a:extLst>
          </p:cNvPr>
          <p:cNvSpPr>
            <a:spLocks noGrp="1"/>
          </p:cNvSpPr>
          <p:nvPr>
            <p:ph idx="1"/>
          </p:nvPr>
        </p:nvSpPr>
        <p:spPr/>
        <p:txBody>
          <a:bodyPr/>
          <a:lstStyle/>
          <a:p>
            <a:r>
              <a:rPr lang="en-US" dirty="0"/>
              <a:t>UK in 1970s: 3,7% female MPs; in 1980s 6,5%</a:t>
            </a:r>
          </a:p>
          <a:p>
            <a:r>
              <a:rPr lang="en-US" dirty="0"/>
              <a:t>GER in 1970S: 6,6 %; in 1980s 15,4%</a:t>
            </a:r>
          </a:p>
          <a:p>
            <a:r>
              <a:rPr lang="en-US" dirty="0"/>
              <a:t>What brings change?</a:t>
            </a:r>
          </a:p>
          <a:p>
            <a:r>
              <a:rPr lang="en-US" dirty="0"/>
              <a:t>1) if necessary to </a:t>
            </a:r>
            <a:r>
              <a:rPr lang="en-US" b="1" dirty="0"/>
              <a:t>secure majority</a:t>
            </a:r>
          </a:p>
          <a:p>
            <a:r>
              <a:rPr lang="en-US" dirty="0"/>
              <a:t>2) not doing it would mean </a:t>
            </a:r>
            <a:r>
              <a:rPr lang="en-US" b="1" dirty="0"/>
              <a:t>loss of electoral support</a:t>
            </a:r>
          </a:p>
          <a:p>
            <a:r>
              <a:rPr lang="en-US" dirty="0"/>
              <a:t>3) </a:t>
            </a:r>
            <a:r>
              <a:rPr lang="en-US" b="1" dirty="0"/>
              <a:t>change of system </a:t>
            </a:r>
            <a:r>
              <a:rPr lang="en-US" dirty="0"/>
              <a:t>(</a:t>
            </a:r>
            <a:r>
              <a:rPr lang="en-US" dirty="0" err="1"/>
              <a:t>Lovenduski</a:t>
            </a:r>
            <a:r>
              <a:rPr lang="en-US" dirty="0"/>
              <a:t> 1997)</a:t>
            </a:r>
          </a:p>
          <a:p>
            <a:r>
              <a:rPr lang="en-US" dirty="0"/>
              <a:t>All three happened n 1908s</a:t>
            </a:r>
          </a:p>
          <a:p>
            <a:endParaRPr lang="en-US" dirty="0"/>
          </a:p>
        </p:txBody>
      </p:sp>
    </p:spTree>
    <p:extLst>
      <p:ext uri="{BB962C8B-B14F-4D97-AF65-F5344CB8AC3E}">
        <p14:creationId xmlns:p14="http://schemas.microsoft.com/office/powerpoint/2010/main" val="432188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48983-3D49-EC42-89B5-BE64526C28E7}"/>
              </a:ext>
            </a:extLst>
          </p:cNvPr>
          <p:cNvSpPr>
            <a:spLocks noGrp="1"/>
          </p:cNvSpPr>
          <p:nvPr>
            <p:ph type="title"/>
          </p:nvPr>
        </p:nvSpPr>
        <p:spPr/>
        <p:txBody>
          <a:bodyPr/>
          <a:lstStyle/>
          <a:p>
            <a:r>
              <a:rPr lang="en-US" dirty="0"/>
              <a:t>UK and West </a:t>
            </a:r>
            <a:r>
              <a:rPr lang="en-US" dirty="0" err="1"/>
              <a:t>germany</a:t>
            </a:r>
            <a:endParaRPr lang="en-US" dirty="0"/>
          </a:p>
        </p:txBody>
      </p:sp>
      <p:sp>
        <p:nvSpPr>
          <p:cNvPr id="3" name="Zástupný symbol pro obsah 2">
            <a:extLst>
              <a:ext uri="{FF2B5EF4-FFF2-40B4-BE49-F238E27FC236}">
                <a16:creationId xmlns:a16="http://schemas.microsoft.com/office/drawing/2014/main" id="{61F9AED6-C3C5-4745-BCD3-0D0C48C6DCCE}"/>
              </a:ext>
            </a:extLst>
          </p:cNvPr>
          <p:cNvSpPr>
            <a:spLocks noGrp="1"/>
          </p:cNvSpPr>
          <p:nvPr>
            <p:ph idx="1"/>
          </p:nvPr>
        </p:nvSpPr>
        <p:spPr>
          <a:xfrm>
            <a:off x="2231136" y="2638044"/>
            <a:ext cx="7729728" cy="3593423"/>
          </a:xfrm>
        </p:spPr>
        <p:txBody>
          <a:bodyPr>
            <a:normAutofit lnSpcReduction="10000"/>
          </a:bodyPr>
          <a:lstStyle/>
          <a:p>
            <a:r>
              <a:rPr lang="en-GB" dirty="0"/>
              <a:t>UK, neglect of women issues by all parties, in 1980s change:</a:t>
            </a:r>
          </a:p>
          <a:p>
            <a:r>
              <a:rPr lang="en-GB" dirty="0"/>
              <a:t>1) women no longer more likely to vote Conservative</a:t>
            </a:r>
          </a:p>
          <a:p>
            <a:r>
              <a:rPr lang="en-GB" dirty="0"/>
              <a:t>2) Labour women strengthened organization, pressure on party</a:t>
            </a:r>
          </a:p>
          <a:p>
            <a:r>
              <a:rPr lang="en-GB" dirty="0"/>
              <a:t>3) Third party appeared in 1981, efforts to win women‘s votes, strategies to nominate women</a:t>
            </a:r>
          </a:p>
          <a:p>
            <a:r>
              <a:rPr lang="en-GB" dirty="0"/>
              <a:t>Process of competitive bidding began</a:t>
            </a:r>
          </a:p>
          <a:p>
            <a:r>
              <a:rPr lang="en-GB" dirty="0"/>
              <a:t>Labour: new strategies to promote women‘s rights, Shadow Minister of Women, promise of 50 % quotas within three electoral cycles</a:t>
            </a:r>
          </a:p>
          <a:p>
            <a:r>
              <a:rPr lang="en-GB" dirty="0"/>
              <a:t>Conservatives: slower, momentum when threat of losing re-election, Shadow Minister of Women, promise to increase number of candidates</a:t>
            </a:r>
          </a:p>
        </p:txBody>
      </p:sp>
    </p:spTree>
    <p:extLst>
      <p:ext uri="{BB962C8B-B14F-4D97-AF65-F5344CB8AC3E}">
        <p14:creationId xmlns:p14="http://schemas.microsoft.com/office/powerpoint/2010/main" val="2152165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E367E-914D-5643-82AC-3BE0F9EEECC7}"/>
              </a:ext>
            </a:extLst>
          </p:cNvPr>
          <p:cNvSpPr>
            <a:spLocks noGrp="1"/>
          </p:cNvSpPr>
          <p:nvPr>
            <p:ph type="title"/>
          </p:nvPr>
        </p:nvSpPr>
        <p:spPr/>
        <p:txBody>
          <a:bodyPr/>
          <a:lstStyle/>
          <a:p>
            <a:r>
              <a:rPr lang="en-US" dirty="0"/>
              <a:t>UK and West </a:t>
            </a:r>
            <a:r>
              <a:rPr lang="en-US" dirty="0" err="1"/>
              <a:t>germany</a:t>
            </a:r>
            <a:endParaRPr lang="en-US" dirty="0"/>
          </a:p>
        </p:txBody>
      </p:sp>
      <p:sp>
        <p:nvSpPr>
          <p:cNvPr id="3" name="Zástupný symbol pro obsah 2">
            <a:extLst>
              <a:ext uri="{FF2B5EF4-FFF2-40B4-BE49-F238E27FC236}">
                <a16:creationId xmlns:a16="http://schemas.microsoft.com/office/drawing/2014/main" id="{08B7AA04-F397-C148-AE2A-C6323A82797C}"/>
              </a:ext>
            </a:extLst>
          </p:cNvPr>
          <p:cNvSpPr>
            <a:spLocks noGrp="1"/>
          </p:cNvSpPr>
          <p:nvPr>
            <p:ph idx="1"/>
          </p:nvPr>
        </p:nvSpPr>
        <p:spPr>
          <a:xfrm>
            <a:off x="2231136" y="2638044"/>
            <a:ext cx="7729728" cy="4219956"/>
          </a:xfrm>
        </p:spPr>
        <p:txBody>
          <a:bodyPr/>
          <a:lstStyle/>
          <a:p>
            <a:r>
              <a:rPr lang="en-US" dirty="0"/>
              <a:t>West Germany, female voters volatile, SPD tried targeting women in 1983, weak feminist presence in the parties, few women in the parties. But then..</a:t>
            </a:r>
          </a:p>
          <a:p>
            <a:r>
              <a:rPr lang="en-US" dirty="0"/>
              <a:t>The Green Party, mobilizing feminist constituency</a:t>
            </a:r>
          </a:p>
          <a:p>
            <a:r>
              <a:rPr lang="en-US" dirty="0"/>
              <a:t>Representation of women became issue, six women in the leadership of the parliamentary wing</a:t>
            </a:r>
          </a:p>
          <a:p>
            <a:r>
              <a:rPr lang="en-US" dirty="0"/>
              <a:t>CDU: 1985 Congress as opportunity to highlight the need to promote women in the party, </a:t>
            </a:r>
            <a:r>
              <a:rPr lang="en-US" dirty="0" err="1"/>
              <a:t>promis</a:t>
            </a:r>
            <a:r>
              <a:rPr lang="en-US" dirty="0"/>
              <a:t> to nominate women in proportion to membership</a:t>
            </a:r>
          </a:p>
          <a:p>
            <a:r>
              <a:rPr lang="en-US" dirty="0"/>
              <a:t>SPD: radical reaction of women, positive action, 50 % of female candidates by 1990s, in 1988 40% quota</a:t>
            </a:r>
          </a:p>
          <a:p>
            <a:r>
              <a:rPr lang="en-US" dirty="0"/>
              <a:t>More successful than UK because of the system is more open</a:t>
            </a:r>
          </a:p>
          <a:p>
            <a:r>
              <a:rPr lang="en-US" dirty="0"/>
              <a:t>Institutions matter! But feminism as well </a:t>
            </a:r>
          </a:p>
          <a:p>
            <a:endParaRPr lang="en-US" dirty="0"/>
          </a:p>
          <a:p>
            <a:endParaRPr lang="en-US" dirty="0"/>
          </a:p>
        </p:txBody>
      </p:sp>
    </p:spTree>
    <p:extLst>
      <p:ext uri="{BB962C8B-B14F-4D97-AF65-F5344CB8AC3E}">
        <p14:creationId xmlns:p14="http://schemas.microsoft.com/office/powerpoint/2010/main" val="314219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9DA636-F034-F741-90A2-4A5AD3467000}"/>
              </a:ext>
            </a:extLst>
          </p:cNvPr>
          <p:cNvSpPr>
            <a:spLocks noGrp="1"/>
          </p:cNvSpPr>
          <p:nvPr>
            <p:ph type="title"/>
          </p:nvPr>
        </p:nvSpPr>
        <p:spPr/>
        <p:txBody>
          <a:bodyPr/>
          <a:lstStyle/>
          <a:p>
            <a:r>
              <a:rPr lang="en-US" dirty="0"/>
              <a:t>The Big jump in the UK</a:t>
            </a:r>
          </a:p>
        </p:txBody>
      </p:sp>
      <p:sp>
        <p:nvSpPr>
          <p:cNvPr id="3" name="Zástupný symbol pro obsah 2">
            <a:extLst>
              <a:ext uri="{FF2B5EF4-FFF2-40B4-BE49-F238E27FC236}">
                <a16:creationId xmlns:a16="http://schemas.microsoft.com/office/drawing/2014/main" id="{1579B0B6-1968-9549-A49E-A83D44734ED7}"/>
              </a:ext>
            </a:extLst>
          </p:cNvPr>
          <p:cNvSpPr>
            <a:spLocks noGrp="1"/>
          </p:cNvSpPr>
          <p:nvPr>
            <p:ph idx="1"/>
          </p:nvPr>
        </p:nvSpPr>
        <p:spPr/>
        <p:txBody>
          <a:bodyPr/>
          <a:lstStyle/>
          <a:p>
            <a:r>
              <a:rPr lang="en-US" dirty="0"/>
              <a:t>The big jump came with NEW LABOUR in 1997</a:t>
            </a:r>
          </a:p>
          <a:p>
            <a:r>
              <a:rPr lang="en-US" dirty="0" err="1"/>
              <a:t>Labour</a:t>
            </a:r>
            <a:r>
              <a:rPr lang="en-US" dirty="0"/>
              <a:t> had incentives to promote women candidates (after 18 years in opposition)</a:t>
            </a:r>
          </a:p>
          <a:p>
            <a:r>
              <a:rPr lang="en-US" dirty="0"/>
              <a:t>All-women shortlist</a:t>
            </a:r>
          </a:p>
          <a:p>
            <a:r>
              <a:rPr lang="en-US" dirty="0"/>
              <a:t>And the result?</a:t>
            </a:r>
          </a:p>
        </p:txBody>
      </p:sp>
    </p:spTree>
    <p:extLst>
      <p:ext uri="{BB962C8B-B14F-4D97-AF65-F5344CB8AC3E}">
        <p14:creationId xmlns:p14="http://schemas.microsoft.com/office/powerpoint/2010/main" val="917667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Zástupný symbol pro obsah 4">
            <a:extLst>
              <a:ext uri="{FF2B5EF4-FFF2-40B4-BE49-F238E27FC236}">
                <a16:creationId xmlns:a16="http://schemas.microsoft.com/office/drawing/2014/main" id="{60B7E385-96BC-7642-B8FE-CFD4337343AE}"/>
              </a:ext>
            </a:extLst>
          </p:cNvPr>
          <p:cNvPicPr>
            <a:picLocks noGrp="1" noChangeAspect="1"/>
          </p:cNvPicPr>
          <p:nvPr>
            <p:ph idx="1"/>
          </p:nvPr>
        </p:nvPicPr>
        <p:blipFill rotWithShape="1">
          <a:blip r:embed="rId2"/>
          <a:srcRect l="3509" t="8177" r="-1" b="1362"/>
          <a:stretch/>
        </p:blipFill>
        <p:spPr>
          <a:xfrm>
            <a:off x="20" y="10"/>
            <a:ext cx="12191980" cy="6857990"/>
          </a:xfrm>
          <a:prstGeom prst="rect">
            <a:avLst/>
          </a:prstGeom>
        </p:spPr>
      </p:pic>
      <p:sp>
        <p:nvSpPr>
          <p:cNvPr id="12" name="Rectangle 9">
            <a:extLst>
              <a:ext uri="{FF2B5EF4-FFF2-40B4-BE49-F238E27FC236}">
                <a16:creationId xmlns:a16="http://schemas.microsoft.com/office/drawing/2014/main" id="{A70E44F7-1AE7-45C1-BB2F-447BC47EA0F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68068" y="4880568"/>
            <a:ext cx="8055864" cy="106070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1EB62368-284A-3445-A833-D0153A19C636}"/>
              </a:ext>
            </a:extLst>
          </p:cNvPr>
          <p:cNvSpPr>
            <a:spLocks noGrp="1"/>
          </p:cNvSpPr>
          <p:nvPr>
            <p:ph type="title"/>
          </p:nvPr>
        </p:nvSpPr>
        <p:spPr>
          <a:xfrm>
            <a:off x="2231136" y="5045160"/>
            <a:ext cx="7729728" cy="731520"/>
          </a:xfrm>
          <a:solidFill>
            <a:srgbClr val="000000">
              <a:alpha val="70000"/>
            </a:srgbClr>
          </a:solidFill>
          <a:ln>
            <a:noFill/>
          </a:ln>
        </p:spPr>
        <p:txBody>
          <a:bodyPr vert="horz" lIns="182880" tIns="182880" rIns="182880" bIns="182880" rtlCol="0" anchor="ctr">
            <a:normAutofit fontScale="90000"/>
          </a:bodyPr>
          <a:lstStyle/>
          <a:p>
            <a:r>
              <a:rPr lang="en-US" sz="2400" kern="1200" cap="all" spc="200" baseline="0" dirty="0">
                <a:solidFill>
                  <a:srgbClr val="FFFFFF"/>
                </a:solidFill>
                <a:latin typeface="+mj-lt"/>
                <a:ea typeface="+mj-ea"/>
                <a:cs typeface="+mj-cs"/>
              </a:rPr>
              <a:t>The Blair babes: 101 out of 120 female MPs</a:t>
            </a:r>
          </a:p>
        </p:txBody>
      </p:sp>
    </p:spTree>
    <p:extLst>
      <p:ext uri="{BB962C8B-B14F-4D97-AF65-F5344CB8AC3E}">
        <p14:creationId xmlns:p14="http://schemas.microsoft.com/office/powerpoint/2010/main" val="1559212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03F3E-B4A5-7A46-BF2A-BF5473A6BCDE}"/>
              </a:ext>
            </a:extLst>
          </p:cNvPr>
          <p:cNvSpPr>
            <a:spLocks noGrp="1"/>
          </p:cNvSpPr>
          <p:nvPr>
            <p:ph type="title"/>
          </p:nvPr>
        </p:nvSpPr>
        <p:spPr/>
        <p:txBody>
          <a:bodyPr/>
          <a:lstStyle/>
          <a:p>
            <a:r>
              <a:rPr lang="en-US" dirty="0"/>
              <a:t>Conservative party progress slower</a:t>
            </a:r>
          </a:p>
        </p:txBody>
      </p:sp>
      <p:sp>
        <p:nvSpPr>
          <p:cNvPr id="3" name="Zástupný symbol pro obsah 2">
            <a:extLst>
              <a:ext uri="{FF2B5EF4-FFF2-40B4-BE49-F238E27FC236}">
                <a16:creationId xmlns:a16="http://schemas.microsoft.com/office/drawing/2014/main" id="{A2A10A13-11EE-9D49-8439-D050FF01FD66}"/>
              </a:ext>
            </a:extLst>
          </p:cNvPr>
          <p:cNvSpPr>
            <a:spLocks noGrp="1"/>
          </p:cNvSpPr>
          <p:nvPr>
            <p:ph idx="1"/>
          </p:nvPr>
        </p:nvSpPr>
        <p:spPr/>
        <p:txBody>
          <a:bodyPr/>
          <a:lstStyle/>
          <a:p>
            <a:r>
              <a:rPr lang="en-US" dirty="0"/>
              <a:t>David Cameron stated underrepresentation as a major problem for his party in 2009</a:t>
            </a:r>
          </a:p>
          <a:p>
            <a:r>
              <a:rPr lang="en-US" dirty="0"/>
              <a:t>Discussions of all-female shortlists</a:t>
            </a:r>
          </a:p>
          <a:p>
            <a:r>
              <a:rPr lang="en-US" dirty="0"/>
              <a:t>Factor Theresa:  inspiration by Theresa May in 2017, half of the seats available for women</a:t>
            </a:r>
          </a:p>
        </p:txBody>
      </p:sp>
    </p:spTree>
    <p:extLst>
      <p:ext uri="{BB962C8B-B14F-4D97-AF65-F5344CB8AC3E}">
        <p14:creationId xmlns:p14="http://schemas.microsoft.com/office/powerpoint/2010/main" val="373739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6CF171-2E90-104E-B2F1-C5D4D792A94D}"/>
              </a:ext>
            </a:extLst>
          </p:cNvPr>
          <p:cNvSpPr>
            <a:spLocks noGrp="1"/>
          </p:cNvSpPr>
          <p:nvPr>
            <p:ph type="title"/>
          </p:nvPr>
        </p:nvSpPr>
        <p:spPr/>
        <p:txBody>
          <a:bodyPr>
            <a:normAutofit fontScale="90000"/>
          </a:bodyPr>
          <a:lstStyle/>
          <a:p>
            <a:r>
              <a:rPr lang="en-US" dirty="0"/>
              <a:t>How</a:t>
            </a:r>
            <a:br>
              <a:rPr lang="en-US" dirty="0"/>
            </a:br>
            <a:r>
              <a:rPr lang="en-US" dirty="0"/>
              <a:t>about women</a:t>
            </a:r>
            <a:r>
              <a:rPr lang="cs-CZ" dirty="0"/>
              <a:t> party </a:t>
            </a:r>
            <a:r>
              <a:rPr lang="cs-CZ" dirty="0" err="1"/>
              <a:t>member‘s</a:t>
            </a:r>
            <a:r>
              <a:rPr lang="cs-CZ" dirty="0"/>
              <a:t> </a:t>
            </a:r>
            <a:r>
              <a:rPr lang="cs-CZ" dirty="0" err="1"/>
              <a:t>organizations</a:t>
            </a:r>
            <a:r>
              <a:rPr lang="cs-CZ" dirty="0"/>
              <a:t>?</a:t>
            </a:r>
            <a:endParaRPr lang="en-US" dirty="0"/>
          </a:p>
        </p:txBody>
      </p:sp>
      <p:sp>
        <p:nvSpPr>
          <p:cNvPr id="3" name="Zástupný symbol pro obsah 2">
            <a:extLst>
              <a:ext uri="{FF2B5EF4-FFF2-40B4-BE49-F238E27FC236}">
                <a16:creationId xmlns:a16="http://schemas.microsoft.com/office/drawing/2014/main" id="{CB09A795-FBB9-E94D-BDC2-58FF9BB23B01}"/>
              </a:ext>
            </a:extLst>
          </p:cNvPr>
          <p:cNvSpPr>
            <a:spLocks noGrp="1"/>
          </p:cNvSpPr>
          <p:nvPr>
            <p:ph idx="1"/>
          </p:nvPr>
        </p:nvSpPr>
        <p:spPr/>
        <p:txBody>
          <a:bodyPr/>
          <a:lstStyle/>
          <a:p>
            <a:r>
              <a:rPr lang="en-US" dirty="0"/>
              <a:t>Women‘s section important in the past</a:t>
            </a:r>
          </a:p>
          <a:p>
            <a:r>
              <a:rPr lang="en-US" dirty="0"/>
              <a:t>Mobilization </a:t>
            </a:r>
          </a:p>
          <a:p>
            <a:r>
              <a:rPr lang="en-US" dirty="0"/>
              <a:t>Even before female suffrage</a:t>
            </a:r>
          </a:p>
          <a:p>
            <a:r>
              <a:rPr lang="en-US" dirty="0"/>
              <a:t>In 1980s rise of women‘s </a:t>
            </a:r>
            <a:r>
              <a:rPr lang="en-US" dirty="0" err="1"/>
              <a:t>activites</a:t>
            </a:r>
            <a:r>
              <a:rPr lang="en-US" dirty="0"/>
              <a:t> and demands</a:t>
            </a:r>
          </a:p>
          <a:p>
            <a:r>
              <a:rPr lang="en-US" dirty="0"/>
              <a:t>Dilemma: party structures or movement?</a:t>
            </a:r>
          </a:p>
          <a:p>
            <a:r>
              <a:rPr lang="en-US" dirty="0"/>
              <a:t>Scandinavian countries as an example</a:t>
            </a:r>
          </a:p>
          <a:p>
            <a:r>
              <a:rPr lang="en-US" dirty="0"/>
              <a:t>Change of the role of the sections</a:t>
            </a:r>
          </a:p>
          <a:p>
            <a:endParaRPr lang="en-US" dirty="0"/>
          </a:p>
        </p:txBody>
      </p:sp>
    </p:spTree>
    <p:extLst>
      <p:ext uri="{BB962C8B-B14F-4D97-AF65-F5344CB8AC3E}">
        <p14:creationId xmlns:p14="http://schemas.microsoft.com/office/powerpoint/2010/main" val="71126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Zástupný symbol pro obsah 4">
            <a:extLst>
              <a:ext uri="{FF2B5EF4-FFF2-40B4-BE49-F238E27FC236}">
                <a16:creationId xmlns:a16="http://schemas.microsoft.com/office/drawing/2014/main" id="{E904B86F-EE1B-B141-BAB0-27FCE64C9B95}"/>
              </a:ext>
            </a:extLst>
          </p:cNvPr>
          <p:cNvPicPr>
            <a:picLocks noGrp="1" noChangeAspect="1"/>
          </p:cNvPicPr>
          <p:nvPr>
            <p:ph idx="1"/>
          </p:nvPr>
        </p:nvPicPr>
        <p:blipFill rotWithShape="1">
          <a:blip r:embed="rId2"/>
          <a:srcRect t="6250"/>
          <a:stretch/>
        </p:blipFill>
        <p:spPr>
          <a:xfrm>
            <a:off x="20" y="10"/>
            <a:ext cx="12191980" cy="6857990"/>
          </a:xfrm>
          <a:prstGeom prst="rect">
            <a:avLst/>
          </a:prstGeom>
        </p:spPr>
      </p:pic>
      <p:sp>
        <p:nvSpPr>
          <p:cNvPr id="10" name="Oval 9">
            <a:extLst>
              <a:ext uri="{FF2B5EF4-FFF2-40B4-BE49-F238E27FC236}">
                <a16:creationId xmlns:a16="http://schemas.microsoft.com/office/drawing/2014/main" id="{08BB1C48-A06D-4315-9809-A60A6F41CB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17" y="627567"/>
            <a:ext cx="2615184" cy="2615184"/>
          </a:xfrm>
          <a:prstGeom prst="ellipse">
            <a:avLst/>
          </a:prstGeom>
          <a:noFill/>
          <a:ln w="317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83F03C5-C184-D546-BCB8-C3293228866E}"/>
              </a:ext>
            </a:extLst>
          </p:cNvPr>
          <p:cNvSpPr>
            <a:spLocks noGrp="1"/>
          </p:cNvSpPr>
          <p:nvPr>
            <p:ph type="title"/>
          </p:nvPr>
        </p:nvSpPr>
        <p:spPr>
          <a:xfrm>
            <a:off x="796009" y="792159"/>
            <a:ext cx="2286000" cy="2286000"/>
          </a:xfrm>
          <a:prstGeom prst="ellipse">
            <a:avLst/>
          </a:prstGeom>
          <a:solidFill>
            <a:srgbClr val="000000">
              <a:alpha val="75000"/>
            </a:srgbClr>
          </a:solidFill>
          <a:ln>
            <a:noFill/>
          </a:ln>
        </p:spPr>
        <p:txBody>
          <a:bodyPr vert="horz" lIns="182880" tIns="182880" rIns="182880" bIns="182880" rtlCol="0" anchor="ctr">
            <a:normAutofit/>
          </a:bodyPr>
          <a:lstStyle/>
          <a:p>
            <a:r>
              <a:rPr lang="en-US" sz="2000" kern="1200" cap="all" spc="200" baseline="0">
                <a:solidFill>
                  <a:srgbClr val="FFFFFF"/>
                </a:solidFill>
                <a:latin typeface="+mj-lt"/>
                <a:ea typeface="+mj-ea"/>
                <a:cs typeface="+mj-cs"/>
              </a:rPr>
              <a:t>Why parties?</a:t>
            </a:r>
          </a:p>
        </p:txBody>
      </p:sp>
    </p:spTree>
    <p:extLst>
      <p:ext uri="{BB962C8B-B14F-4D97-AF65-F5344CB8AC3E}">
        <p14:creationId xmlns:p14="http://schemas.microsoft.com/office/powerpoint/2010/main" val="2537357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5A3B0-F1BD-3E4B-970C-A8894A8BAFD6}"/>
              </a:ext>
            </a:extLst>
          </p:cNvPr>
          <p:cNvSpPr>
            <a:spLocks noGrp="1"/>
          </p:cNvSpPr>
          <p:nvPr>
            <p:ph type="title"/>
          </p:nvPr>
        </p:nvSpPr>
        <p:spPr/>
        <p:txBody>
          <a:bodyPr/>
          <a:lstStyle/>
          <a:p>
            <a:r>
              <a:rPr lang="en-US" dirty="0"/>
              <a:t>women party member‘s organizations</a:t>
            </a:r>
          </a:p>
        </p:txBody>
      </p:sp>
      <p:sp>
        <p:nvSpPr>
          <p:cNvPr id="3" name="Zástupný symbol pro obsah 2">
            <a:extLst>
              <a:ext uri="{FF2B5EF4-FFF2-40B4-BE49-F238E27FC236}">
                <a16:creationId xmlns:a16="http://schemas.microsoft.com/office/drawing/2014/main" id="{B8B37129-3274-FC4A-A200-5B89B376C201}"/>
              </a:ext>
            </a:extLst>
          </p:cNvPr>
          <p:cNvSpPr>
            <a:spLocks noGrp="1"/>
          </p:cNvSpPr>
          <p:nvPr>
            <p:ph idx="1"/>
          </p:nvPr>
        </p:nvSpPr>
        <p:spPr/>
        <p:txBody>
          <a:bodyPr/>
          <a:lstStyle/>
          <a:p>
            <a:r>
              <a:rPr lang="en-US" dirty="0"/>
              <a:t>Do women‘s sections prevent women from integration?</a:t>
            </a:r>
          </a:p>
          <a:p>
            <a:r>
              <a:rPr lang="en-US" dirty="0"/>
              <a:t>Not a modern feature</a:t>
            </a:r>
          </a:p>
          <a:p>
            <a:r>
              <a:rPr lang="en-US" dirty="0"/>
              <a:t>Arties abolishing these</a:t>
            </a:r>
          </a:p>
        </p:txBody>
      </p:sp>
    </p:spTree>
    <p:extLst>
      <p:ext uri="{BB962C8B-B14F-4D97-AF65-F5344CB8AC3E}">
        <p14:creationId xmlns:p14="http://schemas.microsoft.com/office/powerpoint/2010/main" val="1965703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19501C6-F015-4273-AF88-E0F6C853899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A677DB7-5829-45BD-9754-5EC484CC425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Zástupný symbol pro obsah 3">
            <a:extLst>
              <a:ext uri="{FF2B5EF4-FFF2-40B4-BE49-F238E27FC236}">
                <a16:creationId xmlns:a16="http://schemas.microsoft.com/office/drawing/2014/main" id="{460CB166-F9EB-DD45-9643-1E5B3BF967CF}"/>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5749136" y="640080"/>
            <a:ext cx="5348023" cy="5263134"/>
          </a:xfrm>
          <a:prstGeom prst="rect">
            <a:avLst/>
          </a:prstGeom>
        </p:spPr>
      </p:pic>
      <p:sp>
        <p:nvSpPr>
          <p:cNvPr id="2" name="Nadpis 1">
            <a:extLst>
              <a:ext uri="{FF2B5EF4-FFF2-40B4-BE49-F238E27FC236}">
                <a16:creationId xmlns:a16="http://schemas.microsoft.com/office/drawing/2014/main" id="{DC293EC3-2DD5-5148-9154-6E050543B166}"/>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a:t>Kittilson</a:t>
            </a:r>
            <a:r>
              <a:rPr lang="en-US" dirty="0"/>
              <a:t> and </a:t>
            </a:r>
            <a:r>
              <a:rPr lang="en-US"/>
              <a:t>childs</a:t>
            </a:r>
            <a:r>
              <a:rPr lang="en-US" dirty="0"/>
              <a:t> 2016</a:t>
            </a:r>
          </a:p>
        </p:txBody>
      </p:sp>
    </p:spTree>
    <p:extLst>
      <p:ext uri="{BB962C8B-B14F-4D97-AF65-F5344CB8AC3E}">
        <p14:creationId xmlns:p14="http://schemas.microsoft.com/office/powerpoint/2010/main" val="2252863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19501C6-F015-4273-AF88-E0F6C853899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A677DB7-5829-45BD-9754-5EC484CC425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Zástupný symbol pro obsah 3">
            <a:extLst>
              <a:ext uri="{FF2B5EF4-FFF2-40B4-BE49-F238E27FC236}">
                <a16:creationId xmlns:a16="http://schemas.microsoft.com/office/drawing/2014/main" id="{4BCE371E-8541-F74C-9ADA-453B7FE86335}"/>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717963" y="1270001"/>
            <a:ext cx="7876374" cy="4842932"/>
          </a:xfrm>
          <a:prstGeom prst="rect">
            <a:avLst/>
          </a:prstGeom>
        </p:spPr>
      </p:pic>
      <p:sp>
        <p:nvSpPr>
          <p:cNvPr id="2" name="Nadpis 1">
            <a:extLst>
              <a:ext uri="{FF2B5EF4-FFF2-40B4-BE49-F238E27FC236}">
                <a16:creationId xmlns:a16="http://schemas.microsoft.com/office/drawing/2014/main" id="{81776714-18D4-EB4F-8F3C-BCF0BD6CF759}"/>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sz="2600"/>
              <a:t>Women‘s sections by party family</a:t>
            </a:r>
          </a:p>
        </p:txBody>
      </p:sp>
    </p:spTree>
    <p:extLst>
      <p:ext uri="{BB962C8B-B14F-4D97-AF65-F5344CB8AC3E}">
        <p14:creationId xmlns:p14="http://schemas.microsoft.com/office/powerpoint/2010/main" val="699850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C3FCC7C4-8FE5-5246-AF30-C00FA2AC56DD}"/>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704679" y="804334"/>
            <a:ext cx="6782642" cy="5249332"/>
          </a:xfrm>
          <a:prstGeom prst="rect">
            <a:avLst/>
          </a:prstGeom>
        </p:spPr>
      </p:pic>
    </p:spTree>
    <p:extLst>
      <p:ext uri="{BB962C8B-B14F-4D97-AF65-F5344CB8AC3E}">
        <p14:creationId xmlns:p14="http://schemas.microsoft.com/office/powerpoint/2010/main" val="2080904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24D558D7-E309-5348-99DD-E2B5A7DE8313}"/>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285999" y="1100667"/>
            <a:ext cx="7078134" cy="4612745"/>
          </a:xfrm>
          <a:prstGeom prst="rect">
            <a:avLst/>
          </a:prstGeom>
        </p:spPr>
      </p:pic>
    </p:spTree>
    <p:extLst>
      <p:ext uri="{BB962C8B-B14F-4D97-AF65-F5344CB8AC3E}">
        <p14:creationId xmlns:p14="http://schemas.microsoft.com/office/powerpoint/2010/main" val="301632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19501C6-F015-4273-AF88-E0F6C853899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A677DB7-5829-45BD-9754-5EC484CC425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a:extLst>
              <a:ext uri="{FF2B5EF4-FFF2-40B4-BE49-F238E27FC236}">
                <a16:creationId xmlns:a16="http://schemas.microsoft.com/office/drawing/2014/main" id="{4EAE5820-EF9C-7342-AE2B-6D88F289B8E2}"/>
              </a:ext>
            </a:extLst>
          </p:cNvPr>
          <p:cNvPicPr>
            <a:picLocks noChangeAspect="1"/>
          </p:cNvPicPr>
          <p:nvPr/>
        </p:nvPicPr>
        <p:blipFill>
          <a:blip r:embed="rId2"/>
          <a:stretch>
            <a:fillRect/>
          </a:stretch>
        </p:blipFill>
        <p:spPr>
          <a:xfrm>
            <a:off x="5294376" y="1578199"/>
            <a:ext cx="6257544" cy="3519868"/>
          </a:xfrm>
          <a:prstGeom prst="rect">
            <a:avLst/>
          </a:prstGeom>
        </p:spPr>
      </p:pic>
      <p:sp>
        <p:nvSpPr>
          <p:cNvPr id="2" name="Nadpis 1">
            <a:extLst>
              <a:ext uri="{FF2B5EF4-FFF2-40B4-BE49-F238E27FC236}">
                <a16:creationId xmlns:a16="http://schemas.microsoft.com/office/drawing/2014/main" id="{7CB3C3E6-FD65-CD41-B4C4-13ECF8D36691}"/>
              </a:ext>
            </a:extLst>
          </p:cNvPr>
          <p:cNvSpPr>
            <a:spLocks noGrp="1"/>
          </p:cNvSpPr>
          <p:nvPr>
            <p:ph type="title"/>
          </p:nvPr>
        </p:nvSpPr>
        <p:spPr>
          <a:xfrm>
            <a:off x="804673" y="412336"/>
            <a:ext cx="3044950" cy="2093797"/>
          </a:xfrm>
        </p:spPr>
        <p:txBody>
          <a:bodyPr vert="horz" lIns="274320" tIns="182880" rIns="274320" bIns="182880" rtlCol="0" anchor="ctr" anchorCtr="1">
            <a:normAutofit/>
          </a:bodyPr>
          <a:lstStyle/>
          <a:p>
            <a:r>
              <a:rPr lang="en-US" dirty="0"/>
              <a:t>Differences across parties</a:t>
            </a:r>
          </a:p>
        </p:txBody>
      </p:sp>
      <p:sp>
        <p:nvSpPr>
          <p:cNvPr id="3" name="Zástupný symbol pro obsah 2">
            <a:extLst>
              <a:ext uri="{FF2B5EF4-FFF2-40B4-BE49-F238E27FC236}">
                <a16:creationId xmlns:a16="http://schemas.microsoft.com/office/drawing/2014/main" id="{1547DF9A-3140-2B47-93FA-4E78EB040579}"/>
              </a:ext>
            </a:extLst>
          </p:cNvPr>
          <p:cNvSpPr>
            <a:spLocks noGrp="1"/>
          </p:cNvSpPr>
          <p:nvPr>
            <p:ph idx="1"/>
          </p:nvPr>
        </p:nvSpPr>
        <p:spPr>
          <a:xfrm>
            <a:off x="287867" y="3098800"/>
            <a:ext cx="4097866" cy="3338735"/>
          </a:xfrm>
        </p:spPr>
        <p:txBody>
          <a:bodyPr vert="horz" lIns="91440" tIns="45720" rIns="91440" bIns="45720" rtlCol="0">
            <a:normAutofit/>
          </a:bodyPr>
          <a:lstStyle/>
          <a:p>
            <a:pPr marL="0" indent="0" algn="ctr">
              <a:buNone/>
            </a:pPr>
            <a:r>
              <a:rPr lang="en-US" b="1" dirty="0">
                <a:solidFill>
                  <a:srgbClr val="FFFFFF"/>
                </a:solidFill>
              </a:rPr>
              <a:t>Conservative Women‘s Organization (CWO);</a:t>
            </a:r>
          </a:p>
          <a:p>
            <a:pPr marL="0" indent="0" algn="ctr">
              <a:buNone/>
            </a:pPr>
            <a:r>
              <a:rPr lang="en-US" b="1" kern="1200" dirty="0">
                <a:solidFill>
                  <a:srgbClr val="FFFFFF"/>
                </a:solidFill>
                <a:latin typeface="+mn-lt"/>
                <a:ea typeface="+mn-ea"/>
                <a:cs typeface="+mn-cs"/>
              </a:rPr>
              <a:t>Women2win;</a:t>
            </a:r>
          </a:p>
          <a:p>
            <a:pPr marL="0" indent="0" algn="ctr">
              <a:buNone/>
            </a:pPr>
            <a:r>
              <a:rPr lang="en-US" b="1" dirty="0">
                <a:solidFill>
                  <a:srgbClr val="FFFFFF"/>
                </a:solidFill>
              </a:rPr>
              <a:t>CWO Muslim Women Group; Women‘s Summits and Forum;</a:t>
            </a:r>
          </a:p>
          <a:p>
            <a:pPr marL="0" indent="0" algn="ctr">
              <a:buNone/>
            </a:pPr>
            <a:r>
              <a:rPr lang="en-US" b="1" kern="1200" dirty="0">
                <a:solidFill>
                  <a:srgbClr val="FFFFFF"/>
                </a:solidFill>
                <a:latin typeface="+mn-lt"/>
                <a:ea typeface="+mn-ea"/>
                <a:cs typeface="+mn-cs"/>
              </a:rPr>
              <a:t>Vice-Chairman for Women</a:t>
            </a:r>
          </a:p>
          <a:p>
            <a:pPr marL="0" indent="0" algn="ctr">
              <a:buNone/>
            </a:pPr>
            <a:r>
              <a:rPr lang="en-US" b="1" dirty="0">
                <a:solidFill>
                  <a:srgbClr val="FFFFFF"/>
                </a:solidFill>
              </a:rPr>
              <a:t>Shadow Minister for Women</a:t>
            </a:r>
          </a:p>
          <a:p>
            <a:pPr marL="0" indent="0" algn="ctr">
              <a:buNone/>
            </a:pPr>
            <a:r>
              <a:rPr lang="en-US" b="1" kern="1200" dirty="0">
                <a:solidFill>
                  <a:srgbClr val="FFFFFF"/>
                </a:solidFill>
                <a:latin typeface="+mn-lt"/>
                <a:ea typeface="+mn-ea"/>
                <a:cs typeface="+mn-cs"/>
              </a:rPr>
              <a:t>Women‘s Policy Group of MPs</a:t>
            </a:r>
          </a:p>
        </p:txBody>
      </p:sp>
    </p:spTree>
    <p:extLst>
      <p:ext uri="{BB962C8B-B14F-4D97-AF65-F5344CB8AC3E}">
        <p14:creationId xmlns:p14="http://schemas.microsoft.com/office/powerpoint/2010/main" val="2792896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2CF34-1965-034E-9EFE-525512A49FFF}"/>
              </a:ext>
            </a:extLst>
          </p:cNvPr>
          <p:cNvSpPr>
            <a:spLocks noGrp="1"/>
          </p:cNvSpPr>
          <p:nvPr>
            <p:ph type="title"/>
          </p:nvPr>
        </p:nvSpPr>
        <p:spPr/>
        <p:txBody>
          <a:bodyPr/>
          <a:lstStyle/>
          <a:p>
            <a:r>
              <a:rPr lang="en-US" dirty="0"/>
              <a:t>SOCIAL MOVEMENT</a:t>
            </a:r>
          </a:p>
        </p:txBody>
      </p:sp>
      <p:sp>
        <p:nvSpPr>
          <p:cNvPr id="3" name="Zástupný symbol pro obsah 2">
            <a:extLst>
              <a:ext uri="{FF2B5EF4-FFF2-40B4-BE49-F238E27FC236}">
                <a16:creationId xmlns:a16="http://schemas.microsoft.com/office/drawing/2014/main" id="{D2725CE0-E287-1348-B28D-40E8CCBEA73E}"/>
              </a:ext>
            </a:extLst>
          </p:cNvPr>
          <p:cNvSpPr>
            <a:spLocks noGrp="1"/>
          </p:cNvSpPr>
          <p:nvPr>
            <p:ph idx="1"/>
          </p:nvPr>
        </p:nvSpPr>
        <p:spPr>
          <a:xfrm>
            <a:off x="2231136" y="2638044"/>
            <a:ext cx="7729728" cy="3711956"/>
          </a:xfrm>
        </p:spPr>
        <p:txBody>
          <a:bodyPr>
            <a:normAutofit/>
          </a:bodyPr>
          <a:lstStyle/>
          <a:p>
            <a:r>
              <a:rPr lang="en-US" dirty="0"/>
              <a:t>What is the role of </a:t>
            </a:r>
            <a:r>
              <a:rPr lang="en-US" b="1" dirty="0"/>
              <a:t>women‘s movement</a:t>
            </a:r>
            <a:r>
              <a:rPr lang="en-US" dirty="0"/>
              <a:t>?</a:t>
            </a:r>
          </a:p>
          <a:p>
            <a:r>
              <a:rPr lang="en-US" dirty="0"/>
              <a:t>Feminist critique of parties and partisanship</a:t>
            </a:r>
          </a:p>
          <a:p>
            <a:r>
              <a:rPr lang="en-US" dirty="0"/>
              <a:t>Parties unresponsive, hollowed out institutions (critique from the left)</a:t>
            </a:r>
          </a:p>
          <a:p>
            <a:r>
              <a:rPr lang="en-US" dirty="0"/>
              <a:t>Feminist movement blames parties from lack of representation of women</a:t>
            </a:r>
          </a:p>
          <a:p>
            <a:r>
              <a:rPr lang="en-US" dirty="0"/>
              <a:t>E. Evans (2016) interviewed feminist activists in the UK and US</a:t>
            </a:r>
          </a:p>
          <a:p>
            <a:pPr lvl="1"/>
            <a:r>
              <a:rPr lang="en-US" dirty="0"/>
              <a:t>Parties run by men, serving men‘s interests, </a:t>
            </a:r>
          </a:p>
          <a:p>
            <a:pPr lvl="1"/>
            <a:r>
              <a:rPr lang="en-US" dirty="0"/>
              <a:t>Real politics takes place outside electoral legislative sphere</a:t>
            </a:r>
          </a:p>
          <a:p>
            <a:pPr lvl="1"/>
            <a:r>
              <a:rPr lang="en-US" dirty="0"/>
              <a:t>Pursue change beyond legislative sphere</a:t>
            </a:r>
          </a:p>
          <a:p>
            <a:pPr lvl="1"/>
            <a:r>
              <a:rPr lang="en-US" dirty="0"/>
              <a:t>Parties represent only mainstream interests, pragmatic players</a:t>
            </a:r>
          </a:p>
        </p:txBody>
      </p:sp>
    </p:spTree>
    <p:extLst>
      <p:ext uri="{BB962C8B-B14F-4D97-AF65-F5344CB8AC3E}">
        <p14:creationId xmlns:p14="http://schemas.microsoft.com/office/powerpoint/2010/main" val="729307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51932B-4A0F-9E49-9687-3EF3C6CD7C70}"/>
              </a:ext>
            </a:extLst>
          </p:cNvPr>
          <p:cNvSpPr>
            <a:spLocks noGrp="1"/>
          </p:cNvSpPr>
          <p:nvPr>
            <p:ph type="title"/>
          </p:nvPr>
        </p:nvSpPr>
        <p:spPr/>
        <p:txBody>
          <a:bodyPr/>
          <a:lstStyle/>
          <a:p>
            <a:r>
              <a:rPr lang="en-US" dirty="0"/>
              <a:t>Feminist allies and Strategic allies</a:t>
            </a:r>
          </a:p>
        </p:txBody>
      </p:sp>
      <p:sp>
        <p:nvSpPr>
          <p:cNvPr id="3" name="Zástupný symbol pro obsah 2">
            <a:extLst>
              <a:ext uri="{FF2B5EF4-FFF2-40B4-BE49-F238E27FC236}">
                <a16:creationId xmlns:a16="http://schemas.microsoft.com/office/drawing/2014/main" id="{A26BCF12-4CCE-054D-9072-3B79EEE5A229}"/>
              </a:ext>
            </a:extLst>
          </p:cNvPr>
          <p:cNvSpPr>
            <a:spLocks noGrp="1"/>
          </p:cNvSpPr>
          <p:nvPr>
            <p:ph idx="1"/>
          </p:nvPr>
        </p:nvSpPr>
        <p:spPr/>
        <p:txBody>
          <a:bodyPr/>
          <a:lstStyle/>
          <a:p>
            <a:r>
              <a:rPr lang="en-US" dirty="0"/>
              <a:t>1) individual politicians (across parties) pursuing progressive agenda</a:t>
            </a:r>
          </a:p>
          <a:p>
            <a:r>
              <a:rPr lang="en-US" dirty="0"/>
              <a:t>2) strategic partners on the right, pursuing the same goals (mostly for different reasons</a:t>
            </a:r>
          </a:p>
          <a:p>
            <a:endParaRPr lang="en-US" dirty="0"/>
          </a:p>
          <a:p>
            <a:r>
              <a:rPr lang="en-US" dirty="0"/>
              <a:t>Non-partisan status enables feminist activists to collaborate strategically with all relevant actors</a:t>
            </a:r>
          </a:p>
          <a:p>
            <a:r>
              <a:rPr lang="en-US" dirty="0"/>
              <a:t>Alliances between radical feminism and conservative </a:t>
            </a:r>
            <a:r>
              <a:rPr lang="en-US" dirty="0" err="1"/>
              <a:t>rigt</a:t>
            </a:r>
            <a:r>
              <a:rPr lang="en-US" dirty="0"/>
              <a:t>; same policy ends, different motivations</a:t>
            </a:r>
          </a:p>
          <a:p>
            <a:endParaRPr lang="en-US" dirty="0"/>
          </a:p>
        </p:txBody>
      </p:sp>
    </p:spTree>
    <p:extLst>
      <p:ext uri="{BB962C8B-B14F-4D97-AF65-F5344CB8AC3E}">
        <p14:creationId xmlns:p14="http://schemas.microsoft.com/office/powerpoint/2010/main" val="3971149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477CC88F-AD3D-7A4D-9B36-070BB1F97CAF}"/>
              </a:ext>
            </a:extLst>
          </p:cNvPr>
          <p:cNvPicPr>
            <a:picLocks noChangeAspect="1"/>
          </p:cNvPicPr>
          <p:nvPr/>
        </p:nvPicPr>
        <p:blipFill rotWithShape="1">
          <a:blip r:embed="rId2"/>
          <a:srcRect l="10922" r="6918" b="-2"/>
          <a:stretch/>
        </p:blipFill>
        <p:spPr>
          <a:xfrm>
            <a:off x="4654296" y="10"/>
            <a:ext cx="7537704" cy="6857990"/>
          </a:xfrm>
          <a:prstGeom prst="rect">
            <a:avLst/>
          </a:prstGeom>
        </p:spPr>
      </p:pic>
      <p:sp>
        <p:nvSpPr>
          <p:cNvPr id="2" name="Nadpis 1">
            <a:extLst>
              <a:ext uri="{FF2B5EF4-FFF2-40B4-BE49-F238E27FC236}">
                <a16:creationId xmlns:a16="http://schemas.microsoft.com/office/drawing/2014/main" id="{9BAB7E89-C492-7945-B38F-AA0403ED03EC}"/>
              </a:ext>
            </a:extLst>
          </p:cNvPr>
          <p:cNvSpPr>
            <a:spLocks noGrp="1"/>
          </p:cNvSpPr>
          <p:nvPr>
            <p:ph type="title"/>
          </p:nvPr>
        </p:nvSpPr>
        <p:spPr>
          <a:xfrm>
            <a:off x="804670" y="978776"/>
            <a:ext cx="3044953" cy="1174991"/>
          </a:xfrm>
        </p:spPr>
        <p:txBody>
          <a:bodyPr>
            <a:normAutofit/>
          </a:bodyPr>
          <a:lstStyle/>
          <a:p>
            <a:r>
              <a:rPr lang="en-US" sz="2000"/>
              <a:t>More topics</a:t>
            </a:r>
          </a:p>
        </p:txBody>
      </p:sp>
      <p:sp>
        <p:nvSpPr>
          <p:cNvPr id="3" name="Zástupný symbol pro obsah 2">
            <a:extLst>
              <a:ext uri="{FF2B5EF4-FFF2-40B4-BE49-F238E27FC236}">
                <a16:creationId xmlns:a16="http://schemas.microsoft.com/office/drawing/2014/main" id="{4BA94B8D-41DC-A748-BFAE-03ABB2A31C16}"/>
              </a:ext>
            </a:extLst>
          </p:cNvPr>
          <p:cNvSpPr>
            <a:spLocks noGrp="1"/>
          </p:cNvSpPr>
          <p:nvPr>
            <p:ph idx="1"/>
          </p:nvPr>
        </p:nvSpPr>
        <p:spPr>
          <a:xfrm>
            <a:off x="804670" y="2640692"/>
            <a:ext cx="3044952" cy="3255252"/>
          </a:xfrm>
        </p:spPr>
        <p:txBody>
          <a:bodyPr>
            <a:normAutofit/>
          </a:bodyPr>
          <a:lstStyle/>
          <a:p>
            <a:r>
              <a:rPr lang="en-US" sz="1600" dirty="0"/>
              <a:t>ELECTORAL SYSTEMS</a:t>
            </a:r>
          </a:p>
          <a:p>
            <a:r>
              <a:rPr lang="en-US" sz="1600" dirty="0"/>
              <a:t>WOMEN</a:t>
            </a:r>
            <a:r>
              <a:rPr lang="cs-CZ" sz="1600" dirty="0"/>
              <a:t>‘S PARTIES</a:t>
            </a:r>
          </a:p>
          <a:p>
            <a:r>
              <a:rPr lang="en-US" sz="1600" dirty="0"/>
              <a:t>…… all on your reading list </a:t>
            </a:r>
            <a:endParaRPr lang="cs-CZ" sz="1600" dirty="0"/>
          </a:p>
        </p:txBody>
      </p:sp>
    </p:spTree>
    <p:extLst>
      <p:ext uri="{BB962C8B-B14F-4D97-AF65-F5344CB8AC3E}">
        <p14:creationId xmlns:p14="http://schemas.microsoft.com/office/powerpoint/2010/main" val="162391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42A2ED-8EE1-3840-A346-D10AB5A5B5B3}"/>
              </a:ext>
            </a:extLst>
          </p:cNvPr>
          <p:cNvSpPr>
            <a:spLocks noGrp="1"/>
          </p:cNvSpPr>
          <p:nvPr>
            <p:ph type="title"/>
          </p:nvPr>
        </p:nvSpPr>
        <p:spPr/>
        <p:txBody>
          <a:bodyPr/>
          <a:lstStyle/>
          <a:p>
            <a:r>
              <a:rPr lang="en-US" dirty="0"/>
              <a:t>Political parties</a:t>
            </a:r>
          </a:p>
        </p:txBody>
      </p:sp>
      <p:sp>
        <p:nvSpPr>
          <p:cNvPr id="3" name="Zástupný symbol pro obsah 2">
            <a:extLst>
              <a:ext uri="{FF2B5EF4-FFF2-40B4-BE49-F238E27FC236}">
                <a16:creationId xmlns:a16="http://schemas.microsoft.com/office/drawing/2014/main" id="{3937549E-4C69-C842-AD15-59E100185EB3}"/>
              </a:ext>
            </a:extLst>
          </p:cNvPr>
          <p:cNvSpPr>
            <a:spLocks noGrp="1"/>
          </p:cNvSpPr>
          <p:nvPr>
            <p:ph idx="1"/>
          </p:nvPr>
        </p:nvSpPr>
        <p:spPr/>
        <p:txBody>
          <a:bodyPr>
            <a:normAutofit/>
          </a:bodyPr>
          <a:lstStyle/>
          <a:p>
            <a:r>
              <a:rPr lang="en-US" dirty="0"/>
              <a:t>Key political actors</a:t>
            </a:r>
          </a:p>
          <a:p>
            <a:r>
              <a:rPr lang="en-US" dirty="0"/>
              <a:t>Key gatekeepers</a:t>
            </a:r>
          </a:p>
          <a:p>
            <a:r>
              <a:rPr lang="en-US" dirty="0"/>
              <a:t>Structure of opportunities</a:t>
            </a:r>
          </a:p>
          <a:p>
            <a:r>
              <a:rPr lang="en-US" dirty="0"/>
              <a:t>“</a:t>
            </a:r>
            <a:r>
              <a:rPr lang="en-US" i="1" dirty="0"/>
              <a:t>an implicit goal of feminist infiltration of parties is to secure changes in attitudes about gender, mainly by increases in understanding and awareness of gender differences and their implications for power relations</a:t>
            </a:r>
            <a:r>
              <a:rPr lang="en-US" dirty="0"/>
              <a:t>“(</a:t>
            </a:r>
            <a:r>
              <a:rPr lang="en-US" dirty="0" err="1"/>
              <a:t>Lovenduski</a:t>
            </a:r>
            <a:r>
              <a:rPr lang="en-US" dirty="0"/>
              <a:t> 1995)</a:t>
            </a:r>
          </a:p>
          <a:p>
            <a:r>
              <a:rPr lang="en-US" dirty="0"/>
              <a:t>Descriptive representation</a:t>
            </a:r>
          </a:p>
          <a:p>
            <a:r>
              <a:rPr lang="en-US" dirty="0"/>
              <a:t>Substantive representation and feminization of party programs</a:t>
            </a:r>
          </a:p>
          <a:p>
            <a:endParaRPr lang="en-US" dirty="0"/>
          </a:p>
          <a:p>
            <a:endParaRPr lang="en-US" dirty="0"/>
          </a:p>
        </p:txBody>
      </p:sp>
    </p:spTree>
    <p:extLst>
      <p:ext uri="{BB962C8B-B14F-4D97-AF65-F5344CB8AC3E}">
        <p14:creationId xmlns:p14="http://schemas.microsoft.com/office/powerpoint/2010/main" val="259225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C6E2F0-E0A5-2A41-B559-2A750EB93930}"/>
              </a:ext>
            </a:extLst>
          </p:cNvPr>
          <p:cNvSpPr>
            <a:spLocks noGrp="1"/>
          </p:cNvSpPr>
          <p:nvPr>
            <p:ph type="title"/>
          </p:nvPr>
        </p:nvSpPr>
        <p:spPr/>
        <p:txBody>
          <a:bodyPr/>
          <a:lstStyle/>
          <a:p>
            <a:r>
              <a:rPr lang="en-US" dirty="0"/>
              <a:t>How parties shape women</a:t>
            </a:r>
            <a:r>
              <a:rPr lang="cs-CZ" dirty="0"/>
              <a:t>‘s </a:t>
            </a:r>
            <a:r>
              <a:rPr lang="cs-CZ"/>
              <a:t>opportunities?</a:t>
            </a:r>
            <a:endParaRPr lang="en-US" dirty="0"/>
          </a:p>
        </p:txBody>
      </p:sp>
      <p:sp>
        <p:nvSpPr>
          <p:cNvPr id="3" name="Zástupný symbol pro obsah 2">
            <a:extLst>
              <a:ext uri="{FF2B5EF4-FFF2-40B4-BE49-F238E27FC236}">
                <a16:creationId xmlns:a16="http://schemas.microsoft.com/office/drawing/2014/main" id="{2010C6E5-3B30-B74C-A91C-93D6061851E2}"/>
              </a:ext>
            </a:extLst>
          </p:cNvPr>
          <p:cNvSpPr>
            <a:spLocks noGrp="1"/>
          </p:cNvSpPr>
          <p:nvPr>
            <p:ph idx="1"/>
          </p:nvPr>
        </p:nvSpPr>
        <p:spPr/>
        <p:txBody>
          <a:bodyPr/>
          <a:lstStyle/>
          <a:p>
            <a:r>
              <a:rPr lang="en-US" dirty="0"/>
              <a:t>Party competition can spur effort to get women</a:t>
            </a:r>
          </a:p>
          <a:p>
            <a:r>
              <a:rPr lang="en-US" dirty="0"/>
              <a:t>Most influence in relation to  money and votes (Young 2000)</a:t>
            </a:r>
          </a:p>
          <a:p>
            <a:r>
              <a:rPr lang="en-US" dirty="0"/>
              <a:t>Scandal or major election failure (</a:t>
            </a:r>
            <a:r>
              <a:rPr lang="en-US" dirty="0" err="1"/>
              <a:t>Beckwirth</a:t>
            </a:r>
            <a:r>
              <a:rPr lang="en-US" dirty="0"/>
              <a:t> 2007)</a:t>
            </a:r>
          </a:p>
          <a:p>
            <a:r>
              <a:rPr lang="en-US" dirty="0"/>
              <a:t>Weaker electoral competition and smaller parties (leaders) (</a:t>
            </a:r>
            <a:r>
              <a:rPr lang="en-US" dirty="0" err="1"/>
              <a:t>Bashevkin</a:t>
            </a:r>
            <a:r>
              <a:rPr lang="en-US" dirty="0"/>
              <a:t> 2010)</a:t>
            </a:r>
          </a:p>
          <a:p>
            <a:r>
              <a:rPr lang="en-US" dirty="0" err="1"/>
              <a:t>Labour</a:t>
            </a:r>
            <a:r>
              <a:rPr lang="en-US" dirty="0"/>
              <a:t> Party: after years of losses, women</a:t>
            </a:r>
            <a:r>
              <a:rPr lang="cs-CZ" dirty="0"/>
              <a:t>‘</a:t>
            </a:r>
            <a:r>
              <a:rPr lang="en-US" dirty="0"/>
              <a:t>s votes matter</a:t>
            </a:r>
          </a:p>
          <a:p>
            <a:r>
              <a:rPr lang="en-US" dirty="0"/>
              <a:t>Contagion of pro-women measures (</a:t>
            </a:r>
            <a:r>
              <a:rPr lang="en-US" dirty="0" err="1"/>
              <a:t>eg</a:t>
            </a:r>
            <a:r>
              <a:rPr lang="en-US" dirty="0"/>
              <a:t>. Canada, Norway, South </a:t>
            </a:r>
            <a:r>
              <a:rPr lang="en-US" dirty="0" err="1"/>
              <a:t>Africe</a:t>
            </a:r>
            <a:r>
              <a:rPr lang="en-US" dirty="0"/>
              <a:t>)</a:t>
            </a:r>
          </a:p>
          <a:p>
            <a:endParaRPr lang="en-US" dirty="0"/>
          </a:p>
        </p:txBody>
      </p:sp>
    </p:spTree>
    <p:extLst>
      <p:ext uri="{BB962C8B-B14F-4D97-AF65-F5344CB8AC3E}">
        <p14:creationId xmlns:p14="http://schemas.microsoft.com/office/powerpoint/2010/main" val="207107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5FA21C72-692C-49FD-9EB4-DDDDDEBD4BD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75405" y="950977"/>
            <a:ext cx="9041190" cy="4956047"/>
          </a:xfrm>
          <a:prstGeom prst="rect">
            <a:avLst/>
          </a:prstGeom>
          <a:solidFill>
            <a:srgbClr val="FFFFFF"/>
          </a:solidFill>
          <a:ln w="3175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Zástupný symbol pro obsah 4">
            <a:extLst>
              <a:ext uri="{FF2B5EF4-FFF2-40B4-BE49-F238E27FC236}">
                <a16:creationId xmlns:a16="http://schemas.microsoft.com/office/drawing/2014/main" id="{34A58533-91BC-DD40-A821-41F18EDEFE44}"/>
              </a:ext>
            </a:extLst>
          </p:cNvPr>
          <p:cNvPicPr>
            <a:picLocks noGrp="1" noChangeAspect="1"/>
          </p:cNvPicPr>
          <p:nvPr>
            <p:ph idx="1"/>
          </p:nvPr>
        </p:nvPicPr>
        <p:blipFill>
          <a:blip r:embed="rId2"/>
          <a:stretch>
            <a:fillRect/>
          </a:stretch>
        </p:blipFill>
        <p:spPr>
          <a:xfrm>
            <a:off x="2366210" y="1450144"/>
            <a:ext cx="7915425" cy="3957712"/>
          </a:xfrm>
          <a:prstGeom prst="rect">
            <a:avLst/>
          </a:prstGeom>
        </p:spPr>
      </p:pic>
      <p:sp>
        <p:nvSpPr>
          <p:cNvPr id="12" name="Oval 11">
            <a:extLst>
              <a:ext uri="{FF2B5EF4-FFF2-40B4-BE49-F238E27FC236}">
                <a16:creationId xmlns:a16="http://schemas.microsoft.com/office/drawing/2014/main" id="{FBAF941A-6830-47A3-B63C-7C7B66AEA73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380" y="624518"/>
            <a:ext cx="2157984" cy="2157984"/>
          </a:xfrm>
          <a:prstGeom prst="ellipse">
            <a:avLst/>
          </a:prstGeom>
          <a:solidFill>
            <a:srgbClr val="40404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41F4DAF-23EE-7C41-BD76-1EC8EAECC4F6}"/>
              </a:ext>
            </a:extLst>
          </p:cNvPr>
          <p:cNvSpPr>
            <a:spLocks noGrp="1"/>
          </p:cNvSpPr>
          <p:nvPr>
            <p:ph type="title"/>
          </p:nvPr>
        </p:nvSpPr>
        <p:spPr>
          <a:xfrm>
            <a:off x="796972" y="789110"/>
            <a:ext cx="1828800" cy="1828800"/>
          </a:xfrm>
          <a:prstGeom prst="ellipse">
            <a:avLst/>
          </a:prstGeom>
          <a:noFill/>
          <a:ln>
            <a:solidFill>
              <a:srgbClr val="FFFFFF"/>
            </a:solidFill>
          </a:ln>
        </p:spPr>
        <p:txBody>
          <a:bodyPr vert="horz" lIns="182880" tIns="182880" rIns="182880" bIns="182880" rtlCol="0" anchor="ctr">
            <a:normAutofit/>
          </a:bodyPr>
          <a:lstStyle/>
          <a:p>
            <a:r>
              <a:rPr lang="en-US" sz="2000">
                <a:solidFill>
                  <a:srgbClr val="FFFFFF"/>
                </a:solidFill>
              </a:rPr>
              <a:t>Case study</a:t>
            </a:r>
          </a:p>
        </p:txBody>
      </p:sp>
    </p:spTree>
    <p:extLst>
      <p:ext uri="{BB962C8B-B14F-4D97-AF65-F5344CB8AC3E}">
        <p14:creationId xmlns:p14="http://schemas.microsoft.com/office/powerpoint/2010/main" val="4128989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04E97E-E625-7D4F-9781-5C04D450369D}"/>
              </a:ext>
            </a:extLst>
          </p:cNvPr>
          <p:cNvSpPr>
            <a:spLocks noGrp="1"/>
          </p:cNvSpPr>
          <p:nvPr>
            <p:ph type="title"/>
          </p:nvPr>
        </p:nvSpPr>
        <p:spPr/>
        <p:txBody>
          <a:bodyPr/>
          <a:lstStyle/>
          <a:p>
            <a:r>
              <a:rPr lang="en-US" dirty="0"/>
              <a:t>Belgium</a:t>
            </a:r>
          </a:p>
        </p:txBody>
      </p:sp>
      <p:sp>
        <p:nvSpPr>
          <p:cNvPr id="3" name="Zástupný symbol pro obsah 2">
            <a:extLst>
              <a:ext uri="{FF2B5EF4-FFF2-40B4-BE49-F238E27FC236}">
                <a16:creationId xmlns:a16="http://schemas.microsoft.com/office/drawing/2014/main" id="{DBF921F3-E10F-2245-B4D7-1C2147DE640B}"/>
              </a:ext>
            </a:extLst>
          </p:cNvPr>
          <p:cNvSpPr>
            <a:spLocks noGrp="1"/>
          </p:cNvSpPr>
          <p:nvPr>
            <p:ph idx="1"/>
          </p:nvPr>
        </p:nvSpPr>
        <p:spPr>
          <a:xfrm>
            <a:off x="2231136" y="2638044"/>
            <a:ext cx="7729728" cy="3951942"/>
          </a:xfrm>
        </p:spPr>
        <p:txBody>
          <a:bodyPr>
            <a:normAutofit lnSpcReduction="10000"/>
          </a:bodyPr>
          <a:lstStyle/>
          <a:p>
            <a:r>
              <a:rPr lang="en-US" dirty="0"/>
              <a:t>Measures for gender balanced participation </a:t>
            </a:r>
          </a:p>
          <a:p>
            <a:r>
              <a:rPr lang="en-US" dirty="0"/>
              <a:t>Parties compete to outperform each other in meeting the standard</a:t>
            </a:r>
          </a:p>
          <a:p>
            <a:r>
              <a:rPr lang="en-US" dirty="0"/>
              <a:t>Opens way for new laws on quotas</a:t>
            </a:r>
          </a:p>
          <a:p>
            <a:r>
              <a:rPr lang="en-US" dirty="0"/>
              <a:t>More effective than if only individual parties adopt quotas</a:t>
            </a:r>
          </a:p>
          <a:p>
            <a:r>
              <a:rPr lang="en-US" dirty="0"/>
              <a:t>Belgium adopted quota in 1994 (updated in 2002)</a:t>
            </a:r>
          </a:p>
          <a:p>
            <a:r>
              <a:rPr lang="en-US" dirty="0"/>
              <a:t>Pre quota: 2 parties had quota</a:t>
            </a:r>
          </a:p>
          <a:p>
            <a:r>
              <a:rPr lang="en-US" dirty="0"/>
              <a:t>After the change of law: parties adopt internal measures (target figures); mostly go further than the 1994 quota: more balanced or double quota</a:t>
            </a:r>
          </a:p>
          <a:p>
            <a:r>
              <a:rPr lang="en-US" dirty="0"/>
              <a:t>Existence of party measures paved way to 1994 quota, the quota imposed incentive to parties to adopt further </a:t>
            </a:r>
            <a:r>
              <a:rPr lang="en-US" dirty="0" err="1"/>
              <a:t>rmeasures</a:t>
            </a:r>
            <a:r>
              <a:rPr lang="en-US" dirty="0"/>
              <a:t>, these </a:t>
            </a:r>
            <a:r>
              <a:rPr lang="en-US" dirty="0" err="1"/>
              <a:t>aved</a:t>
            </a:r>
            <a:r>
              <a:rPr lang="en-US" dirty="0"/>
              <a:t> way to the 2002 reform</a:t>
            </a:r>
          </a:p>
          <a:p>
            <a:endParaRPr lang="en-US" dirty="0"/>
          </a:p>
        </p:txBody>
      </p:sp>
    </p:spTree>
    <p:extLst>
      <p:ext uri="{BB962C8B-B14F-4D97-AF65-F5344CB8AC3E}">
        <p14:creationId xmlns:p14="http://schemas.microsoft.com/office/powerpoint/2010/main" val="205759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BD0AB-A24D-9743-8C2C-4F9EB7B18EDA}"/>
              </a:ext>
            </a:extLst>
          </p:cNvPr>
          <p:cNvSpPr>
            <a:spLocks noGrp="1"/>
          </p:cNvSpPr>
          <p:nvPr>
            <p:ph type="title"/>
          </p:nvPr>
        </p:nvSpPr>
        <p:spPr/>
        <p:txBody>
          <a:bodyPr/>
          <a:lstStyle/>
          <a:p>
            <a:r>
              <a:rPr lang="en-US" dirty="0"/>
              <a:t>Party ideology</a:t>
            </a:r>
          </a:p>
        </p:txBody>
      </p:sp>
      <p:sp>
        <p:nvSpPr>
          <p:cNvPr id="3" name="Zástupný symbol pro obsah 2">
            <a:extLst>
              <a:ext uri="{FF2B5EF4-FFF2-40B4-BE49-F238E27FC236}">
                <a16:creationId xmlns:a16="http://schemas.microsoft.com/office/drawing/2014/main" id="{7874C9A6-B04B-2242-9296-36E2933B2E53}"/>
              </a:ext>
            </a:extLst>
          </p:cNvPr>
          <p:cNvSpPr>
            <a:spLocks noGrp="1"/>
          </p:cNvSpPr>
          <p:nvPr>
            <p:ph idx="1"/>
          </p:nvPr>
        </p:nvSpPr>
        <p:spPr/>
        <p:txBody>
          <a:bodyPr/>
          <a:lstStyle/>
          <a:p>
            <a:r>
              <a:rPr lang="en-US" dirty="0"/>
              <a:t>The main predictor of inclusion of women</a:t>
            </a:r>
          </a:p>
          <a:p>
            <a:r>
              <a:rPr lang="en-US" dirty="0" err="1"/>
              <a:t>Duverger</a:t>
            </a:r>
            <a:r>
              <a:rPr lang="en-US" dirty="0"/>
              <a:t> 1955:  Political Role of Women</a:t>
            </a:r>
          </a:p>
          <a:p>
            <a:pPr lvl="1"/>
            <a:r>
              <a:rPr lang="en-US" dirty="0"/>
              <a:t>Rural/urban areas</a:t>
            </a:r>
          </a:p>
          <a:p>
            <a:pPr lvl="1"/>
            <a:r>
              <a:rPr lang="en-US" dirty="0"/>
              <a:t>Electoral systems</a:t>
            </a:r>
          </a:p>
          <a:p>
            <a:pPr lvl="1"/>
            <a:r>
              <a:rPr lang="en-US" dirty="0"/>
              <a:t>Time</a:t>
            </a:r>
          </a:p>
          <a:p>
            <a:pPr lvl="1"/>
            <a:r>
              <a:rPr lang="en-US" dirty="0"/>
              <a:t>Different parties:  Left (Communists and Socialists) and Christian Democrats give women a better chance. Center and Right put significantly less female candidates</a:t>
            </a:r>
          </a:p>
          <a:p>
            <a:pPr lvl="1"/>
            <a:endParaRPr lang="en-US" dirty="0"/>
          </a:p>
        </p:txBody>
      </p:sp>
    </p:spTree>
    <p:extLst>
      <p:ext uri="{BB962C8B-B14F-4D97-AF65-F5344CB8AC3E}">
        <p14:creationId xmlns:p14="http://schemas.microsoft.com/office/powerpoint/2010/main" val="3834280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91D50C-B6A8-4D4D-91D0-E152EDFB7DAC}"/>
              </a:ext>
            </a:extLst>
          </p:cNvPr>
          <p:cNvSpPr>
            <a:spLocks noGrp="1"/>
          </p:cNvSpPr>
          <p:nvPr>
            <p:ph type="title"/>
          </p:nvPr>
        </p:nvSpPr>
        <p:spPr/>
        <p:txBody>
          <a:bodyPr/>
          <a:lstStyle/>
          <a:p>
            <a:r>
              <a:rPr lang="en-US" dirty="0"/>
              <a:t>IDEOLOGY</a:t>
            </a:r>
          </a:p>
        </p:txBody>
      </p:sp>
      <p:sp>
        <p:nvSpPr>
          <p:cNvPr id="3" name="Zástupný symbol pro obsah 2">
            <a:extLst>
              <a:ext uri="{FF2B5EF4-FFF2-40B4-BE49-F238E27FC236}">
                <a16:creationId xmlns:a16="http://schemas.microsoft.com/office/drawing/2014/main" id="{D1105139-A6EB-7D41-8EA2-ED6C07FB4CDE}"/>
              </a:ext>
            </a:extLst>
          </p:cNvPr>
          <p:cNvSpPr>
            <a:spLocks noGrp="1"/>
          </p:cNvSpPr>
          <p:nvPr>
            <p:ph idx="1"/>
          </p:nvPr>
        </p:nvSpPr>
        <p:spPr/>
        <p:txBody>
          <a:bodyPr/>
          <a:lstStyle/>
          <a:p>
            <a:r>
              <a:rPr lang="en-US" dirty="0"/>
              <a:t>Traditional cleavage: left-right</a:t>
            </a:r>
          </a:p>
          <a:p>
            <a:r>
              <a:rPr lang="en-US" dirty="0"/>
              <a:t>But does it matter less today?</a:t>
            </a:r>
          </a:p>
          <a:p>
            <a:r>
              <a:rPr lang="en-US" dirty="0"/>
              <a:t>Right-wing parties also include more women, e.g. D. Cameron,, Latin America, CDU..</a:t>
            </a:r>
          </a:p>
          <a:p>
            <a:r>
              <a:rPr lang="en-US" dirty="0"/>
              <a:t>Is ideology losing its power?</a:t>
            </a:r>
          </a:p>
          <a:p>
            <a:r>
              <a:rPr lang="en-US" dirty="0"/>
              <a:t>Not exactly….</a:t>
            </a:r>
          </a:p>
        </p:txBody>
      </p:sp>
    </p:spTree>
    <p:extLst>
      <p:ext uri="{BB962C8B-B14F-4D97-AF65-F5344CB8AC3E}">
        <p14:creationId xmlns:p14="http://schemas.microsoft.com/office/powerpoint/2010/main" val="848330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074ACC-F402-9E4A-AC95-98EFFF35E8D9}"/>
              </a:ext>
            </a:extLst>
          </p:cNvPr>
          <p:cNvSpPr>
            <a:spLocks noGrp="1"/>
          </p:cNvSpPr>
          <p:nvPr>
            <p:ph type="title"/>
          </p:nvPr>
        </p:nvSpPr>
        <p:spPr/>
        <p:txBody>
          <a:bodyPr>
            <a:normAutofit fontScale="90000"/>
          </a:bodyPr>
          <a:lstStyle/>
          <a:p>
            <a:r>
              <a:rPr lang="en-US" dirty="0" err="1"/>
              <a:t>Erzeel</a:t>
            </a:r>
            <a:r>
              <a:rPr lang="en-US" dirty="0"/>
              <a:t> and </a:t>
            </a:r>
            <a:r>
              <a:rPr lang="en-US" dirty="0" err="1"/>
              <a:t>Celis</a:t>
            </a:r>
            <a:r>
              <a:rPr lang="en-US" dirty="0"/>
              <a:t> 2016: Ideology and women</a:t>
            </a:r>
            <a:r>
              <a:rPr lang="cs-CZ" dirty="0"/>
              <a:t>‘s </a:t>
            </a:r>
            <a:r>
              <a:rPr lang="cs-CZ" dirty="0" err="1"/>
              <a:t>substantive</a:t>
            </a:r>
            <a:r>
              <a:rPr lang="cs-CZ" dirty="0"/>
              <a:t> </a:t>
            </a:r>
            <a:r>
              <a:rPr lang="cs-CZ" dirty="0" err="1"/>
              <a:t>representation</a:t>
            </a:r>
            <a:endParaRPr lang="en-US" dirty="0"/>
          </a:p>
        </p:txBody>
      </p:sp>
      <p:sp>
        <p:nvSpPr>
          <p:cNvPr id="3" name="Zástupný symbol pro obsah 2">
            <a:extLst>
              <a:ext uri="{FF2B5EF4-FFF2-40B4-BE49-F238E27FC236}">
                <a16:creationId xmlns:a16="http://schemas.microsoft.com/office/drawing/2014/main" id="{B1FE1C6F-9BDF-0D45-8AAD-5C0966527B02}"/>
              </a:ext>
            </a:extLst>
          </p:cNvPr>
          <p:cNvSpPr>
            <a:spLocks noGrp="1"/>
          </p:cNvSpPr>
          <p:nvPr>
            <p:ph idx="1"/>
          </p:nvPr>
        </p:nvSpPr>
        <p:spPr/>
        <p:txBody>
          <a:bodyPr/>
          <a:lstStyle/>
          <a:p>
            <a:r>
              <a:rPr lang="en-US" dirty="0"/>
              <a:t>Abandon the one-dimensional measure of ideology</a:t>
            </a:r>
          </a:p>
          <a:p>
            <a:r>
              <a:rPr lang="en-US" dirty="0"/>
              <a:t>Two dimensions: socio-economic and post-material</a:t>
            </a:r>
          </a:p>
          <a:p>
            <a:r>
              <a:rPr lang="en-US" dirty="0"/>
              <a:t>Post-materialist left more connected to feminist post-</a:t>
            </a:r>
            <a:r>
              <a:rPr lang="en-US" dirty="0" err="1"/>
              <a:t>materialsims</a:t>
            </a:r>
            <a:endParaRPr lang="en-US" dirty="0"/>
          </a:p>
          <a:p>
            <a:r>
              <a:rPr lang="en-US" dirty="0"/>
              <a:t>2008-2012 PARTIREP comparative survey among MPs </a:t>
            </a:r>
          </a:p>
          <a:p>
            <a:r>
              <a:rPr lang="en-US" dirty="0"/>
              <a:t>(AT, BE, DE, FR, HU, IT, NL, NO, PL, PT, ES, SE, UK)</a:t>
            </a:r>
            <a:r>
              <a:rPr lang="cs-CZ" dirty="0"/>
              <a:t> </a:t>
            </a:r>
            <a:endParaRPr lang="en-US" dirty="0"/>
          </a:p>
        </p:txBody>
      </p:sp>
    </p:spTree>
    <p:extLst>
      <p:ext uri="{BB962C8B-B14F-4D97-AF65-F5344CB8AC3E}">
        <p14:creationId xmlns:p14="http://schemas.microsoft.com/office/powerpoint/2010/main" val="3009472716"/>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Balík</Template>
  <TotalTime>201</TotalTime>
  <Words>1145</Words>
  <Application>Microsoft Macintosh PowerPoint</Application>
  <PresentationFormat>Širokoúhlá obrazovka</PresentationFormat>
  <Paragraphs>128</Paragraphs>
  <Slides>28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28</vt:i4>
      </vt:variant>
    </vt:vector>
  </HeadingPairs>
  <TitlesOfParts>
    <vt:vector size="31" baseType="lpstr">
      <vt:lpstr>Arial</vt:lpstr>
      <vt:lpstr>Gill Sans MT</vt:lpstr>
      <vt:lpstr>Balík</vt:lpstr>
      <vt:lpstr>Women and party politics</vt:lpstr>
      <vt:lpstr>Why parties?</vt:lpstr>
      <vt:lpstr>Political parties</vt:lpstr>
      <vt:lpstr>How parties shape women‘s opportunities?</vt:lpstr>
      <vt:lpstr>Case study</vt:lpstr>
      <vt:lpstr>Belgium</vt:lpstr>
      <vt:lpstr>Party ideology</vt:lpstr>
      <vt:lpstr>IDEOLOGY</vt:lpstr>
      <vt:lpstr>Erzeel and Celis 2016: Ideology and women‘s substantive representation</vt:lpstr>
      <vt:lpstr>Prezentace aplikace PowerPoint</vt:lpstr>
      <vt:lpstr>Prezentace aplikace PowerPoint</vt:lpstr>
      <vt:lpstr>Circumstances  contextual factors</vt:lpstr>
      <vt:lpstr>UK and West germany</vt:lpstr>
      <vt:lpstr>UK and West germany</vt:lpstr>
      <vt:lpstr>UK and West germany</vt:lpstr>
      <vt:lpstr>The Big jump in the UK</vt:lpstr>
      <vt:lpstr>The Blair babes: 101 out of 120 female MPs</vt:lpstr>
      <vt:lpstr>Conservative party progress slower</vt:lpstr>
      <vt:lpstr>How about women party member‘s organizations?</vt:lpstr>
      <vt:lpstr>women party member‘s organizations</vt:lpstr>
      <vt:lpstr>Kittilson and childs 2016</vt:lpstr>
      <vt:lpstr>Women‘s sections by party family</vt:lpstr>
      <vt:lpstr>Prezentace aplikace PowerPoint</vt:lpstr>
      <vt:lpstr>Prezentace aplikace PowerPoint</vt:lpstr>
      <vt:lpstr>Differences across parties</vt:lpstr>
      <vt:lpstr>SOCIAL MOVEMENT</vt:lpstr>
      <vt:lpstr>Feminist allies and Strategic allies</vt:lpstr>
      <vt:lpstr>More topics</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and party politics</dc:title>
  <dc:creator>Uživatel Microsoft Office</dc:creator>
  <cp:lastModifiedBy>Uživatel Microsoft Office</cp:lastModifiedBy>
  <cp:revision>17</cp:revision>
  <dcterms:created xsi:type="dcterms:W3CDTF">2018-03-27T08:38:47Z</dcterms:created>
  <dcterms:modified xsi:type="dcterms:W3CDTF">2018-03-27T12:00:36Z</dcterms:modified>
</cp:coreProperties>
</file>