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6" r:id="rId19"/>
    <p:sldId id="272" r:id="rId20"/>
    <p:sldId id="277" r:id="rId21"/>
    <p:sldId id="279" r:id="rId22"/>
    <p:sldId id="278" r:id="rId23"/>
    <p:sldId id="273" r:id="rId24"/>
    <p:sldId id="27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8"/>
    <p:restoredTop sz="94652"/>
  </p:normalViewPr>
  <p:slideViewPr>
    <p:cSldViewPr snapToGrid="0" snapToObjects="1">
      <p:cViewPr>
        <p:scale>
          <a:sx n="66" d="100"/>
          <a:sy n="66" d="100"/>
        </p:scale>
        <p:origin x="800" y="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 podnadpisů.</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4/10/18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4/10/18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4/10/18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4/10/18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4/10/18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4/10/18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4/10/18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4/10/18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4/10/18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AFDFB0-CF65-5B47-90CE-0B29568624C1}"/>
              </a:ext>
            </a:extLst>
          </p:cNvPr>
          <p:cNvSpPr>
            <a:spLocks noGrp="1"/>
          </p:cNvSpPr>
          <p:nvPr>
            <p:ph type="ctrTitle"/>
          </p:nvPr>
        </p:nvSpPr>
        <p:spPr/>
        <p:txBody>
          <a:bodyPr/>
          <a:lstStyle/>
          <a:p>
            <a:r>
              <a:rPr lang="en-US" dirty="0"/>
              <a:t>Seminar: Quota Politics</a:t>
            </a:r>
          </a:p>
        </p:txBody>
      </p:sp>
      <p:sp>
        <p:nvSpPr>
          <p:cNvPr id="3" name="Podnadpis 2">
            <a:extLst>
              <a:ext uri="{FF2B5EF4-FFF2-40B4-BE49-F238E27FC236}">
                <a16:creationId xmlns:a16="http://schemas.microsoft.com/office/drawing/2014/main" id="{ED851EAA-5D58-4140-A6F5-DE5B2BA731DF}"/>
              </a:ext>
            </a:extLst>
          </p:cNvPr>
          <p:cNvSpPr>
            <a:spLocks noGrp="1"/>
          </p:cNvSpPr>
          <p:nvPr>
            <p:ph type="subTitle" idx="1"/>
          </p:nvPr>
        </p:nvSpPr>
        <p:spPr/>
        <p:txBody>
          <a:bodyPr/>
          <a:lstStyle/>
          <a:p>
            <a:r>
              <a:rPr lang="en-US" dirty="0"/>
              <a:t>POL612 April 10, 2018</a:t>
            </a:r>
          </a:p>
        </p:txBody>
      </p:sp>
      <p:sp>
        <p:nvSpPr>
          <p:cNvPr id="4" name="Obdélník 3">
            <a:extLst>
              <a:ext uri="{FF2B5EF4-FFF2-40B4-BE49-F238E27FC236}">
                <a16:creationId xmlns:a16="http://schemas.microsoft.com/office/drawing/2014/main" id="{5D294AD1-1A32-9140-A1B1-740242CB2C30}"/>
              </a:ext>
            </a:extLst>
          </p:cNvPr>
          <p:cNvSpPr/>
          <p:nvPr/>
        </p:nvSpPr>
        <p:spPr>
          <a:xfrm>
            <a:off x="5362466" y="3244334"/>
            <a:ext cx="1467068" cy="369332"/>
          </a:xfrm>
          <a:prstGeom prst="rect">
            <a:avLst/>
          </a:prstGeom>
        </p:spPr>
        <p:txBody>
          <a:bodyPr wrap="none">
            <a:spAutoFit/>
          </a:bodyPr>
          <a:lstStyle/>
          <a:p>
            <a:r>
              <a:rPr lang="cs-CZ" dirty="0">
                <a:solidFill>
                  <a:srgbClr val="222222"/>
                </a:solidFill>
                <a:latin typeface="arial" panose="020B0604020202020204" pitchFamily="34" charset="0"/>
              </a:rPr>
              <a:t>1840559440</a:t>
            </a:r>
            <a:endParaRPr lang="en-US" dirty="0"/>
          </a:p>
        </p:txBody>
      </p:sp>
    </p:spTree>
    <p:extLst>
      <p:ext uri="{BB962C8B-B14F-4D97-AF65-F5344CB8AC3E}">
        <p14:creationId xmlns:p14="http://schemas.microsoft.com/office/powerpoint/2010/main" val="4001249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a:extLst>
              <a:ext uri="{FF2B5EF4-FFF2-40B4-BE49-F238E27FC236}">
                <a16:creationId xmlns:a16="http://schemas.microsoft.com/office/drawing/2014/main" id="{A8363CE7-C691-9F42-A053-FBECBED7734C}"/>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700391" y="233465"/>
            <a:ext cx="10097311" cy="6089515"/>
          </a:xfrm>
          <a:prstGeom prst="rect">
            <a:avLst/>
          </a:prstGeom>
        </p:spPr>
      </p:pic>
      <p:sp>
        <p:nvSpPr>
          <p:cNvPr id="5" name="TextovéPole 4">
            <a:extLst>
              <a:ext uri="{FF2B5EF4-FFF2-40B4-BE49-F238E27FC236}">
                <a16:creationId xmlns:a16="http://schemas.microsoft.com/office/drawing/2014/main" id="{8FC5E177-85F6-A940-9C5C-551F6B4EBB5E}"/>
              </a:ext>
            </a:extLst>
          </p:cNvPr>
          <p:cNvSpPr txBox="1"/>
          <p:nvPr/>
        </p:nvSpPr>
        <p:spPr>
          <a:xfrm>
            <a:off x="7801583" y="6332708"/>
            <a:ext cx="2665379" cy="369332"/>
          </a:xfrm>
          <a:prstGeom prst="rect">
            <a:avLst/>
          </a:prstGeom>
          <a:noFill/>
        </p:spPr>
        <p:txBody>
          <a:bodyPr wrap="square" rtlCol="0">
            <a:spAutoFit/>
          </a:bodyPr>
          <a:lstStyle/>
          <a:p>
            <a:r>
              <a:rPr lang="en-US" dirty="0"/>
              <a:t>Source: www. </a:t>
            </a:r>
            <a:r>
              <a:rPr lang="en-US" dirty="0" err="1"/>
              <a:t>IDEA.int</a:t>
            </a:r>
            <a:endParaRPr lang="en-US" dirty="0"/>
          </a:p>
        </p:txBody>
      </p:sp>
    </p:spTree>
    <p:extLst>
      <p:ext uri="{BB962C8B-B14F-4D97-AF65-F5344CB8AC3E}">
        <p14:creationId xmlns:p14="http://schemas.microsoft.com/office/powerpoint/2010/main" val="382803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D7BE80-FEC5-104B-93FA-8CA16B72C662}"/>
              </a:ext>
            </a:extLst>
          </p:cNvPr>
          <p:cNvSpPr>
            <a:spLocks noGrp="1"/>
          </p:cNvSpPr>
          <p:nvPr>
            <p:ph type="title"/>
          </p:nvPr>
        </p:nvSpPr>
        <p:spPr/>
        <p:txBody>
          <a:bodyPr/>
          <a:lstStyle/>
          <a:p>
            <a:r>
              <a:rPr lang="en-US" dirty="0"/>
              <a:t>TOP 10 Countries right now</a:t>
            </a:r>
          </a:p>
        </p:txBody>
      </p:sp>
      <p:sp>
        <p:nvSpPr>
          <p:cNvPr id="3" name="Zástupný symbol pro obsah 2">
            <a:extLst>
              <a:ext uri="{FF2B5EF4-FFF2-40B4-BE49-F238E27FC236}">
                <a16:creationId xmlns:a16="http://schemas.microsoft.com/office/drawing/2014/main" id="{545198F0-2D66-124E-91E5-75DD9A05A8F7}"/>
              </a:ext>
            </a:extLst>
          </p:cNvPr>
          <p:cNvSpPr>
            <a:spLocks noGrp="1"/>
          </p:cNvSpPr>
          <p:nvPr>
            <p:ph idx="1"/>
          </p:nvPr>
        </p:nvSpPr>
        <p:spPr/>
        <p:txBody>
          <a:bodyPr/>
          <a:lstStyle/>
          <a:p>
            <a:endParaRPr lang="en-US"/>
          </a:p>
        </p:txBody>
      </p:sp>
      <p:pic>
        <p:nvPicPr>
          <p:cNvPr id="4" name="Obrázek 3">
            <a:extLst>
              <a:ext uri="{FF2B5EF4-FFF2-40B4-BE49-F238E27FC236}">
                <a16:creationId xmlns:a16="http://schemas.microsoft.com/office/drawing/2014/main" id="{298D317E-4AF1-6C4B-8BA2-4D0D793EA6DB}"/>
              </a:ext>
            </a:extLst>
          </p:cNvPr>
          <p:cNvPicPr/>
          <p:nvPr/>
        </p:nvPicPr>
        <p:blipFill>
          <a:blip r:embed="rId2">
            <a:extLst>
              <a:ext uri="{28A0092B-C50C-407E-A947-70E740481C1C}">
                <a14:useLocalDpi xmlns:a14="http://schemas.microsoft.com/office/drawing/2010/main" val="0"/>
              </a:ext>
            </a:extLst>
          </a:blip>
          <a:stretch>
            <a:fillRect/>
          </a:stretch>
        </p:blipFill>
        <p:spPr>
          <a:xfrm>
            <a:off x="2062264" y="2638045"/>
            <a:ext cx="7898600" cy="3101982"/>
          </a:xfrm>
          <a:prstGeom prst="rect">
            <a:avLst/>
          </a:prstGeom>
        </p:spPr>
      </p:pic>
    </p:spTree>
    <p:extLst>
      <p:ext uri="{BB962C8B-B14F-4D97-AF65-F5344CB8AC3E}">
        <p14:creationId xmlns:p14="http://schemas.microsoft.com/office/powerpoint/2010/main" val="680009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654283-0A11-944A-B0AC-A36B6B7B135D}"/>
              </a:ext>
            </a:extLst>
          </p:cNvPr>
          <p:cNvSpPr>
            <a:spLocks noGrp="1"/>
          </p:cNvSpPr>
          <p:nvPr>
            <p:ph type="title"/>
          </p:nvPr>
        </p:nvSpPr>
        <p:spPr/>
        <p:txBody>
          <a:bodyPr/>
          <a:lstStyle/>
          <a:p>
            <a:r>
              <a:rPr lang="en-US" dirty="0"/>
              <a:t>Defining quotas</a:t>
            </a:r>
          </a:p>
        </p:txBody>
      </p:sp>
      <p:sp>
        <p:nvSpPr>
          <p:cNvPr id="3" name="Zástupný symbol pro obsah 2">
            <a:extLst>
              <a:ext uri="{FF2B5EF4-FFF2-40B4-BE49-F238E27FC236}">
                <a16:creationId xmlns:a16="http://schemas.microsoft.com/office/drawing/2014/main" id="{0A039DD8-0B00-3D42-98A2-234F4CF709FD}"/>
              </a:ext>
            </a:extLst>
          </p:cNvPr>
          <p:cNvSpPr>
            <a:spLocks noGrp="1"/>
          </p:cNvSpPr>
          <p:nvPr>
            <p:ph idx="1"/>
          </p:nvPr>
        </p:nvSpPr>
        <p:spPr/>
        <p:txBody>
          <a:bodyPr>
            <a:normAutofit/>
          </a:bodyPr>
          <a:lstStyle/>
          <a:p>
            <a:r>
              <a:rPr lang="en-US" sz="2400" dirty="0"/>
              <a:t>Affirmative measure which ensures that there should be certain number or proportion of women among those who are nominated or elected</a:t>
            </a:r>
          </a:p>
          <a:p>
            <a:r>
              <a:rPr lang="en-US" sz="2400" dirty="0"/>
              <a:t>Numbers and percentages</a:t>
            </a:r>
          </a:p>
          <a:p>
            <a:r>
              <a:rPr lang="en-US" sz="2400" dirty="0"/>
              <a:t>Fast-track policy goal</a:t>
            </a:r>
          </a:p>
          <a:p>
            <a:r>
              <a:rPr lang="en-US" sz="2400" dirty="0"/>
              <a:t>Quotas either for women or gender neutral </a:t>
            </a:r>
          </a:p>
        </p:txBody>
      </p:sp>
    </p:spTree>
    <p:extLst>
      <p:ext uri="{BB962C8B-B14F-4D97-AF65-F5344CB8AC3E}">
        <p14:creationId xmlns:p14="http://schemas.microsoft.com/office/powerpoint/2010/main" val="2208998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D32927-D935-2A43-A3AB-4DAD9E98CF08}"/>
              </a:ext>
            </a:extLst>
          </p:cNvPr>
          <p:cNvSpPr>
            <a:spLocks noGrp="1"/>
          </p:cNvSpPr>
          <p:nvPr>
            <p:ph type="title"/>
          </p:nvPr>
        </p:nvSpPr>
        <p:spPr/>
        <p:txBody>
          <a:bodyPr/>
          <a:lstStyle/>
          <a:p>
            <a:r>
              <a:rPr lang="en-US" dirty="0"/>
              <a:t>Types of quotas</a:t>
            </a:r>
          </a:p>
        </p:txBody>
      </p:sp>
      <p:sp>
        <p:nvSpPr>
          <p:cNvPr id="3" name="Zástupný symbol pro obsah 2">
            <a:extLst>
              <a:ext uri="{FF2B5EF4-FFF2-40B4-BE49-F238E27FC236}">
                <a16:creationId xmlns:a16="http://schemas.microsoft.com/office/drawing/2014/main" id="{D9CDE18C-AFC2-6D42-B0E2-C6527C491A6F}"/>
              </a:ext>
            </a:extLst>
          </p:cNvPr>
          <p:cNvSpPr>
            <a:spLocks noGrp="1"/>
          </p:cNvSpPr>
          <p:nvPr>
            <p:ph idx="1"/>
          </p:nvPr>
        </p:nvSpPr>
        <p:spPr/>
        <p:txBody>
          <a:bodyPr>
            <a:normAutofit/>
          </a:bodyPr>
          <a:lstStyle/>
          <a:p>
            <a:r>
              <a:rPr lang="en-US" sz="2800" dirty="0"/>
              <a:t>PARTY CANDIDATE QUOTA</a:t>
            </a:r>
          </a:p>
          <a:p>
            <a:r>
              <a:rPr lang="en-US" sz="2800" dirty="0"/>
              <a:t>LEGISLATIVE QUOTA</a:t>
            </a:r>
          </a:p>
          <a:p>
            <a:r>
              <a:rPr lang="en-US" sz="2800" dirty="0"/>
              <a:t>RESERVED SEATS</a:t>
            </a:r>
          </a:p>
        </p:txBody>
      </p:sp>
    </p:spTree>
    <p:extLst>
      <p:ext uri="{BB962C8B-B14F-4D97-AF65-F5344CB8AC3E}">
        <p14:creationId xmlns:p14="http://schemas.microsoft.com/office/powerpoint/2010/main" val="3574569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1B23F8-27D1-064D-BA98-E311F36B3026}"/>
              </a:ext>
            </a:extLst>
          </p:cNvPr>
          <p:cNvSpPr>
            <a:spLocks noGrp="1"/>
          </p:cNvSpPr>
          <p:nvPr>
            <p:ph type="title"/>
          </p:nvPr>
        </p:nvSpPr>
        <p:spPr/>
        <p:txBody>
          <a:bodyPr/>
          <a:lstStyle/>
          <a:p>
            <a:r>
              <a:rPr lang="en-US" dirty="0"/>
              <a:t>Quota measures </a:t>
            </a:r>
          </a:p>
        </p:txBody>
      </p:sp>
      <p:sp>
        <p:nvSpPr>
          <p:cNvPr id="3" name="Zástupný symbol pro obsah 2">
            <a:extLst>
              <a:ext uri="{FF2B5EF4-FFF2-40B4-BE49-F238E27FC236}">
                <a16:creationId xmlns:a16="http://schemas.microsoft.com/office/drawing/2014/main" id="{08BD45F3-824A-9043-8494-5528963284E5}"/>
              </a:ext>
            </a:extLst>
          </p:cNvPr>
          <p:cNvSpPr>
            <a:spLocks noGrp="1"/>
          </p:cNvSpPr>
          <p:nvPr>
            <p:ph idx="1"/>
          </p:nvPr>
        </p:nvSpPr>
        <p:spPr/>
        <p:txBody>
          <a:bodyPr>
            <a:normAutofit fontScale="92500" lnSpcReduction="20000"/>
          </a:bodyPr>
          <a:lstStyle/>
          <a:p>
            <a:r>
              <a:rPr lang="en-US" sz="3200" dirty="0"/>
              <a:t>Most common in PR electoral systems</a:t>
            </a:r>
          </a:p>
          <a:p>
            <a:r>
              <a:rPr lang="en-US" sz="3200" dirty="0"/>
              <a:t>France and Mexico – plurality systems, single-member constituencies</a:t>
            </a:r>
          </a:p>
          <a:p>
            <a:r>
              <a:rPr lang="en-US" sz="3200" dirty="0"/>
              <a:t>Rank order rules (double quota): placement of mandates on the list</a:t>
            </a:r>
          </a:p>
          <a:p>
            <a:r>
              <a:rPr lang="en-US" sz="3200" dirty="0"/>
              <a:t>Legal sanctions for non-compliance, refusing of list is the most effective</a:t>
            </a:r>
          </a:p>
          <a:p>
            <a:endParaRPr lang="en-US" dirty="0"/>
          </a:p>
        </p:txBody>
      </p:sp>
    </p:spTree>
    <p:extLst>
      <p:ext uri="{BB962C8B-B14F-4D97-AF65-F5344CB8AC3E}">
        <p14:creationId xmlns:p14="http://schemas.microsoft.com/office/powerpoint/2010/main" val="78172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B20170-ADD2-E345-9E27-CC4CC5B1CAEE}"/>
              </a:ext>
            </a:extLst>
          </p:cNvPr>
          <p:cNvSpPr>
            <a:spLocks noGrp="1"/>
          </p:cNvSpPr>
          <p:nvPr>
            <p:ph type="title"/>
          </p:nvPr>
        </p:nvSpPr>
        <p:spPr/>
        <p:txBody>
          <a:bodyPr/>
          <a:lstStyle/>
          <a:p>
            <a:r>
              <a:rPr lang="en-US" dirty="0"/>
              <a:t>Quota discourse</a:t>
            </a:r>
          </a:p>
        </p:txBody>
      </p:sp>
      <p:sp>
        <p:nvSpPr>
          <p:cNvPr id="3" name="Zástupný symbol pro obsah 2">
            <a:extLst>
              <a:ext uri="{FF2B5EF4-FFF2-40B4-BE49-F238E27FC236}">
                <a16:creationId xmlns:a16="http://schemas.microsoft.com/office/drawing/2014/main" id="{D35CF906-ECF5-3241-B3B9-E4A60C95705B}"/>
              </a:ext>
            </a:extLst>
          </p:cNvPr>
          <p:cNvSpPr>
            <a:spLocks noGrp="1"/>
          </p:cNvSpPr>
          <p:nvPr>
            <p:ph idx="1"/>
          </p:nvPr>
        </p:nvSpPr>
        <p:spPr>
          <a:xfrm>
            <a:off x="2231136" y="2638044"/>
            <a:ext cx="7729728" cy="3860033"/>
          </a:xfrm>
        </p:spPr>
        <p:txBody>
          <a:bodyPr>
            <a:normAutofit/>
          </a:bodyPr>
          <a:lstStyle/>
          <a:p>
            <a:r>
              <a:rPr lang="en-US" dirty="0"/>
              <a:t>Traditionalists deny that there is a problem of underrepresentation</a:t>
            </a:r>
          </a:p>
          <a:p>
            <a:r>
              <a:rPr lang="en-US" dirty="0"/>
              <a:t>Resistance to quota, conviction that its women's‘ free choice</a:t>
            </a:r>
          </a:p>
          <a:p>
            <a:r>
              <a:rPr lang="en-US" dirty="0"/>
              <a:t>Quota, affirmative action etc. = special treatments</a:t>
            </a:r>
          </a:p>
          <a:p>
            <a:r>
              <a:rPr lang="en-US" dirty="0"/>
              <a:t>VS.</a:t>
            </a:r>
          </a:p>
          <a:p>
            <a:r>
              <a:rPr lang="en-US" dirty="0"/>
              <a:t>Promotion of justice in society</a:t>
            </a:r>
          </a:p>
          <a:p>
            <a:r>
              <a:rPr lang="en-US" dirty="0"/>
              <a:t>International organizations support affirmative action</a:t>
            </a:r>
          </a:p>
          <a:p>
            <a:r>
              <a:rPr lang="en-US" dirty="0"/>
              <a:t>“Temporary special measures” (UN CEDAW 1975)</a:t>
            </a:r>
          </a:p>
          <a:p>
            <a:r>
              <a:rPr lang="en-US" dirty="0"/>
              <a:t>“Measures against discriminative practices” (UN Beijing Action Platform 1995)</a:t>
            </a:r>
          </a:p>
          <a:p>
            <a:r>
              <a:rPr lang="en-US" dirty="0"/>
              <a:t>High legitimacy of these documents</a:t>
            </a:r>
          </a:p>
          <a:p>
            <a:endParaRPr lang="en-US" dirty="0"/>
          </a:p>
        </p:txBody>
      </p:sp>
    </p:spTree>
    <p:extLst>
      <p:ext uri="{BB962C8B-B14F-4D97-AF65-F5344CB8AC3E}">
        <p14:creationId xmlns:p14="http://schemas.microsoft.com/office/powerpoint/2010/main" val="4123537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19501C6-F015-4273-AF88-E0F6C853899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A677DB7-5829-45BD-9754-5EC484CC425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Zástupný symbol pro obsah 7">
            <a:extLst>
              <a:ext uri="{FF2B5EF4-FFF2-40B4-BE49-F238E27FC236}">
                <a16:creationId xmlns:a16="http://schemas.microsoft.com/office/drawing/2014/main" id="{FFBB1EC0-8C1F-9F4C-9F31-B377DCD2B2FC}"/>
              </a:ext>
            </a:extLst>
          </p:cNvPr>
          <p:cNvPicPr>
            <a:picLocks noGrp="1" noChangeAspect="1"/>
          </p:cNvPicPr>
          <p:nvPr>
            <p:ph idx="1"/>
          </p:nvPr>
        </p:nvPicPr>
        <p:blipFill>
          <a:blip r:embed="rId2"/>
          <a:stretch>
            <a:fillRect/>
          </a:stretch>
        </p:blipFill>
        <p:spPr>
          <a:xfrm>
            <a:off x="5291847" y="146979"/>
            <a:ext cx="6423071" cy="6409463"/>
          </a:xfrm>
          <a:prstGeom prst="rect">
            <a:avLst/>
          </a:prstGeom>
        </p:spPr>
      </p:pic>
      <p:sp>
        <p:nvSpPr>
          <p:cNvPr id="2" name="Nadpis 1">
            <a:extLst>
              <a:ext uri="{FF2B5EF4-FFF2-40B4-BE49-F238E27FC236}">
                <a16:creationId xmlns:a16="http://schemas.microsoft.com/office/drawing/2014/main" id="{41F1AC8D-E2A9-534F-9AF1-18376AB0D036}"/>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sz="2000"/>
              <a:t>Arguments pro and against quota (dahlerup 2017)</a:t>
            </a:r>
          </a:p>
        </p:txBody>
      </p:sp>
    </p:spTree>
    <p:extLst>
      <p:ext uri="{BB962C8B-B14F-4D97-AF65-F5344CB8AC3E}">
        <p14:creationId xmlns:p14="http://schemas.microsoft.com/office/powerpoint/2010/main" val="4067673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36DCAF-8D6B-1C42-AF20-2B1AF8201CFE}"/>
              </a:ext>
            </a:extLst>
          </p:cNvPr>
          <p:cNvSpPr>
            <a:spLocks noGrp="1"/>
          </p:cNvSpPr>
          <p:nvPr>
            <p:ph type="title"/>
          </p:nvPr>
        </p:nvSpPr>
        <p:spPr/>
        <p:txBody>
          <a:bodyPr/>
          <a:lstStyle/>
          <a:p>
            <a:r>
              <a:rPr lang="en-US" dirty="0"/>
              <a:t>Should there be quotas for men???</a:t>
            </a:r>
          </a:p>
        </p:txBody>
      </p:sp>
      <p:sp>
        <p:nvSpPr>
          <p:cNvPr id="3" name="Zástupný symbol pro obsah 2">
            <a:extLst>
              <a:ext uri="{FF2B5EF4-FFF2-40B4-BE49-F238E27FC236}">
                <a16:creationId xmlns:a16="http://schemas.microsoft.com/office/drawing/2014/main" id="{54080220-45C1-0747-8328-E738C62D35A8}"/>
              </a:ext>
            </a:extLst>
          </p:cNvPr>
          <p:cNvSpPr>
            <a:spLocks noGrp="1"/>
          </p:cNvSpPr>
          <p:nvPr>
            <p:ph idx="1"/>
          </p:nvPr>
        </p:nvSpPr>
        <p:spPr/>
        <p:txBody>
          <a:bodyPr>
            <a:normAutofit/>
          </a:bodyPr>
          <a:lstStyle/>
          <a:p>
            <a:r>
              <a:rPr lang="en-US" sz="2400" dirty="0"/>
              <a:t>Rainbow Murray 2014</a:t>
            </a:r>
          </a:p>
          <a:p>
            <a:r>
              <a:rPr lang="en-US" sz="2400" dirty="0"/>
              <a:t>Need to reframe the debate</a:t>
            </a:r>
          </a:p>
          <a:p>
            <a:r>
              <a:rPr lang="en-US" sz="2400" dirty="0"/>
              <a:t>Problem of overrepresentation of men!</a:t>
            </a:r>
          </a:p>
          <a:p>
            <a:r>
              <a:rPr lang="en-US" sz="2400" dirty="0"/>
              <a:t>There is no merit in current system</a:t>
            </a:r>
          </a:p>
        </p:txBody>
      </p:sp>
    </p:spTree>
    <p:extLst>
      <p:ext uri="{BB962C8B-B14F-4D97-AF65-F5344CB8AC3E}">
        <p14:creationId xmlns:p14="http://schemas.microsoft.com/office/powerpoint/2010/main" val="850380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F2CCD1-7BFA-E247-A72A-C1D699FBC476}"/>
              </a:ext>
            </a:extLst>
          </p:cNvPr>
          <p:cNvSpPr>
            <a:spLocks noGrp="1"/>
          </p:cNvSpPr>
          <p:nvPr>
            <p:ph type="title"/>
          </p:nvPr>
        </p:nvSpPr>
        <p:spPr/>
        <p:txBody>
          <a:bodyPr/>
          <a:lstStyle/>
          <a:p>
            <a:r>
              <a:rPr lang="en-US" dirty="0"/>
              <a:t>The big quota controversy</a:t>
            </a:r>
          </a:p>
        </p:txBody>
      </p:sp>
      <p:sp>
        <p:nvSpPr>
          <p:cNvPr id="3" name="Zástupný symbol pro obsah 2">
            <a:extLst>
              <a:ext uri="{FF2B5EF4-FFF2-40B4-BE49-F238E27FC236}">
                <a16:creationId xmlns:a16="http://schemas.microsoft.com/office/drawing/2014/main" id="{13586DF4-3D88-924F-9746-471B9EE1F298}"/>
              </a:ext>
            </a:extLst>
          </p:cNvPr>
          <p:cNvSpPr>
            <a:spLocks noGrp="1"/>
          </p:cNvSpPr>
          <p:nvPr>
            <p:ph idx="1"/>
          </p:nvPr>
        </p:nvSpPr>
        <p:spPr>
          <a:xfrm>
            <a:off x="2231136" y="2638044"/>
            <a:ext cx="7729728" cy="3529292"/>
          </a:xfrm>
        </p:spPr>
        <p:txBody>
          <a:bodyPr>
            <a:normAutofit lnSpcReduction="10000"/>
          </a:bodyPr>
          <a:lstStyle/>
          <a:p>
            <a:r>
              <a:rPr lang="en-US" sz="2200" dirty="0"/>
              <a:t>A Czech female Senator (ongoing research):</a:t>
            </a:r>
          </a:p>
          <a:p>
            <a:r>
              <a:rPr lang="en-US" dirty="0"/>
              <a:t>“</a:t>
            </a:r>
            <a:r>
              <a:rPr lang="en-US" sz="2800" i="1" dirty="0"/>
              <a:t>We are thinking about (intra-party) mechanisms, how to bring them (women) there. We don‘t want quotas.  I don‘t think that would be the ideal model. But our ideal model is to have at least one third of eligible positions occupied by women. That is, when the six first positions are eligible, there should be at least two women</a:t>
            </a:r>
            <a:r>
              <a:rPr lang="en-US" dirty="0"/>
              <a:t>.“</a:t>
            </a:r>
          </a:p>
        </p:txBody>
      </p:sp>
    </p:spTree>
    <p:extLst>
      <p:ext uri="{BB962C8B-B14F-4D97-AF65-F5344CB8AC3E}">
        <p14:creationId xmlns:p14="http://schemas.microsoft.com/office/powerpoint/2010/main" val="529744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37F94-AB94-7346-8520-CDEFF6985962}"/>
              </a:ext>
            </a:extLst>
          </p:cNvPr>
          <p:cNvSpPr>
            <a:spLocks noGrp="1"/>
          </p:cNvSpPr>
          <p:nvPr>
            <p:ph type="title"/>
          </p:nvPr>
        </p:nvSpPr>
        <p:spPr/>
        <p:txBody>
          <a:bodyPr/>
          <a:lstStyle/>
          <a:p>
            <a:r>
              <a:rPr lang="en-US" dirty="0"/>
              <a:t>Waves of quota measures</a:t>
            </a:r>
          </a:p>
        </p:txBody>
      </p:sp>
      <p:sp>
        <p:nvSpPr>
          <p:cNvPr id="3" name="Zástupný symbol pro obsah 2">
            <a:extLst>
              <a:ext uri="{FF2B5EF4-FFF2-40B4-BE49-F238E27FC236}">
                <a16:creationId xmlns:a16="http://schemas.microsoft.com/office/drawing/2014/main" id="{36DEEAAD-A79D-F443-B6B9-3CE1CC5C0D90}"/>
              </a:ext>
            </a:extLst>
          </p:cNvPr>
          <p:cNvSpPr>
            <a:spLocks noGrp="1"/>
          </p:cNvSpPr>
          <p:nvPr>
            <p:ph idx="1"/>
          </p:nvPr>
        </p:nvSpPr>
        <p:spPr/>
        <p:txBody>
          <a:bodyPr/>
          <a:lstStyle/>
          <a:p>
            <a:r>
              <a:rPr lang="en-US" sz="2400" dirty="0"/>
              <a:t>1</a:t>
            </a:r>
            <a:r>
              <a:rPr lang="en-US" sz="2400" baseline="30000" dirty="0"/>
              <a:t>st</a:t>
            </a:r>
            <a:r>
              <a:rPr lang="en-US" sz="2400" dirty="0"/>
              <a:t> wave:  1970s and 1980s Scandinavia (and Communist regimes)</a:t>
            </a:r>
          </a:p>
          <a:p>
            <a:r>
              <a:rPr lang="en-US" sz="2400" dirty="0"/>
              <a:t>2</a:t>
            </a:r>
            <a:r>
              <a:rPr lang="en-US" sz="2400" baseline="30000" dirty="0"/>
              <a:t>nd</a:t>
            </a:r>
            <a:r>
              <a:rPr lang="en-US" sz="2400" dirty="0"/>
              <a:t> wave: after 1991 (Argentina) in Latin America, Beijing Action Plan 1995</a:t>
            </a:r>
          </a:p>
          <a:p>
            <a:r>
              <a:rPr lang="en-US" sz="2400" dirty="0"/>
              <a:t>3</a:t>
            </a:r>
            <a:r>
              <a:rPr lang="en-US" sz="2400" baseline="30000" dirty="0"/>
              <a:t>rd</a:t>
            </a:r>
            <a:r>
              <a:rPr lang="en-US" sz="2400" dirty="0"/>
              <a:t> wave: current reforms of quota measures (to make them effective)</a:t>
            </a:r>
          </a:p>
          <a:p>
            <a:endParaRPr lang="en-US" dirty="0"/>
          </a:p>
        </p:txBody>
      </p:sp>
    </p:spTree>
    <p:extLst>
      <p:ext uri="{BB962C8B-B14F-4D97-AF65-F5344CB8AC3E}">
        <p14:creationId xmlns:p14="http://schemas.microsoft.com/office/powerpoint/2010/main" val="171765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0D9B04-2BEA-564E-99DD-32EC7BEFE5D3}"/>
              </a:ext>
            </a:extLst>
          </p:cNvPr>
          <p:cNvSpPr>
            <a:spLocks noGrp="1"/>
          </p:cNvSpPr>
          <p:nvPr>
            <p:ph type="title"/>
          </p:nvPr>
        </p:nvSpPr>
        <p:spPr/>
        <p:txBody>
          <a:bodyPr/>
          <a:lstStyle/>
          <a:p>
            <a:r>
              <a:rPr lang="en-US" dirty="0"/>
              <a:t>Do we need quota? </a:t>
            </a:r>
          </a:p>
        </p:txBody>
      </p:sp>
      <p:sp>
        <p:nvSpPr>
          <p:cNvPr id="3" name="Zástupný symbol pro obsah 2">
            <a:extLst>
              <a:ext uri="{FF2B5EF4-FFF2-40B4-BE49-F238E27FC236}">
                <a16:creationId xmlns:a16="http://schemas.microsoft.com/office/drawing/2014/main" id="{68001D04-6486-8148-88B3-A9E8A9661DDA}"/>
              </a:ext>
            </a:extLst>
          </p:cNvPr>
          <p:cNvSpPr>
            <a:spLocks noGrp="1"/>
          </p:cNvSpPr>
          <p:nvPr>
            <p:ph idx="1"/>
          </p:nvPr>
        </p:nvSpPr>
        <p:spPr/>
        <p:txBody>
          <a:bodyPr/>
          <a:lstStyle/>
          <a:p>
            <a:r>
              <a:rPr lang="en-US" dirty="0"/>
              <a:t>How do you understand quota? What does it mean?</a:t>
            </a:r>
          </a:p>
          <a:p>
            <a:r>
              <a:rPr lang="en-US" dirty="0"/>
              <a:t>Why is this controversial?</a:t>
            </a:r>
          </a:p>
          <a:p>
            <a:r>
              <a:rPr lang="en-US" dirty="0"/>
              <a:t>What about quota and democracy?</a:t>
            </a:r>
          </a:p>
          <a:p>
            <a:r>
              <a:rPr lang="en-US" dirty="0"/>
              <a:t>What is the dominant discourse in your country?</a:t>
            </a:r>
          </a:p>
          <a:p>
            <a:r>
              <a:rPr lang="en-US" dirty="0"/>
              <a:t>Quota: yay or nay?</a:t>
            </a:r>
          </a:p>
          <a:p>
            <a:endParaRPr lang="en-US" dirty="0"/>
          </a:p>
          <a:p>
            <a:endParaRPr lang="en-US" dirty="0"/>
          </a:p>
        </p:txBody>
      </p:sp>
    </p:spTree>
    <p:extLst>
      <p:ext uri="{BB962C8B-B14F-4D97-AF65-F5344CB8AC3E}">
        <p14:creationId xmlns:p14="http://schemas.microsoft.com/office/powerpoint/2010/main" val="3548590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5806CA-F143-A746-97C8-ED78B0763729}"/>
              </a:ext>
            </a:extLst>
          </p:cNvPr>
          <p:cNvSpPr>
            <a:spLocks noGrp="1"/>
          </p:cNvSpPr>
          <p:nvPr>
            <p:ph type="title"/>
          </p:nvPr>
        </p:nvSpPr>
        <p:spPr/>
        <p:txBody>
          <a:bodyPr/>
          <a:lstStyle/>
          <a:p>
            <a:r>
              <a:rPr lang="en-US" dirty="0"/>
              <a:t>Quotas world wide</a:t>
            </a:r>
          </a:p>
        </p:txBody>
      </p:sp>
      <p:sp>
        <p:nvSpPr>
          <p:cNvPr id="3" name="Zástupný symbol pro obsah 2">
            <a:extLst>
              <a:ext uri="{FF2B5EF4-FFF2-40B4-BE49-F238E27FC236}">
                <a16:creationId xmlns:a16="http://schemas.microsoft.com/office/drawing/2014/main" id="{F1D22C70-4ED4-BC48-B0CA-B591231F02FF}"/>
              </a:ext>
            </a:extLst>
          </p:cNvPr>
          <p:cNvSpPr>
            <a:spLocks noGrp="1"/>
          </p:cNvSpPr>
          <p:nvPr>
            <p:ph idx="1"/>
          </p:nvPr>
        </p:nvSpPr>
        <p:spPr/>
        <p:txBody>
          <a:bodyPr>
            <a:normAutofit/>
          </a:bodyPr>
          <a:lstStyle/>
          <a:p>
            <a:r>
              <a:rPr lang="en-US" sz="2400" dirty="0"/>
              <a:t>Reserved seats: Asia, Middle East, North Africa</a:t>
            </a:r>
          </a:p>
          <a:p>
            <a:r>
              <a:rPr lang="en-US" sz="2400" dirty="0"/>
              <a:t>Legislative quota: Latin America, Europe, Africa</a:t>
            </a:r>
          </a:p>
          <a:p>
            <a:r>
              <a:rPr lang="en-US" sz="2400" dirty="0"/>
              <a:t>Party quota: Europe, South Africa</a:t>
            </a:r>
          </a:p>
          <a:p>
            <a:endParaRPr lang="en-US" sz="2400" dirty="0"/>
          </a:p>
          <a:p>
            <a:r>
              <a:rPr lang="en-US" sz="2400" dirty="0"/>
              <a:t>EU countries form party to legislative quota: France, Belgium, Portugal, Slovenia, Spain, Croatia, Poland</a:t>
            </a:r>
          </a:p>
        </p:txBody>
      </p:sp>
    </p:spTree>
    <p:extLst>
      <p:ext uri="{BB962C8B-B14F-4D97-AF65-F5344CB8AC3E}">
        <p14:creationId xmlns:p14="http://schemas.microsoft.com/office/powerpoint/2010/main" val="1260359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3F56C-8ABF-7546-BAB6-FBD0C7A5B703}"/>
              </a:ext>
            </a:extLst>
          </p:cNvPr>
          <p:cNvSpPr>
            <a:spLocks noGrp="1"/>
          </p:cNvSpPr>
          <p:nvPr>
            <p:ph type="title"/>
          </p:nvPr>
        </p:nvSpPr>
        <p:spPr>
          <a:xfrm>
            <a:off x="2231136" y="680936"/>
            <a:ext cx="7729728" cy="1147864"/>
          </a:xfrm>
        </p:spPr>
        <p:txBody>
          <a:bodyPr/>
          <a:lstStyle/>
          <a:p>
            <a:r>
              <a:rPr lang="en-US" dirty="0"/>
              <a:t>POLISH CASE</a:t>
            </a:r>
          </a:p>
        </p:txBody>
      </p:sp>
      <p:pic>
        <p:nvPicPr>
          <p:cNvPr id="5" name="Zástupný symbol pro obsah 4">
            <a:extLst>
              <a:ext uri="{FF2B5EF4-FFF2-40B4-BE49-F238E27FC236}">
                <a16:creationId xmlns:a16="http://schemas.microsoft.com/office/drawing/2014/main" id="{641E4BFE-216E-8A4C-8021-1DBD75EB4CF5}"/>
              </a:ext>
            </a:extLst>
          </p:cNvPr>
          <p:cNvPicPr>
            <a:picLocks noGrp="1" noChangeAspect="1"/>
          </p:cNvPicPr>
          <p:nvPr>
            <p:ph idx="1"/>
          </p:nvPr>
        </p:nvPicPr>
        <p:blipFill>
          <a:blip r:embed="rId2"/>
          <a:stretch>
            <a:fillRect/>
          </a:stretch>
        </p:blipFill>
        <p:spPr>
          <a:xfrm>
            <a:off x="2701047" y="2312633"/>
            <a:ext cx="6517531" cy="4545367"/>
          </a:xfrm>
        </p:spPr>
      </p:pic>
    </p:spTree>
    <p:extLst>
      <p:ext uri="{BB962C8B-B14F-4D97-AF65-F5344CB8AC3E}">
        <p14:creationId xmlns:p14="http://schemas.microsoft.com/office/powerpoint/2010/main" val="3772583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E38006-75EF-C248-925A-2AE6A6AF344B}"/>
              </a:ext>
            </a:extLst>
          </p:cNvPr>
          <p:cNvSpPr>
            <a:spLocks noGrp="1"/>
          </p:cNvSpPr>
          <p:nvPr>
            <p:ph type="title"/>
          </p:nvPr>
        </p:nvSpPr>
        <p:spPr/>
        <p:txBody>
          <a:bodyPr/>
          <a:lstStyle/>
          <a:p>
            <a:r>
              <a:rPr lang="en-US" dirty="0"/>
              <a:t>Driving forces</a:t>
            </a:r>
          </a:p>
        </p:txBody>
      </p:sp>
      <p:sp>
        <p:nvSpPr>
          <p:cNvPr id="3" name="Zástupný symbol pro obsah 2">
            <a:extLst>
              <a:ext uri="{FF2B5EF4-FFF2-40B4-BE49-F238E27FC236}">
                <a16:creationId xmlns:a16="http://schemas.microsoft.com/office/drawing/2014/main" id="{53258822-35F3-844E-B9E9-CCEA8B671A33}"/>
              </a:ext>
            </a:extLst>
          </p:cNvPr>
          <p:cNvSpPr>
            <a:spLocks noGrp="1"/>
          </p:cNvSpPr>
          <p:nvPr>
            <p:ph idx="1"/>
          </p:nvPr>
        </p:nvSpPr>
        <p:spPr/>
        <p:txBody>
          <a:bodyPr>
            <a:normAutofit fontScale="92500" lnSpcReduction="10000"/>
          </a:bodyPr>
          <a:lstStyle/>
          <a:p>
            <a:r>
              <a:rPr lang="en-US" sz="2400" dirty="0"/>
              <a:t>1) regional adoption of gender quotas</a:t>
            </a:r>
          </a:p>
          <a:p>
            <a:r>
              <a:rPr lang="en-US" sz="2400" dirty="0"/>
              <a:t>2) international organizations</a:t>
            </a:r>
          </a:p>
          <a:p>
            <a:r>
              <a:rPr lang="en-US" sz="2400" dirty="0"/>
              <a:t>3) domestic women‘s movement, intervention within parties </a:t>
            </a:r>
          </a:p>
          <a:p>
            <a:endParaRPr lang="en-US" sz="2400" dirty="0"/>
          </a:p>
          <a:p>
            <a:r>
              <a:rPr lang="en-US" sz="2400" dirty="0"/>
              <a:t>Number of structural factors not important</a:t>
            </a:r>
          </a:p>
          <a:p>
            <a:endParaRPr lang="en-US" sz="2400" dirty="0"/>
          </a:p>
          <a:p>
            <a:r>
              <a:rPr lang="en-US" sz="2400" dirty="0"/>
              <a:t>(Gender Quota Database 2014)</a:t>
            </a:r>
          </a:p>
          <a:p>
            <a:endParaRPr lang="en-US" dirty="0"/>
          </a:p>
        </p:txBody>
      </p:sp>
    </p:spTree>
    <p:extLst>
      <p:ext uri="{BB962C8B-B14F-4D97-AF65-F5344CB8AC3E}">
        <p14:creationId xmlns:p14="http://schemas.microsoft.com/office/powerpoint/2010/main" val="1845463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232F5C-F6C0-7A48-ACFE-724003F65675}"/>
              </a:ext>
            </a:extLst>
          </p:cNvPr>
          <p:cNvSpPr>
            <a:spLocks noGrp="1"/>
          </p:cNvSpPr>
          <p:nvPr>
            <p:ph type="title"/>
          </p:nvPr>
        </p:nvSpPr>
        <p:spPr>
          <a:xfrm>
            <a:off x="3268494" y="233464"/>
            <a:ext cx="4509602" cy="817123"/>
          </a:xfrm>
        </p:spPr>
        <p:txBody>
          <a:bodyPr/>
          <a:lstStyle/>
          <a:p>
            <a:r>
              <a:rPr lang="en-US" dirty="0"/>
              <a:t>Effectiveness</a:t>
            </a:r>
          </a:p>
        </p:txBody>
      </p:sp>
      <p:pic>
        <p:nvPicPr>
          <p:cNvPr id="5" name="Zástupný symbol pro obsah 4">
            <a:extLst>
              <a:ext uri="{FF2B5EF4-FFF2-40B4-BE49-F238E27FC236}">
                <a16:creationId xmlns:a16="http://schemas.microsoft.com/office/drawing/2014/main" id="{F7AAB5F6-851F-1440-BA99-832A602AC6D5}"/>
              </a:ext>
            </a:extLst>
          </p:cNvPr>
          <p:cNvPicPr>
            <a:picLocks noGrp="1" noChangeAspect="1"/>
          </p:cNvPicPr>
          <p:nvPr>
            <p:ph idx="1"/>
          </p:nvPr>
        </p:nvPicPr>
        <p:blipFill>
          <a:blip r:embed="rId2"/>
          <a:stretch>
            <a:fillRect/>
          </a:stretch>
        </p:blipFill>
        <p:spPr>
          <a:xfrm>
            <a:off x="3584643" y="1273817"/>
            <a:ext cx="3877304" cy="5068769"/>
          </a:xfrm>
        </p:spPr>
      </p:pic>
    </p:spTree>
    <p:extLst>
      <p:ext uri="{BB962C8B-B14F-4D97-AF65-F5344CB8AC3E}">
        <p14:creationId xmlns:p14="http://schemas.microsoft.com/office/powerpoint/2010/main" val="2503115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8" name="Zástupný symbol pro obsah 4">
            <a:extLst>
              <a:ext uri="{FF2B5EF4-FFF2-40B4-BE49-F238E27FC236}">
                <a16:creationId xmlns:a16="http://schemas.microsoft.com/office/drawing/2014/main" id="{F00A5025-3EAC-2547-AF1C-5E75FBA35990}"/>
              </a:ext>
            </a:extLst>
          </p:cNvPr>
          <p:cNvPicPr>
            <a:picLocks noChangeAspect="1"/>
          </p:cNvPicPr>
          <p:nvPr/>
        </p:nvPicPr>
        <p:blipFill>
          <a:blip r:embed="rId2"/>
          <a:stretch>
            <a:fillRect/>
          </a:stretch>
        </p:blipFill>
        <p:spPr>
          <a:xfrm>
            <a:off x="1524497" y="1614792"/>
            <a:ext cx="8870631" cy="4901023"/>
          </a:xfrm>
          <a:prstGeom prst="rect">
            <a:avLst/>
          </a:prstGeom>
          <a:ln w="31750" cap="sq">
            <a:solidFill>
              <a:srgbClr val="FFFFFF"/>
            </a:solidFill>
            <a:miter lim="800000"/>
          </a:ln>
        </p:spPr>
      </p:pic>
      <p:sp>
        <p:nvSpPr>
          <p:cNvPr id="2" name="Nadpis 1">
            <a:extLst>
              <a:ext uri="{FF2B5EF4-FFF2-40B4-BE49-F238E27FC236}">
                <a16:creationId xmlns:a16="http://schemas.microsoft.com/office/drawing/2014/main" id="{CD0096EE-C056-9444-ABE7-DE6FDC135746}"/>
              </a:ext>
            </a:extLst>
          </p:cNvPr>
          <p:cNvSpPr>
            <a:spLocks noGrp="1"/>
          </p:cNvSpPr>
          <p:nvPr>
            <p:ph type="title"/>
          </p:nvPr>
        </p:nvSpPr>
        <p:spPr>
          <a:xfrm>
            <a:off x="2094949" y="225390"/>
            <a:ext cx="7729728" cy="1188720"/>
          </a:xfrm>
        </p:spPr>
        <p:txBody>
          <a:bodyPr>
            <a:normAutofit/>
          </a:bodyPr>
          <a:lstStyle/>
          <a:p>
            <a:r>
              <a:rPr lang="en-US"/>
              <a:t>Quota resistance (Krook 2016)</a:t>
            </a:r>
            <a:endParaRPr lang="en-US" dirty="0"/>
          </a:p>
        </p:txBody>
      </p:sp>
    </p:spTree>
    <p:extLst>
      <p:ext uri="{BB962C8B-B14F-4D97-AF65-F5344CB8AC3E}">
        <p14:creationId xmlns:p14="http://schemas.microsoft.com/office/powerpoint/2010/main" val="4035492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565E6B-1DDC-2143-BCC3-B66524610B5A}"/>
              </a:ext>
            </a:extLst>
          </p:cNvPr>
          <p:cNvSpPr>
            <a:spLocks noGrp="1"/>
          </p:cNvSpPr>
          <p:nvPr>
            <p:ph type="title"/>
          </p:nvPr>
        </p:nvSpPr>
        <p:spPr/>
        <p:txBody>
          <a:bodyPr>
            <a:normAutofit fontScale="90000"/>
          </a:bodyPr>
          <a:lstStyle/>
          <a:p>
            <a:r>
              <a:rPr lang="en-US" dirty="0" err="1"/>
              <a:t>Mansbridge</a:t>
            </a:r>
            <a:r>
              <a:rPr lang="en-US" dirty="0"/>
              <a:t>, jane: Quota problems: combat the dangers of essentialism</a:t>
            </a:r>
          </a:p>
        </p:txBody>
      </p:sp>
      <p:sp>
        <p:nvSpPr>
          <p:cNvPr id="3" name="Zástupný symbol pro obsah 2">
            <a:extLst>
              <a:ext uri="{FF2B5EF4-FFF2-40B4-BE49-F238E27FC236}">
                <a16:creationId xmlns:a16="http://schemas.microsoft.com/office/drawing/2014/main" id="{9F88F927-6E83-A341-B416-3174B6765FC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116575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BE6E4-8903-A740-9B63-02B53BF02844}"/>
              </a:ext>
            </a:extLst>
          </p:cNvPr>
          <p:cNvSpPr>
            <a:spLocks noGrp="1"/>
          </p:cNvSpPr>
          <p:nvPr>
            <p:ph type="title"/>
          </p:nvPr>
        </p:nvSpPr>
        <p:spPr>
          <a:xfrm>
            <a:off x="992221" y="505838"/>
            <a:ext cx="9824936" cy="1322962"/>
          </a:xfrm>
        </p:spPr>
        <p:txBody>
          <a:bodyPr>
            <a:normAutofit/>
          </a:bodyPr>
          <a:lstStyle/>
          <a:p>
            <a:r>
              <a:rPr lang="en-US" dirty="0" err="1"/>
              <a:t>Mansbridge</a:t>
            </a:r>
            <a:r>
              <a:rPr lang="en-US" dirty="0"/>
              <a:t>, jane: Quota problems: combat the dangers of essentialism</a:t>
            </a:r>
          </a:p>
        </p:txBody>
      </p:sp>
      <p:sp>
        <p:nvSpPr>
          <p:cNvPr id="3" name="Zástupný symbol pro obsah 2">
            <a:extLst>
              <a:ext uri="{FF2B5EF4-FFF2-40B4-BE49-F238E27FC236}">
                <a16:creationId xmlns:a16="http://schemas.microsoft.com/office/drawing/2014/main" id="{46438EB4-1F91-3846-8B47-070492A440CB}"/>
              </a:ext>
            </a:extLst>
          </p:cNvPr>
          <p:cNvSpPr>
            <a:spLocks noGrp="1"/>
          </p:cNvSpPr>
          <p:nvPr>
            <p:ph idx="1"/>
          </p:nvPr>
        </p:nvSpPr>
        <p:spPr>
          <a:xfrm>
            <a:off x="992221" y="1984442"/>
            <a:ext cx="10233498" cy="4873557"/>
          </a:xfrm>
        </p:spPr>
        <p:txBody>
          <a:bodyPr>
            <a:normAutofit/>
          </a:bodyPr>
          <a:lstStyle/>
          <a:p>
            <a:r>
              <a:rPr lang="en-US" dirty="0"/>
              <a:t>Descriptive representation necessary for substantive and symbolic representation</a:t>
            </a:r>
          </a:p>
          <a:p>
            <a:r>
              <a:rPr lang="en-US" dirty="0"/>
              <a:t>Lower than proportional representation caused by discrimination against the group</a:t>
            </a:r>
          </a:p>
          <a:p>
            <a:r>
              <a:rPr lang="en-US" dirty="0"/>
              <a:t>Quotas are the most effective way to achieve </a:t>
            </a:r>
            <a:r>
              <a:rPr lang="en-US" dirty="0" err="1"/>
              <a:t>desc.rep</a:t>
            </a:r>
            <a:r>
              <a:rPr lang="en-US" dirty="0"/>
              <a:t>.</a:t>
            </a:r>
          </a:p>
          <a:p>
            <a:r>
              <a:rPr lang="en-US" dirty="0"/>
              <a:t>Group interests cannot be effectively represented when:</a:t>
            </a:r>
          </a:p>
          <a:p>
            <a:pPr lvl="1"/>
            <a:r>
              <a:rPr lang="en-US" dirty="0"/>
              <a:t>Representatives who are member of the group tend to respond to group relevant issues with greater concern than others (concern)</a:t>
            </a:r>
          </a:p>
          <a:p>
            <a:pPr lvl="1"/>
            <a:r>
              <a:rPr lang="en-US" dirty="0"/>
              <a:t>They can communicate better among themselves, with other representatives, constituents from that group (communication)</a:t>
            </a:r>
          </a:p>
          <a:p>
            <a:r>
              <a:rPr lang="en-US" dirty="0"/>
              <a:t>Major challenge: quota reinforce stereotypes and essentialism</a:t>
            </a:r>
          </a:p>
          <a:p>
            <a:r>
              <a:rPr lang="en-US" dirty="0"/>
              <a:t>What is the way to fight essentialism? (representation of women/men, what about different women?)</a:t>
            </a:r>
          </a:p>
          <a:p>
            <a:pPr lvl="1"/>
            <a:r>
              <a:rPr lang="en-US" dirty="0"/>
              <a:t>To talk about the ways in which the differences between groups are caused by structural biases</a:t>
            </a:r>
          </a:p>
          <a:p>
            <a:endParaRPr lang="en-US" dirty="0"/>
          </a:p>
        </p:txBody>
      </p:sp>
    </p:spTree>
    <p:extLst>
      <p:ext uri="{BB962C8B-B14F-4D97-AF65-F5344CB8AC3E}">
        <p14:creationId xmlns:p14="http://schemas.microsoft.com/office/powerpoint/2010/main" val="87070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FD6B4C-87C7-4242-B73A-914C165827F3}"/>
              </a:ext>
            </a:extLst>
          </p:cNvPr>
          <p:cNvSpPr>
            <a:spLocks noGrp="1"/>
          </p:cNvSpPr>
          <p:nvPr>
            <p:ph type="title"/>
          </p:nvPr>
        </p:nvSpPr>
        <p:spPr>
          <a:xfrm>
            <a:off x="2231136" y="330740"/>
            <a:ext cx="7729728" cy="1822672"/>
          </a:xfrm>
        </p:spPr>
        <p:txBody>
          <a:bodyPr>
            <a:normAutofit fontScale="90000"/>
          </a:bodyPr>
          <a:lstStyle/>
          <a:p>
            <a:r>
              <a:rPr lang="en-US" dirty="0" err="1"/>
              <a:t>Baldez</a:t>
            </a:r>
            <a:r>
              <a:rPr lang="en-US" dirty="0"/>
              <a:t>, </a:t>
            </a:r>
            <a:r>
              <a:rPr lang="en-US" dirty="0" err="1"/>
              <a:t>lisa</a:t>
            </a:r>
            <a:r>
              <a:rPr lang="en-US" dirty="0"/>
              <a:t>: the pros and cons of gender quota laws: what happens when you knock men out and let women in?</a:t>
            </a:r>
          </a:p>
        </p:txBody>
      </p:sp>
      <p:sp>
        <p:nvSpPr>
          <p:cNvPr id="3" name="Zástupný symbol pro obsah 2">
            <a:extLst>
              <a:ext uri="{FF2B5EF4-FFF2-40B4-BE49-F238E27FC236}">
                <a16:creationId xmlns:a16="http://schemas.microsoft.com/office/drawing/2014/main" id="{274E010C-7F33-6D48-9B91-3D5A69D57E6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29110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2599C5-301A-5A47-AE42-DD87C4CFA1A4}"/>
              </a:ext>
            </a:extLst>
          </p:cNvPr>
          <p:cNvSpPr>
            <a:spLocks noGrp="1"/>
          </p:cNvSpPr>
          <p:nvPr>
            <p:ph type="title"/>
          </p:nvPr>
        </p:nvSpPr>
        <p:spPr>
          <a:xfrm>
            <a:off x="1400783" y="311286"/>
            <a:ext cx="8929991" cy="1595336"/>
          </a:xfrm>
        </p:spPr>
        <p:txBody>
          <a:bodyPr>
            <a:normAutofit/>
          </a:bodyPr>
          <a:lstStyle/>
          <a:p>
            <a:r>
              <a:rPr lang="en-US" dirty="0" err="1"/>
              <a:t>Baldez</a:t>
            </a:r>
            <a:r>
              <a:rPr lang="en-US" dirty="0"/>
              <a:t>, </a:t>
            </a:r>
            <a:r>
              <a:rPr lang="en-US" dirty="0" err="1"/>
              <a:t>lisa</a:t>
            </a:r>
            <a:r>
              <a:rPr lang="en-US" dirty="0"/>
              <a:t>: the pros and cons of gender quota laws: what happens when you knock men out and let women in?</a:t>
            </a:r>
          </a:p>
        </p:txBody>
      </p:sp>
      <p:sp>
        <p:nvSpPr>
          <p:cNvPr id="3" name="Zástupný symbol pro obsah 2">
            <a:extLst>
              <a:ext uri="{FF2B5EF4-FFF2-40B4-BE49-F238E27FC236}">
                <a16:creationId xmlns:a16="http://schemas.microsoft.com/office/drawing/2014/main" id="{D82B1E91-6669-394F-8154-B72FA6E2E47F}"/>
              </a:ext>
            </a:extLst>
          </p:cNvPr>
          <p:cNvSpPr>
            <a:spLocks noGrp="1"/>
          </p:cNvSpPr>
          <p:nvPr>
            <p:ph idx="1"/>
          </p:nvPr>
        </p:nvSpPr>
        <p:spPr>
          <a:xfrm>
            <a:off x="1400783" y="2062264"/>
            <a:ext cx="8929991" cy="4795736"/>
          </a:xfrm>
        </p:spPr>
        <p:txBody>
          <a:bodyPr>
            <a:normAutofit/>
          </a:bodyPr>
          <a:lstStyle/>
          <a:p>
            <a:r>
              <a:rPr lang="en-US" sz="2000" dirty="0"/>
              <a:t>Quota fever since 1990s</a:t>
            </a:r>
          </a:p>
          <a:p>
            <a:r>
              <a:rPr lang="en-US" sz="2000" dirty="0"/>
              <a:t>Quota effect:  increase of number of women (in the right conditions)</a:t>
            </a:r>
          </a:p>
          <a:p>
            <a:r>
              <a:rPr lang="en-US" sz="2000" dirty="0"/>
              <a:t>But how about democratization of process of candidate selection?</a:t>
            </a:r>
          </a:p>
          <a:p>
            <a:r>
              <a:rPr lang="en-US" sz="2000" dirty="0"/>
              <a:t>Quotas can challenge the status quo, destroy monopoly of (male) dinosaurs</a:t>
            </a:r>
          </a:p>
          <a:p>
            <a:r>
              <a:rPr lang="en-US" sz="2000" dirty="0"/>
              <a:t>But in centralized nomination processes it can strengthen the current structures as well (new legitimacy to the old process)</a:t>
            </a:r>
          </a:p>
          <a:p>
            <a:r>
              <a:rPr lang="en-US" sz="2000" dirty="0"/>
              <a:t>Gender quota n Latin America strengthen highly centralized undemocratic process</a:t>
            </a:r>
          </a:p>
          <a:p>
            <a:r>
              <a:rPr lang="en-US" sz="2000" dirty="0"/>
              <a:t>More women, but the dynamics remains the same</a:t>
            </a:r>
          </a:p>
          <a:p>
            <a:r>
              <a:rPr lang="en-US" sz="2000" dirty="0"/>
              <a:t>Example: Mexico 2002 (70:30%), in case of primary elections quotas don‘t apply</a:t>
            </a:r>
          </a:p>
          <a:p>
            <a:r>
              <a:rPr lang="en-US" sz="2000" dirty="0"/>
              <a:t>The effects are not straightforward</a:t>
            </a:r>
          </a:p>
          <a:p>
            <a:r>
              <a:rPr lang="en-US" sz="2000" dirty="0"/>
              <a:t>But it can „fuel our political imagination“</a:t>
            </a:r>
          </a:p>
          <a:p>
            <a:endParaRPr lang="en-US" sz="2000" dirty="0"/>
          </a:p>
          <a:p>
            <a:endParaRPr lang="en-US" sz="2000" dirty="0"/>
          </a:p>
        </p:txBody>
      </p:sp>
    </p:spTree>
    <p:extLst>
      <p:ext uri="{BB962C8B-B14F-4D97-AF65-F5344CB8AC3E}">
        <p14:creationId xmlns:p14="http://schemas.microsoft.com/office/powerpoint/2010/main" val="620683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A966CC-03CF-9643-A8D6-3B9E5B637767}"/>
              </a:ext>
            </a:extLst>
          </p:cNvPr>
          <p:cNvSpPr>
            <a:spLocks noGrp="1"/>
          </p:cNvSpPr>
          <p:nvPr>
            <p:ph type="title"/>
          </p:nvPr>
        </p:nvSpPr>
        <p:spPr/>
        <p:txBody>
          <a:bodyPr/>
          <a:lstStyle/>
          <a:p>
            <a:r>
              <a:rPr lang="en-US" dirty="0" err="1"/>
              <a:t>Krook</a:t>
            </a:r>
            <a:r>
              <a:rPr lang="en-US" dirty="0"/>
              <a:t>, </a:t>
            </a:r>
            <a:r>
              <a:rPr lang="en-US" dirty="0" err="1"/>
              <a:t>mona</a:t>
            </a:r>
            <a:r>
              <a:rPr lang="en-US" dirty="0"/>
              <a:t> Lena: Gender Quotas, </a:t>
            </a:r>
            <a:r>
              <a:rPr lang="en-US" dirty="0" err="1"/>
              <a:t>NoRms</a:t>
            </a:r>
            <a:r>
              <a:rPr lang="en-US" dirty="0"/>
              <a:t>, and politics</a:t>
            </a:r>
          </a:p>
        </p:txBody>
      </p:sp>
      <p:sp>
        <p:nvSpPr>
          <p:cNvPr id="3" name="Zástupný symbol pro obsah 2">
            <a:extLst>
              <a:ext uri="{FF2B5EF4-FFF2-40B4-BE49-F238E27FC236}">
                <a16:creationId xmlns:a16="http://schemas.microsoft.com/office/drawing/2014/main" id="{292797F9-100F-AB45-B330-D7911563EC6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656392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572545-AAEA-C44D-9FEA-41111DC54CF9}"/>
              </a:ext>
            </a:extLst>
          </p:cNvPr>
          <p:cNvSpPr>
            <a:spLocks noGrp="1"/>
          </p:cNvSpPr>
          <p:nvPr>
            <p:ph type="title"/>
          </p:nvPr>
        </p:nvSpPr>
        <p:spPr>
          <a:xfrm>
            <a:off x="2231136" y="964692"/>
            <a:ext cx="8333102" cy="1188720"/>
          </a:xfrm>
        </p:spPr>
        <p:txBody>
          <a:bodyPr/>
          <a:lstStyle/>
          <a:p>
            <a:r>
              <a:rPr lang="en-US" dirty="0" err="1"/>
              <a:t>Krook</a:t>
            </a:r>
            <a:r>
              <a:rPr lang="en-US" dirty="0"/>
              <a:t>, </a:t>
            </a:r>
            <a:r>
              <a:rPr lang="en-US" dirty="0" err="1"/>
              <a:t>mona</a:t>
            </a:r>
            <a:r>
              <a:rPr lang="en-US" dirty="0"/>
              <a:t> Lena: Gender Quotas, </a:t>
            </a:r>
            <a:r>
              <a:rPr lang="en-US" dirty="0" err="1"/>
              <a:t>NoRms</a:t>
            </a:r>
            <a:r>
              <a:rPr lang="en-US" dirty="0"/>
              <a:t>, and politics</a:t>
            </a:r>
          </a:p>
        </p:txBody>
      </p:sp>
      <p:sp>
        <p:nvSpPr>
          <p:cNvPr id="3" name="Zástupný symbol pro obsah 2">
            <a:extLst>
              <a:ext uri="{FF2B5EF4-FFF2-40B4-BE49-F238E27FC236}">
                <a16:creationId xmlns:a16="http://schemas.microsoft.com/office/drawing/2014/main" id="{E62D6DD9-08DE-1643-81A9-3C4B783905FF}"/>
              </a:ext>
            </a:extLst>
          </p:cNvPr>
          <p:cNvSpPr>
            <a:spLocks noGrp="1"/>
          </p:cNvSpPr>
          <p:nvPr>
            <p:ph idx="1"/>
          </p:nvPr>
        </p:nvSpPr>
        <p:spPr>
          <a:xfrm>
            <a:off x="2231136" y="2412459"/>
            <a:ext cx="8508200" cy="4280171"/>
          </a:xfrm>
        </p:spPr>
        <p:txBody>
          <a:bodyPr>
            <a:normAutofit fontScale="92500" lnSpcReduction="20000"/>
          </a:bodyPr>
          <a:lstStyle/>
          <a:p>
            <a:r>
              <a:rPr lang="en-US" dirty="0"/>
              <a:t>More countries adopt quota despite normative objections</a:t>
            </a:r>
          </a:p>
          <a:p>
            <a:r>
              <a:rPr lang="en-US" dirty="0"/>
              <a:t>Increase in women‘s representation despite social and economic prerequisites</a:t>
            </a:r>
          </a:p>
          <a:p>
            <a:r>
              <a:rPr lang="en-US" dirty="0"/>
              <a:t>Broad shift in international norms, quota as global trend</a:t>
            </a:r>
          </a:p>
          <a:p>
            <a:r>
              <a:rPr lang="en-US" dirty="0"/>
              <a:t>Normative concerns: political equality and representation </a:t>
            </a:r>
            <a:r>
              <a:rPr lang="en-US" b="1" dirty="0"/>
              <a:t>vs.</a:t>
            </a:r>
            <a:r>
              <a:rPr lang="en-US" dirty="0"/>
              <a:t> privilege of one group, undermining equality of opportunities ignoring more salient cleavages</a:t>
            </a:r>
          </a:p>
          <a:p>
            <a:r>
              <a:rPr lang="en-US" dirty="0"/>
              <a:t>Objections:</a:t>
            </a:r>
          </a:p>
          <a:p>
            <a:pPr lvl="1"/>
            <a:r>
              <a:rPr lang="en-US" dirty="0"/>
              <a:t>Quota women can‘t  pursue women-friendly policy change</a:t>
            </a:r>
          </a:p>
          <a:p>
            <a:pPr lvl="1"/>
            <a:r>
              <a:rPr lang="en-US" dirty="0"/>
              <a:t>Undermining female actors even those who won on their own</a:t>
            </a:r>
          </a:p>
          <a:p>
            <a:r>
              <a:rPr lang="en-US" dirty="0"/>
              <a:t>Quota lead to broad positive changes (political agenda, ender consciousness,, engagement of female constituencies)</a:t>
            </a:r>
          </a:p>
          <a:p>
            <a:r>
              <a:rPr lang="en-US" dirty="0"/>
              <a:t>Holding office has effects on 1) women who believe they have not been victims of discrimination, 2) second-class citizens</a:t>
            </a:r>
          </a:p>
          <a:p>
            <a:r>
              <a:rPr lang="en-US" dirty="0"/>
              <a:t>Quota show the biases of prior recruitment processes</a:t>
            </a:r>
          </a:p>
          <a:p>
            <a:r>
              <a:rPr lang="en-US" dirty="0"/>
              <a:t>Shift in responsibility for women‘s underrepresentation from women to political elites</a:t>
            </a:r>
          </a:p>
          <a:p>
            <a:endParaRPr lang="en-US" dirty="0"/>
          </a:p>
          <a:p>
            <a:pPr lvl="1"/>
            <a:endParaRPr lang="en-US" dirty="0"/>
          </a:p>
          <a:p>
            <a:pPr marL="228600" lvl="1" indent="0">
              <a:buNone/>
            </a:pPr>
            <a:endParaRPr lang="en-US" dirty="0"/>
          </a:p>
          <a:p>
            <a:endParaRPr lang="en-US" dirty="0"/>
          </a:p>
          <a:p>
            <a:endParaRPr lang="en-US" dirty="0"/>
          </a:p>
        </p:txBody>
      </p:sp>
    </p:spTree>
    <p:extLst>
      <p:ext uri="{BB962C8B-B14F-4D97-AF65-F5344CB8AC3E}">
        <p14:creationId xmlns:p14="http://schemas.microsoft.com/office/powerpoint/2010/main" val="3076827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515FC82-3453-4CBE-8895-4CCFF339529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4182" y="964692"/>
            <a:ext cx="6885432"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5FD847B-65C0-4027-8DFC-70CB424514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802" y="1128683"/>
            <a:ext cx="6558192" cy="4608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rázek 3">
            <a:extLst>
              <a:ext uri="{FF2B5EF4-FFF2-40B4-BE49-F238E27FC236}">
                <a16:creationId xmlns:a16="http://schemas.microsoft.com/office/drawing/2014/main" id="{8ED3017D-03EB-CA47-9C0D-0CA0C3E648BE}"/>
              </a:ext>
            </a:extLst>
          </p:cNvPr>
          <p:cNvPicPr/>
          <p:nvPr/>
        </p:nvPicPr>
        <p:blipFill>
          <a:blip r:embed="rId2">
            <a:extLst>
              <a:ext uri="{28A0092B-C50C-407E-A947-70E740481C1C}">
                <a14:useLocalDpi xmlns:a14="http://schemas.microsoft.com/office/drawing/2010/main" val="0"/>
              </a:ext>
            </a:extLst>
          </a:blip>
          <a:stretch>
            <a:fillRect/>
          </a:stretch>
        </p:blipFill>
        <p:spPr>
          <a:xfrm>
            <a:off x="4823366" y="1852853"/>
            <a:ext cx="6227064" cy="3160235"/>
          </a:xfrm>
          <a:prstGeom prst="rect">
            <a:avLst/>
          </a:prstGeom>
        </p:spPr>
      </p:pic>
      <p:sp>
        <p:nvSpPr>
          <p:cNvPr id="2" name="Nadpis 1">
            <a:extLst>
              <a:ext uri="{FF2B5EF4-FFF2-40B4-BE49-F238E27FC236}">
                <a16:creationId xmlns:a16="http://schemas.microsoft.com/office/drawing/2014/main" id="{2F7D9E42-8DF5-ED42-8A7D-4EE34D3C3682}"/>
              </a:ext>
            </a:extLst>
          </p:cNvPr>
          <p:cNvSpPr>
            <a:spLocks noGrp="1"/>
          </p:cNvSpPr>
          <p:nvPr>
            <p:ph type="title"/>
          </p:nvPr>
        </p:nvSpPr>
        <p:spPr>
          <a:xfrm>
            <a:off x="804672" y="964692"/>
            <a:ext cx="3066937" cy="1188720"/>
          </a:xfrm>
        </p:spPr>
        <p:txBody>
          <a:bodyPr>
            <a:normAutofit/>
          </a:bodyPr>
          <a:lstStyle/>
          <a:p>
            <a:r>
              <a:rPr lang="en-US" sz="2400"/>
              <a:t>Politics of gender quota</a:t>
            </a:r>
          </a:p>
        </p:txBody>
      </p:sp>
      <p:sp>
        <p:nvSpPr>
          <p:cNvPr id="3" name="Zástupný symbol pro obsah 2">
            <a:extLst>
              <a:ext uri="{FF2B5EF4-FFF2-40B4-BE49-F238E27FC236}">
                <a16:creationId xmlns:a16="http://schemas.microsoft.com/office/drawing/2014/main" id="{F66D94ED-5EC1-B240-ACAD-77ED0A5A0217}"/>
              </a:ext>
            </a:extLst>
          </p:cNvPr>
          <p:cNvSpPr>
            <a:spLocks noGrp="1"/>
          </p:cNvSpPr>
          <p:nvPr>
            <p:ph idx="1"/>
          </p:nvPr>
        </p:nvSpPr>
        <p:spPr>
          <a:xfrm>
            <a:off x="803244" y="2638044"/>
            <a:ext cx="3063765" cy="3263206"/>
          </a:xfrm>
        </p:spPr>
        <p:txBody>
          <a:bodyPr>
            <a:normAutofit/>
          </a:bodyPr>
          <a:lstStyle/>
          <a:p>
            <a:r>
              <a:rPr lang="en-US" dirty="0"/>
              <a:t>Some type of quota in over half of the countries in the world</a:t>
            </a:r>
          </a:p>
          <a:p>
            <a:r>
              <a:rPr lang="en-US" dirty="0"/>
              <a:t>Increase of women in elected offices after 2000</a:t>
            </a:r>
          </a:p>
          <a:p>
            <a:r>
              <a:rPr lang="en-US" dirty="0"/>
              <a:t>Project IDEA</a:t>
            </a:r>
          </a:p>
        </p:txBody>
      </p:sp>
    </p:spTree>
    <p:extLst>
      <p:ext uri="{BB962C8B-B14F-4D97-AF65-F5344CB8AC3E}">
        <p14:creationId xmlns:p14="http://schemas.microsoft.com/office/powerpoint/2010/main" val="3158532412"/>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Balík</Template>
  <TotalTime>343</TotalTime>
  <Words>980</Words>
  <Application>Microsoft Macintosh PowerPoint</Application>
  <PresentationFormat>Širokoúhlá obrazovka</PresentationFormat>
  <Paragraphs>108</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Arial</vt:lpstr>
      <vt:lpstr>Gill Sans MT</vt:lpstr>
      <vt:lpstr>Balík</vt:lpstr>
      <vt:lpstr>Seminar: Quota Politics</vt:lpstr>
      <vt:lpstr>Do we need quota? </vt:lpstr>
      <vt:lpstr>Mansbridge, jane: Quota problems: combat the dangers of essentialism</vt:lpstr>
      <vt:lpstr>Mansbridge, jane: Quota problems: combat the dangers of essentialism</vt:lpstr>
      <vt:lpstr>Baldez, lisa: the pros and cons of gender quota laws: what happens when you knock men out and let women in?</vt:lpstr>
      <vt:lpstr>Baldez, lisa: the pros and cons of gender quota laws: what happens when you knock men out and let women in?</vt:lpstr>
      <vt:lpstr>Krook, mona Lena: Gender Quotas, NoRms, and politics</vt:lpstr>
      <vt:lpstr>Krook, mona Lena: Gender Quotas, NoRms, and politics</vt:lpstr>
      <vt:lpstr>Politics of gender quota</vt:lpstr>
      <vt:lpstr>Prezentace aplikace PowerPoint</vt:lpstr>
      <vt:lpstr>TOP 10 Countries right now</vt:lpstr>
      <vt:lpstr>Defining quotas</vt:lpstr>
      <vt:lpstr>Types of quotas</vt:lpstr>
      <vt:lpstr>Quota measures </vt:lpstr>
      <vt:lpstr>Quota discourse</vt:lpstr>
      <vt:lpstr>Arguments pro and against quota (dahlerup 2017)</vt:lpstr>
      <vt:lpstr>Should there be quotas for men???</vt:lpstr>
      <vt:lpstr>The big quota controversy</vt:lpstr>
      <vt:lpstr>Waves of quota measures</vt:lpstr>
      <vt:lpstr>Quotas world wide</vt:lpstr>
      <vt:lpstr>POLISH CASE</vt:lpstr>
      <vt:lpstr>Driving forces</vt:lpstr>
      <vt:lpstr>Effectiveness</vt:lpstr>
      <vt:lpstr>Quota resistance (Krook 2016)</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Quota Politics</dc:title>
  <dc:creator>Uživatel Microsoft Office</dc:creator>
  <cp:lastModifiedBy>Uživatel Microsoft Office</cp:lastModifiedBy>
  <cp:revision>23</cp:revision>
  <dcterms:created xsi:type="dcterms:W3CDTF">2018-04-10T06:37:53Z</dcterms:created>
  <dcterms:modified xsi:type="dcterms:W3CDTF">2018-04-10T12:21:40Z</dcterms:modified>
</cp:coreProperties>
</file>