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1"/>
  </p:notesMasterIdLst>
  <p:sldIdLst>
    <p:sldId id="256" r:id="rId3"/>
    <p:sldId id="272" r:id="rId4"/>
    <p:sldId id="289" r:id="rId5"/>
    <p:sldId id="259" r:id="rId6"/>
    <p:sldId id="277" r:id="rId7"/>
    <p:sldId id="288" r:id="rId8"/>
    <p:sldId id="258" r:id="rId9"/>
    <p:sldId id="279" r:id="rId10"/>
    <p:sldId id="270" r:id="rId11"/>
    <p:sldId id="271" r:id="rId12"/>
    <p:sldId id="263" r:id="rId13"/>
    <p:sldId id="265" r:id="rId14"/>
    <p:sldId id="264" r:id="rId15"/>
    <p:sldId id="257" r:id="rId16"/>
    <p:sldId id="267" r:id="rId17"/>
    <p:sldId id="290" r:id="rId18"/>
    <p:sldId id="291" r:id="rId19"/>
    <p:sldId id="266" r:id="rId20"/>
    <p:sldId id="268" r:id="rId21"/>
    <p:sldId id="292" r:id="rId22"/>
    <p:sldId id="294" r:id="rId23"/>
    <p:sldId id="281" r:id="rId24"/>
    <p:sldId id="295" r:id="rId25"/>
    <p:sldId id="298" r:id="rId26"/>
    <p:sldId id="296" r:id="rId27"/>
    <p:sldId id="297" r:id="rId28"/>
    <p:sldId id="293" r:id="rId29"/>
    <p:sldId id="299" r:id="rId30"/>
    <p:sldId id="275" r:id="rId31"/>
    <p:sldId id="306" r:id="rId32"/>
    <p:sldId id="334" r:id="rId33"/>
    <p:sldId id="333" r:id="rId34"/>
    <p:sldId id="335" r:id="rId35"/>
    <p:sldId id="323" r:id="rId36"/>
    <p:sldId id="336" r:id="rId37"/>
    <p:sldId id="337" r:id="rId38"/>
    <p:sldId id="300" r:id="rId39"/>
    <p:sldId id="311" r:id="rId40"/>
    <p:sldId id="310" r:id="rId41"/>
    <p:sldId id="302" r:id="rId42"/>
    <p:sldId id="303" r:id="rId43"/>
    <p:sldId id="307" r:id="rId44"/>
    <p:sldId id="308" r:id="rId45"/>
    <p:sldId id="305" r:id="rId46"/>
    <p:sldId id="285" r:id="rId47"/>
    <p:sldId id="282" r:id="rId48"/>
    <p:sldId id="283" r:id="rId49"/>
    <p:sldId id="284" r:id="rId50"/>
    <p:sldId id="309" r:id="rId51"/>
    <p:sldId id="286" r:id="rId52"/>
    <p:sldId id="312" r:id="rId53"/>
    <p:sldId id="313" r:id="rId54"/>
    <p:sldId id="301" r:id="rId55"/>
    <p:sldId id="325" r:id="rId56"/>
    <p:sldId id="287" r:id="rId57"/>
    <p:sldId id="315" r:id="rId58"/>
    <p:sldId id="316" r:id="rId59"/>
    <p:sldId id="317" r:id="rId60"/>
    <p:sldId id="318" r:id="rId61"/>
    <p:sldId id="319" r:id="rId62"/>
    <p:sldId id="321" r:id="rId63"/>
    <p:sldId id="322" r:id="rId64"/>
    <p:sldId id="314" r:id="rId65"/>
    <p:sldId id="332" r:id="rId66"/>
    <p:sldId id="328" r:id="rId67"/>
    <p:sldId id="330" r:id="rId68"/>
    <p:sldId id="329" r:id="rId69"/>
    <p:sldId id="331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043DBFD-1DA0-415D-9D51-92EEE0B76F95}">
          <p14:sldIdLst>
            <p14:sldId id="256"/>
            <p14:sldId id="272"/>
          </p14:sldIdLst>
        </p14:section>
        <p14:section name="1" id="{FCE6F571-4B06-4553-9FDE-55F89C7A93EB}">
          <p14:sldIdLst>
            <p14:sldId id="289"/>
            <p14:sldId id="259"/>
            <p14:sldId id="277"/>
            <p14:sldId id="288"/>
            <p14:sldId id="258"/>
            <p14:sldId id="279"/>
            <p14:sldId id="270"/>
            <p14:sldId id="271"/>
            <p14:sldId id="263"/>
            <p14:sldId id="265"/>
            <p14:sldId id="264"/>
            <p14:sldId id="257"/>
            <p14:sldId id="267"/>
            <p14:sldId id="290"/>
          </p14:sldIdLst>
        </p14:section>
        <p14:section name="2" id="{A01E4E06-312F-48E5-A7CC-6D357E444D5A}">
          <p14:sldIdLst>
            <p14:sldId id="291"/>
            <p14:sldId id="266"/>
            <p14:sldId id="268"/>
            <p14:sldId id="292"/>
            <p14:sldId id="294"/>
            <p14:sldId id="281"/>
            <p14:sldId id="295"/>
            <p14:sldId id="298"/>
            <p14:sldId id="296"/>
            <p14:sldId id="297"/>
            <p14:sldId id="293"/>
          </p14:sldIdLst>
        </p14:section>
        <p14:section name="3" id="{8DB535B5-77A8-4E9F-B15E-D90508853F7D}">
          <p14:sldIdLst>
            <p14:sldId id="299"/>
            <p14:sldId id="275"/>
            <p14:sldId id="306"/>
            <p14:sldId id="334"/>
            <p14:sldId id="333"/>
            <p14:sldId id="335"/>
            <p14:sldId id="323"/>
            <p14:sldId id="336"/>
            <p14:sldId id="337"/>
          </p14:sldIdLst>
        </p14:section>
        <p14:section name="4" id="{EF35E82A-83FC-4951-BF7A-4293A3BBCF5A}">
          <p14:sldIdLst>
            <p14:sldId id="300"/>
            <p14:sldId id="311"/>
            <p14:sldId id="310"/>
            <p14:sldId id="302"/>
            <p14:sldId id="303"/>
            <p14:sldId id="307"/>
            <p14:sldId id="308"/>
            <p14:sldId id="305"/>
          </p14:sldIdLst>
        </p14:section>
        <p14:section name="5" id="{23EDED1C-40EE-4475-B2C3-32311735DF85}">
          <p14:sldIdLst>
            <p14:sldId id="285"/>
            <p14:sldId id="282"/>
            <p14:sldId id="283"/>
            <p14:sldId id="284"/>
            <p14:sldId id="309"/>
            <p14:sldId id="286"/>
            <p14:sldId id="312"/>
            <p14:sldId id="313"/>
          </p14:sldIdLst>
        </p14:section>
        <p14:section name="6" id="{394A508D-0C1A-432B-826D-0C2AB3414EB4}">
          <p14:sldIdLst>
            <p14:sldId id="301"/>
            <p14:sldId id="325"/>
            <p14:sldId id="287"/>
            <p14:sldId id="315"/>
            <p14:sldId id="316"/>
            <p14:sldId id="317"/>
            <p14:sldId id="318"/>
            <p14:sldId id="319"/>
            <p14:sldId id="321"/>
            <p14:sldId id="322"/>
            <p14:sldId id="314"/>
            <p14:sldId id="332"/>
            <p14:sldId id="328"/>
            <p14:sldId id="330"/>
            <p14:sldId id="329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5F5"/>
    <a:srgbClr val="FFE5E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B7542-ABCC-4C83-9DB2-D448B3E45D72}" type="datetimeFigureOut">
              <a:rPr lang="cs-CZ" smtClean="0"/>
              <a:t>28.01.2019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D0484-3FDB-4281-89AD-2CCFD3EA73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01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0484-3FDB-4281-89AD-2CCFD3EA739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74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C569-A5D2-41B5-A570-A4925A1615C5}" type="datetime1">
              <a:rPr lang="cs-CZ" smtClean="0"/>
              <a:t>28.01.2019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68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29B-7FA9-420E-BD64-83B97D9EEC9C}" type="datetime1">
              <a:rPr lang="cs-CZ" smtClean="0"/>
              <a:t>28.01.2019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31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E20-DC7E-4A00-845F-F967F5074F67}" type="datetime1">
              <a:rPr lang="cs-CZ" smtClean="0"/>
              <a:t>28.01.2019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058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414001"/>
            <a:ext cx="1126193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0292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94" y="6062549"/>
            <a:ext cx="6314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376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1"/>
            <a:ext cx="111822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44953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94" y="6062549"/>
            <a:ext cx="6314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4444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94" y="6062549"/>
            <a:ext cx="6314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37643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1695075"/>
            <a:ext cx="3913810" cy="38967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94" y="6062549"/>
            <a:ext cx="6314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79673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94" y="6062549"/>
            <a:ext cx="6314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3345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94" y="6062549"/>
            <a:ext cx="6314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3097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F6B-6D5B-4DFE-8D3F-5684E2FDBD00}" type="datetime1">
              <a:rPr lang="cs-CZ" smtClean="0"/>
              <a:t>28.01.2019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338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94" y="6062549"/>
            <a:ext cx="6314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499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94" y="6062549"/>
            <a:ext cx="6314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668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94" y="6062549"/>
            <a:ext cx="6314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7890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99" y="6048047"/>
            <a:ext cx="649565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298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FSS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52" y="2019299"/>
            <a:ext cx="3065753" cy="2820491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00822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56" y="2434289"/>
            <a:ext cx="5755117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C883626-9060-48F4-BF5F-CD36D4ED64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1B3959D-B756-4003-A92F-1B4723A41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26803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1E2-20DB-45BD-8A65-B5A8E3C74D62}" type="datetime1">
              <a:rPr lang="cs-CZ" smtClean="0"/>
              <a:t>28.01.2019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04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B29E-5B76-428E-88BB-08387607A31B}" type="datetime1">
              <a:rPr lang="cs-CZ" smtClean="0"/>
              <a:t>28.01.2019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15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605-7479-4503-A41D-7F12423E5D2A}" type="datetime1">
              <a:rPr lang="cs-CZ" smtClean="0"/>
              <a:t>28.01.2019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86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D191-346D-4AA8-B29B-1C7CFF7B3EAD}" type="datetime1">
              <a:rPr lang="cs-CZ" smtClean="0"/>
              <a:t>28.01.2019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6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3F8B-C87F-4423-AADB-FF045F46E356}" type="datetime1">
              <a:rPr lang="cs-CZ" smtClean="0"/>
              <a:t>28.01.2019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46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6F7A-4432-477C-AFFE-3C7916E948A5}" type="datetime1">
              <a:rPr lang="cs-CZ" smtClean="0"/>
              <a:t>28.01.2019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05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D2AF-22E0-475B-84DC-C5500AFDFDC3}" type="datetime1">
              <a:rPr lang="cs-CZ" smtClean="0"/>
              <a:t>28.01.2019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39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5F34-4E88-4802-ADA4-303C14F15ACE}" type="datetime1">
              <a:rPr lang="cs-CZ" smtClean="0"/>
              <a:t>28.01.2019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DD6A-AC64-4B90-9998-CD09DC8B1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61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71548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michal.simecek@cdv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konomika.idnes.cz/hyperloop-a-spojeni-brna-svetem-dnt-/eko-doprava.aspx?c=A160819_094653_eko-doprava_rny" TargetMode="External"/><Relationship Id="rId3" Type="http://schemas.openxmlformats.org/officeDocument/2006/relationships/image" Target="../media/image17.emf"/><Relationship Id="rId7" Type="http://schemas.openxmlformats.org/officeDocument/2006/relationships/hyperlink" Target="https://ekonomika.idnes.cz/hyperloop-brno-podepsalo-memorandum-s-htt-fja-/eko-doprava.aspx?c=A170118_141802_eko-doprava_rny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ysokorychlostni-zeleznice.cz/vysokorychlostni-trat-praha-brno/" TargetMode="External"/><Relationship Id="rId5" Type="http://schemas.openxmlformats.org/officeDocument/2006/relationships/hyperlink" Target="http://www.vysokorychlostni-zeleznice.cz/wp-content/uploads/2012/10/odhad_cestujicich_VRT_Brno_Praha_Kordis_2013.jpg" TargetMode="Externa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mirror.its.sfu.ca/mirror/CRAN/web/packages/AlgDesign/AlgDesign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geme.epfl.ch/" TargetMode="External"/><Relationship Id="rId5" Type="http://schemas.openxmlformats.org/officeDocument/2006/relationships/hyperlink" Target="http://www.epfl.ch/" TargetMode="External"/><Relationship Id="rId4" Type="http://schemas.openxmlformats.org/officeDocument/2006/relationships/hyperlink" Target="http://people.epfl.ch/michel.bierlai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1.png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177AFD-7602-4B85-B356-AE411AB09B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0000DC"/>
                </a:solidFill>
                <a:latin typeface="Arial"/>
              </a:rPr>
              <a:t>Katedra psychologie, Fakulta sociálních studií Masarykovy Univerzity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C7390D-AAC9-481C-9A42-675D2F55F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DE708CC-0C3F-4567-9698-B54C0F35BD31}" type="slidenum">
              <a:rPr lang="cs-CZ" altLang="cs-CZ">
                <a:solidFill>
                  <a:srgbClr val="0000DC"/>
                </a:solidFill>
                <a:latin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19D0AF-BE6B-48F9-9046-67EDCFED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 diskrétních voleb: od experimentu k analýze výsledků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B97EA1-0E77-4617-B900-08FA95573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PSY028_E – Statistická analýza dat v psychologii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07975" y="370037"/>
            <a:ext cx="844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Model rozhodování: deterministická část užitkové funkce</a:t>
            </a:r>
          </a:p>
        </p:txBody>
      </p:sp>
      <p:sp>
        <p:nvSpPr>
          <p:cNvPr id="3" name="AutoShape 2" descr="Výsledek obrázku pro čokolá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07975" y="1570366"/>
            <a:ext cx="829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Deterministická část užitku popisuje vliv nezávislých proměnných na celkový užitek. Deterministická část užitku z alternativy </a:t>
            </a:r>
            <a:r>
              <a:rPr lang="cs-CZ" i="1" u="sng" dirty="0"/>
              <a:t>i</a:t>
            </a:r>
            <a:r>
              <a:rPr lang="cs-CZ" dirty="0"/>
              <a:t> pro jedince </a:t>
            </a:r>
            <a:r>
              <a:rPr lang="cs-CZ" i="1" u="sng" dirty="0"/>
              <a:t>n</a:t>
            </a:r>
            <a:r>
              <a:rPr lang="cs-CZ" dirty="0"/>
              <a:t> může vypadat takto: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93007" y="2162760"/>
                <a:ext cx="3042889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sz="3200" i="1">
                          <a:latin typeface="Cambria Math"/>
                        </a:rPr>
                        <m:t>∗1</m:t>
                      </m:r>
                    </m:oMath>
                  </m:oMathPara>
                </a14:m>
                <a:endParaRPr lang="cs-CZ" sz="3200" i="1" dirty="0">
                  <a:latin typeface="Cambria Math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/>
                        </a:rPr>
                        <m:t>	</m:t>
                      </m:r>
                      <m:r>
                        <a:rPr lang="cs-CZ" sz="3200" b="0" i="1" smtClean="0">
                          <a:latin typeface="Cambria Math"/>
                        </a:rPr>
                        <m:t>      </m:t>
                      </m:r>
                      <m:r>
                        <a:rPr lang="cs-CZ" sz="3200" i="1">
                          <a:latin typeface="Cambria Math"/>
                        </a:rPr>
                        <m:t>+</m:t>
                      </m:r>
                      <m:r>
                        <a:rPr lang="cs-CZ" sz="3200" b="0" i="1" smtClean="0">
                          <a:latin typeface="Cambria Math"/>
                        </a:rPr>
                        <m:t>   </m:t>
                      </m:r>
                      <m:r>
                        <a:rPr lang="cs-CZ" sz="32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3200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cs-CZ" sz="3200" i="1" dirty="0">
                  <a:latin typeface="Cambria Math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cs-CZ" sz="3200" b="0" dirty="0"/>
                  <a:t>     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/>
                          </a:rPr>
                          <m:t>+</m:t>
                        </m:r>
                        <m:r>
                          <a:rPr lang="cs-CZ" sz="3200" b="0" i="1" smtClean="0">
                            <a:latin typeface="Cambria Math"/>
                          </a:rPr>
                          <m:t>   </m:t>
                        </m:r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sz="3200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cs-CZ" sz="3200" i="1" dirty="0">
                  <a:latin typeface="Cambria Math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cs-CZ" sz="3200" dirty="0"/>
                  <a:t>       </a:t>
                </a:r>
                <a14:m>
                  <m:oMath xmlns:m="http://schemas.openxmlformats.org/officeDocument/2006/math">
                    <m:r>
                      <a:rPr lang="cs-CZ" sz="3200" i="1">
                        <a:latin typeface="Cambria Math"/>
                      </a:rPr>
                      <m:t>+</m:t>
                    </m:r>
                    <m:r>
                      <a:rPr lang="cs-CZ" sz="3200" b="0" i="1" smtClean="0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sz="3200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cs-CZ" sz="3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7" y="2162760"/>
                <a:ext cx="3042889" cy="4031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3131840" y="351984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Koeficient stejný pro všechny alternativy, proměnná asociovaná s alternativou. </a:t>
            </a:r>
            <a:r>
              <a:rPr lang="cs-CZ" dirty="0"/>
              <a:t>Například cena.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131840" y="249289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Alternativně specifická konstanta</a:t>
            </a:r>
          </a:p>
          <a:p>
            <a:r>
              <a:rPr lang="cs-CZ" dirty="0"/>
              <a:t>Lidé z nějakého důvodu obecně preferují tuto alternativu.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131840" y="4335699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Koeficient i proměnná jsou asociované s alternativou.</a:t>
            </a:r>
          </a:p>
          <a:p>
            <a:r>
              <a:rPr lang="cs-CZ" dirty="0"/>
              <a:t>Například cestovní čas se v různých alternativách liší a zároveň je jinak vnímaný v autě a jinak ve vlaku.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131840" y="537321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Koeficient asociovaný s alternativou, proměnná s individuem. </a:t>
            </a:r>
            <a:r>
              <a:rPr lang="cs-CZ" dirty="0"/>
              <a:t>Například preference způsobu dopravy pro lidi různého věku nebo sociální skupiny se mohou lišit.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04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b="19578"/>
          <a:stretch/>
        </p:blipFill>
        <p:spPr bwMode="auto">
          <a:xfrm>
            <a:off x="1318195" y="548680"/>
            <a:ext cx="6659489" cy="369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6" r="16609"/>
          <a:stretch>
            <a:fillRect/>
          </a:stretch>
        </p:blipFill>
        <p:spPr bwMode="auto">
          <a:xfrm rot="20982460">
            <a:off x="6703026" y="3849003"/>
            <a:ext cx="2971322" cy="316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03548" y="5337212"/>
            <a:ext cx="626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Mezi pravděpodobností určitého rozhodnutí a užitkem z tohoto rozhodnutí se používá převodní funkce. Nabízí se funkce kumulativního normálního rozdělení (</a:t>
            </a:r>
            <a:r>
              <a:rPr lang="cs-CZ" dirty="0" err="1"/>
              <a:t>probitová</a:t>
            </a:r>
            <a:r>
              <a:rPr lang="cs-CZ" dirty="0"/>
              <a:t> funkce).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59928" y="332655"/>
            <a:ext cx="844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Model rozhodování: užitek ↔ rozhodnutí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503548" y="1212249"/>
            <a:ext cx="6906362" cy="3976212"/>
            <a:chOff x="649327" y="1212249"/>
            <a:chExt cx="6906362" cy="397621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909" l="0" r="911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431" y="1267256"/>
              <a:ext cx="32385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4800" r="99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623" y="3968189"/>
              <a:ext cx="431658" cy="379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Skupina 3"/>
            <p:cNvGrpSpPr/>
            <p:nvPr/>
          </p:nvGrpSpPr>
          <p:grpSpPr>
            <a:xfrm>
              <a:off x="1730817" y="4373037"/>
              <a:ext cx="1723549" cy="403095"/>
              <a:chOff x="1730817" y="4373037"/>
              <a:chExt cx="1723549" cy="403095"/>
            </a:xfrm>
          </p:grpSpPr>
          <p:sp>
            <p:nvSpPr>
              <p:cNvPr id="22" name="TextovéPole 21"/>
              <p:cNvSpPr txBox="1"/>
              <p:nvPr/>
            </p:nvSpPr>
            <p:spPr>
              <a:xfrm>
                <a:off x="1730817" y="4373037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U(        ) &gt; U(      )</a:t>
                </a:r>
              </a:p>
            </p:txBody>
          </p:sp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4800" r="99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8004" y="4396273"/>
                <a:ext cx="431658" cy="379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0909" l="0" r="9117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6238" y="4429039"/>
                <a:ext cx="323850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ovéPole 2"/>
            <p:cNvSpPr txBox="1"/>
            <p:nvPr/>
          </p:nvSpPr>
          <p:spPr>
            <a:xfrm rot="16200000">
              <a:off x="502318" y="2660465"/>
              <a:ext cx="1210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rozhodnutí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823331" y="4819129"/>
              <a:ext cx="1513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rozdíl v užitku</a:t>
              </a:r>
            </a:p>
          </p:txBody>
        </p:sp>
        <p:grpSp>
          <p:nvGrpSpPr>
            <p:cNvPr id="8" name="Skupina 7"/>
            <p:cNvGrpSpPr/>
            <p:nvPr/>
          </p:nvGrpSpPr>
          <p:grpSpPr>
            <a:xfrm>
              <a:off x="5832140" y="4405391"/>
              <a:ext cx="1723549" cy="379994"/>
              <a:chOff x="299581" y="5970499"/>
              <a:chExt cx="1723549" cy="379994"/>
            </a:xfrm>
          </p:grpSpPr>
          <p:sp>
            <p:nvSpPr>
              <p:cNvPr id="25" name="TextovéPole 24"/>
              <p:cNvSpPr txBox="1"/>
              <p:nvPr/>
            </p:nvSpPr>
            <p:spPr>
              <a:xfrm>
                <a:off x="299581" y="5970499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U(        ) &lt; U(      )</a:t>
                </a: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4800" r="99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305" y="5970634"/>
                <a:ext cx="431658" cy="379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0909" l="0" r="9117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241" y="6025506"/>
                <a:ext cx="323850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Skupina 6"/>
            <p:cNvGrpSpPr/>
            <p:nvPr/>
          </p:nvGrpSpPr>
          <p:grpSpPr>
            <a:xfrm>
              <a:off x="3779912" y="4387153"/>
              <a:ext cx="1723549" cy="398097"/>
              <a:chOff x="118766" y="5424789"/>
              <a:chExt cx="1723549" cy="398097"/>
            </a:xfrm>
          </p:grpSpPr>
          <p:sp>
            <p:nvSpPr>
              <p:cNvPr id="24" name="TextovéPole 23"/>
              <p:cNvSpPr txBox="1"/>
              <p:nvPr/>
            </p:nvSpPr>
            <p:spPr>
              <a:xfrm>
                <a:off x="118766" y="5424789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U(       ) = U(      )</a:t>
                </a:r>
              </a:p>
            </p:txBody>
          </p:sp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4800" r="99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928" y="5443027"/>
                <a:ext cx="431658" cy="379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0909" l="0" r="9117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4451" y="5443027"/>
                <a:ext cx="323850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TextovéPole 25"/>
            <p:cNvSpPr txBox="1"/>
            <p:nvPr/>
          </p:nvSpPr>
          <p:spPr>
            <a:xfrm>
              <a:off x="649327" y="3961994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P(       )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700127" y="1212249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P(     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20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696746" cy="416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0327" y="152636"/>
            <a:ext cx="81729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Model Rozhodování: p</a:t>
            </a:r>
            <a:r>
              <a:rPr lang="en-US" sz="3600" dirty="0" err="1"/>
              <a:t>robitov</a:t>
            </a:r>
            <a:r>
              <a:rPr lang="cs-CZ" sz="3600" dirty="0"/>
              <a:t>á</a:t>
            </a:r>
            <a:r>
              <a:rPr lang="en-US" sz="3600" dirty="0"/>
              <a:t> vs. logit</a:t>
            </a:r>
            <a:r>
              <a:rPr lang="cs-CZ" sz="3600" dirty="0" err="1"/>
              <a:t>ová</a:t>
            </a:r>
            <a:r>
              <a:rPr lang="cs-CZ" sz="3600" dirty="0"/>
              <a:t> funkce</a:t>
            </a:r>
          </a:p>
          <a:p>
            <a:endParaRPr lang="cs-CZ" dirty="0"/>
          </a:p>
          <a:p>
            <a:r>
              <a:rPr lang="cs-CZ" sz="2000" dirty="0" err="1"/>
              <a:t>Probitová</a:t>
            </a:r>
            <a:r>
              <a:rPr lang="cs-CZ" sz="2000" dirty="0"/>
              <a:t> funkce je teoreticky </a:t>
            </a:r>
            <a:r>
              <a:rPr lang="cs-CZ" sz="2000" dirty="0" err="1"/>
              <a:t>správá</a:t>
            </a:r>
            <a:r>
              <a:rPr lang="cs-CZ" sz="2000" dirty="0"/>
              <a:t>, 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Na stranách má malé klesání, což může komplikovat odhad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 výpočetně složitá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20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332656"/>
            <a:ext cx="879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Multinomiální</a:t>
            </a:r>
            <a:r>
              <a:rPr lang="cs-CZ" sz="3600" dirty="0"/>
              <a:t> logistický regresní model - MNL</a:t>
            </a: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78985"/>
            <a:ext cx="7976556" cy="18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39552" y="3114536"/>
                <a:ext cx="4777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𝑉𝑅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𝐴𝑆𝐶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𝑉𝑅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𝑐𝑒𝑛𝑎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𝑐𝑒𝑛𝑎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𝑉𝑅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č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𝑎𝑠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č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𝑎𝑠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𝑉𝑅</m:t>
                          </m:r>
                        </m:sub>
                      </m:sSub>
                    </m:oMath>
                  </m:oMathPara>
                </a14:m>
                <a:endParaRPr lang="cs-CZ" b="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14536"/>
                <a:ext cx="477733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39552" y="3483868"/>
                <a:ext cx="4270977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Ž 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𝐴𝑆𝐶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Ž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𝑐𝑒𝑛𝑎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𝑐𝑒𝑛𝑎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Ž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č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𝑎𝑠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č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𝑎𝑠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Ž</m:t>
                          </m:r>
                        </m:sub>
                      </m:sSub>
                    </m:oMath>
                  </m:oMathPara>
                </a14:m>
                <a:endParaRPr lang="cs-CZ" b="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83868"/>
                <a:ext cx="4270977" cy="372538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39552" y="3856406"/>
                <a:ext cx="5081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𝐼𝐴𝐷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𝐴𝑆𝐶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𝐼𝐴𝐷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𝑐𝑒𝑛𝑎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𝑐𝑒𝑛𝑎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𝐼𝐴𝐷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č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𝑎𝑠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č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𝑎𝑠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𝐼𝐴𝐷</m:t>
                          </m:r>
                        </m:sub>
                      </m:sSub>
                    </m:oMath>
                  </m:oMathPara>
                </a14:m>
                <a:endParaRPr lang="cs-CZ" b="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56406"/>
                <a:ext cx="508126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39552" y="4247442"/>
                <a:ext cx="5081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𝐵𝑢𝑠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𝐴𝑆𝐶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𝐵𝑢𝑠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𝑐𝑒𝑛𝑎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𝑐𝑒𝑛𝑎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𝐵𝑢𝑠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č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𝑎𝑠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č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𝑎𝑠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𝐵𝑢𝑠</m:t>
                          </m:r>
                        </m:sub>
                      </m:sSub>
                    </m:oMath>
                  </m:oMathPara>
                </a14:m>
                <a:endParaRPr lang="cs-CZ" b="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47442"/>
                <a:ext cx="508126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372200" y="3856406"/>
                <a:ext cx="1371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𝐴𝑆𝐶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𝐼𝐴𝐷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b="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856406"/>
                <a:ext cx="137101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567036" y="4889827"/>
            <a:ext cx="780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Obecně. Pravděpodobnost výběru alternativy </a:t>
            </a:r>
            <a:r>
              <a:rPr lang="cs-CZ" u="sng" dirty="0"/>
              <a:t>m</a:t>
            </a:r>
            <a:r>
              <a:rPr lang="cs-CZ" dirty="0"/>
              <a:t> z možných alternativ </a:t>
            </a:r>
            <a:r>
              <a:rPr lang="cs-CZ" u="sng" dirty="0"/>
              <a:t>M</a:t>
            </a:r>
            <a:r>
              <a:rPr lang="cs-CZ" dirty="0"/>
              <a:t> se rovná: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67036" y="5445224"/>
                <a:ext cx="1655646" cy="721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/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36" y="5445224"/>
                <a:ext cx="1655646" cy="7214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20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524" y="263837"/>
            <a:ext cx="871296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Zdrojová data</a:t>
            </a:r>
          </a:p>
          <a:p>
            <a:endParaRPr lang="cs-CZ" dirty="0"/>
          </a:p>
          <a:p>
            <a:r>
              <a:rPr lang="cs-CZ" sz="2400" b="1" dirty="0"/>
              <a:t>Experiment (</a:t>
            </a:r>
            <a:r>
              <a:rPr lang="cs-CZ" sz="2400" b="1" dirty="0" err="1"/>
              <a:t>stated</a:t>
            </a:r>
            <a:r>
              <a:rPr lang="cs-CZ" sz="2400" b="1" dirty="0"/>
              <a:t> preference – SP):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Kontrolujeme scénář, alternativy i jejich vlastnosti.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Respondent si (většinou) vybírá jen jako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Je možné zařadit i hypotetické (v realitě neexistující) alternativy.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b="1" dirty="0"/>
          </a:p>
          <a:p>
            <a:r>
              <a:rPr lang="cs-CZ" sz="2400" b="1" dirty="0"/>
              <a:t>Data o skutečném chování (</a:t>
            </a:r>
            <a:r>
              <a:rPr lang="cs-CZ" sz="2400" b="1" dirty="0" err="1"/>
              <a:t>revealed</a:t>
            </a:r>
            <a:r>
              <a:rPr lang="cs-CZ" sz="2400" b="1" dirty="0"/>
              <a:t> preference – RP):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Obvykle máme údaje pouze o zvolené alternativě (pokud vůbec). Ostatní alternativy musíme domodelovat (chyba „měření“).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Není to jenom jako.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Data: průzkumy dopravního chování, data o migraci (Vorel, 2014)…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27" y="2869916"/>
            <a:ext cx="5983762" cy="14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727684" y="3229956"/>
            <a:ext cx="1440160" cy="1008112"/>
          </a:xfrm>
          <a:prstGeom prst="round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3044577" y="2689896"/>
            <a:ext cx="540060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2951821" y="2600908"/>
            <a:ext cx="1476163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32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524" y="398215"/>
            <a:ext cx="856895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Využití výzkumu rozhodování</a:t>
            </a:r>
          </a:p>
          <a:p>
            <a:endParaRPr lang="cs-CZ" dirty="0"/>
          </a:p>
          <a:p>
            <a:r>
              <a:rPr lang="cs-CZ" sz="2200" dirty="0"/>
              <a:t>Co ovlivňuje agenta (nemusí to být nutně člověk) při určitém rozhodování?	</a:t>
            </a:r>
          </a:p>
          <a:p>
            <a:r>
              <a:rPr lang="cs-CZ" sz="2200" b="1" dirty="0"/>
              <a:t>Marketing: 	</a:t>
            </a:r>
            <a:r>
              <a:rPr lang="cs-CZ" sz="2200" dirty="0"/>
              <a:t>Co rozhoduje při výběru určitého produktu (služby)?	</a:t>
            </a:r>
          </a:p>
          <a:p>
            <a:r>
              <a:rPr lang="cs-CZ" sz="2200" b="1" dirty="0"/>
              <a:t>Politika:	</a:t>
            </a:r>
            <a:r>
              <a:rPr lang="cs-CZ" sz="2200" dirty="0"/>
              <a:t>Co rozhoduje při výběru prezidenta?</a:t>
            </a:r>
          </a:p>
          <a:p>
            <a:r>
              <a:rPr lang="cs-CZ" sz="2200" b="1" dirty="0"/>
              <a:t>Zaměstnanost: 	</a:t>
            </a:r>
            <a:r>
              <a:rPr lang="cs-CZ" sz="2200" dirty="0"/>
              <a:t>Co rozhoduje při výběru zaměstnání?</a:t>
            </a:r>
          </a:p>
          <a:p>
            <a:r>
              <a:rPr lang="cs-CZ" sz="2200" b="1" dirty="0"/>
              <a:t>Psychologie: 	</a:t>
            </a:r>
            <a:r>
              <a:rPr lang="cs-CZ" sz="2200" dirty="0"/>
              <a:t>Co rozhoduje při výběru životního partnera?</a:t>
            </a:r>
          </a:p>
          <a:p>
            <a:r>
              <a:rPr lang="cs-CZ" sz="2200" b="1" dirty="0"/>
              <a:t>Podnikání</a:t>
            </a:r>
            <a:r>
              <a:rPr lang="cs-CZ" sz="2200" dirty="0"/>
              <a:t>: 	Co rozhoduje o investicích do start-up firem (fondů a 			podobně)?</a:t>
            </a:r>
          </a:p>
          <a:p>
            <a:r>
              <a:rPr lang="cs-CZ" sz="2200" b="1" dirty="0"/>
              <a:t>Doprava:	</a:t>
            </a:r>
            <a:r>
              <a:rPr lang="cs-CZ" sz="2200" dirty="0"/>
              <a:t>Jaká je hodnota času v dopravě?</a:t>
            </a:r>
          </a:p>
          <a:p>
            <a:r>
              <a:rPr lang="cs-CZ" sz="2200" dirty="0"/>
              <a:t>		Jaký podíl v dopravě by mohlo získat VR spojení Praha – 			Brno?</a:t>
            </a:r>
          </a:p>
          <a:p>
            <a:r>
              <a:rPr lang="cs-CZ" sz="2200" dirty="0"/>
              <a:t>		Jak se změní podíl využívání železnice při zvýšení rychlosti 		po rekonstrukci 	tratě?</a:t>
            </a:r>
          </a:p>
          <a:p>
            <a:endParaRPr lang="cs-CZ" sz="2200" dirty="0"/>
          </a:p>
          <a:p>
            <a:r>
              <a:rPr lang="cs-CZ" sz="2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Pojďme si formulovat vlastní výzkumné otázky (nemusí být nutně z dopravy)…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30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3600" i="1" dirty="0">
                <a:solidFill>
                  <a:schemeClr val="accent3">
                    <a:lumMod val="75000"/>
                  </a:schemeClr>
                </a:solidFill>
              </a:rPr>
              <a:t>Společný experiment: volba dopravního módu na trase Brno - Praha</a:t>
            </a:r>
            <a:endParaRPr lang="cs-CZ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8731"/>
            <a:ext cx="84115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/>
          <a:stretch/>
        </p:blipFill>
        <p:spPr bwMode="auto">
          <a:xfrm>
            <a:off x="6516216" y="3916924"/>
            <a:ext cx="2218868" cy="175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95536" y="408719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Tato alternativa se vypíná pro ty, kdo nemají auto na cestu k dispozici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469972" y="408719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Nabízena je jedna z těchto dvou alternativ</a:t>
            </a:r>
          </a:p>
        </p:txBody>
      </p:sp>
      <p:cxnSp>
        <p:nvCxnSpPr>
          <p:cNvPr id="10" name="Přímá spojnice 9"/>
          <p:cNvCxnSpPr/>
          <p:nvPr/>
        </p:nvCxnSpPr>
        <p:spPr>
          <a:xfrm flipH="1" flipV="1">
            <a:off x="1547664" y="3268851"/>
            <a:ext cx="72008" cy="818347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6372200" y="3283341"/>
            <a:ext cx="504056" cy="1186496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6372200" y="4469837"/>
            <a:ext cx="468052" cy="540692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7" r="17353" b="1"/>
          <a:stretch/>
        </p:blipFill>
        <p:spPr bwMode="auto">
          <a:xfrm>
            <a:off x="290263" y="1652290"/>
            <a:ext cx="8411556" cy="39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41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2.	Design experimentu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Fáze výzkumu</a:t>
            </a:r>
          </a:p>
          <a:p>
            <a:r>
              <a:rPr lang="cs-CZ" dirty="0"/>
              <a:t>Příprava scénáře</a:t>
            </a:r>
          </a:p>
          <a:p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Společný experiment: </a:t>
            </a:r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sociodemografie</a:t>
            </a:r>
            <a:endParaRPr lang="cs-CZ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dirty="0"/>
              <a:t>Příprava konkrétní struktury scénáře</a:t>
            </a:r>
          </a:p>
          <a:p>
            <a:r>
              <a:rPr lang="cs-CZ" dirty="0"/>
              <a:t>Příklady</a:t>
            </a:r>
          </a:p>
          <a:p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Společný experiment: alternativy a atributy</a:t>
            </a:r>
          </a:p>
          <a:p>
            <a:endParaRPr lang="cs-CZ" i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i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/>
              <a:t>(</a:t>
            </a:r>
            <a:r>
              <a:rPr lang="cs-CZ" sz="2400" dirty="0" err="1"/>
              <a:t>Henscher</a:t>
            </a:r>
            <a:r>
              <a:rPr lang="cs-CZ" sz="2400" dirty="0"/>
              <a:t>, Rose, &amp; Greene, 2007, kap. 5)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05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86" y="1778931"/>
            <a:ext cx="4099520" cy="4099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4046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Fáze výzkumu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7937" y="2179051"/>
            <a:ext cx="122413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Jaké jsou výzkumné otázky?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44900" y="1306686"/>
            <a:ext cx="1512168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Jaký model by na ně mohl odpovědět?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211960" y="1308447"/>
            <a:ext cx="216024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Z jakých dat lze odhadnout parametry modelu?</a:t>
            </a:r>
          </a:p>
        </p:txBody>
      </p:sp>
      <p:sp>
        <p:nvSpPr>
          <p:cNvPr id="7" name="Obdélník 6"/>
          <p:cNvSpPr/>
          <p:nvPr/>
        </p:nvSpPr>
        <p:spPr>
          <a:xfrm>
            <a:off x="5778472" y="2636912"/>
            <a:ext cx="1402457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Design experimentu</a:t>
            </a:r>
          </a:p>
        </p:txBody>
      </p:sp>
      <p:sp>
        <p:nvSpPr>
          <p:cNvPr id="8" name="Obdélník 7"/>
          <p:cNvSpPr/>
          <p:nvPr/>
        </p:nvSpPr>
        <p:spPr>
          <a:xfrm>
            <a:off x="7690048" y="2625528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Pilotní studie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627784" y="5373216"/>
            <a:ext cx="1636735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Odhad parametrů modelu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687612" y="4039283"/>
            <a:ext cx="1584176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Provedení experimentu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43720" y="4445524"/>
            <a:ext cx="16011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Odpověď na výzkumné otázky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698850" y="5373216"/>
            <a:ext cx="129614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Formulace modelu</a:t>
            </a:r>
          </a:p>
        </p:txBody>
      </p:sp>
      <p:sp>
        <p:nvSpPr>
          <p:cNvPr id="15" name="Šipka doprava 14"/>
          <p:cNvSpPr/>
          <p:nvPr/>
        </p:nvSpPr>
        <p:spPr>
          <a:xfrm rot="19540259">
            <a:off x="1785436" y="1936735"/>
            <a:ext cx="554315" cy="242316"/>
          </a:xfrm>
          <a:prstGeom prst="rightArrow">
            <a:avLst>
              <a:gd name="adj1" fmla="val 50000"/>
              <a:gd name="adj2" fmla="val 77516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3710204" y="1642728"/>
            <a:ext cx="554315" cy="242316"/>
          </a:xfrm>
          <a:prstGeom prst="rightArrow">
            <a:avLst>
              <a:gd name="adj1" fmla="val 50000"/>
              <a:gd name="adj2" fmla="val 77516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3586987">
            <a:off x="5850860" y="2338758"/>
            <a:ext cx="554315" cy="242316"/>
          </a:xfrm>
          <a:prstGeom prst="rightArrow">
            <a:avLst>
              <a:gd name="adj1" fmla="val 50000"/>
              <a:gd name="adj2" fmla="val 77516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Kruhová šipka 17"/>
          <p:cNvSpPr/>
          <p:nvPr/>
        </p:nvSpPr>
        <p:spPr>
          <a:xfrm rot="20102940">
            <a:off x="6959588" y="2290796"/>
            <a:ext cx="916209" cy="939190"/>
          </a:xfrm>
          <a:prstGeom prst="circularArrow">
            <a:avLst>
              <a:gd name="adj1" fmla="val 12997"/>
              <a:gd name="adj2" fmla="val 1246671"/>
              <a:gd name="adj3" fmla="val 21591408"/>
              <a:gd name="adj4" fmla="val 13004367"/>
              <a:gd name="adj5" fmla="val 12104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Kruhová šipka 18"/>
          <p:cNvSpPr/>
          <p:nvPr/>
        </p:nvSpPr>
        <p:spPr>
          <a:xfrm rot="9059487">
            <a:off x="6959588" y="2944170"/>
            <a:ext cx="916209" cy="939190"/>
          </a:xfrm>
          <a:prstGeom prst="circularArrow">
            <a:avLst>
              <a:gd name="adj1" fmla="val 12731"/>
              <a:gd name="adj2" fmla="val 1246671"/>
              <a:gd name="adj3" fmla="val 21567463"/>
              <a:gd name="adj4" fmla="val 13004367"/>
              <a:gd name="adj5" fmla="val 12104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 rot="5400000">
            <a:off x="6184264" y="3677218"/>
            <a:ext cx="554315" cy="242316"/>
          </a:xfrm>
          <a:prstGeom prst="rightArrow">
            <a:avLst>
              <a:gd name="adj1" fmla="val 50000"/>
              <a:gd name="adj2" fmla="val 77516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7128179">
            <a:off x="5650158" y="5048480"/>
            <a:ext cx="554315" cy="242316"/>
          </a:xfrm>
          <a:prstGeom prst="rightArrow">
            <a:avLst>
              <a:gd name="adj1" fmla="val 50000"/>
              <a:gd name="adj2" fmla="val 77516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 rot="12414629">
            <a:off x="2126280" y="5331338"/>
            <a:ext cx="554315" cy="242316"/>
          </a:xfrm>
          <a:prstGeom prst="rightArrow">
            <a:avLst>
              <a:gd name="adj1" fmla="val 50000"/>
              <a:gd name="adj2" fmla="val 77516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1300005" y="3212976"/>
            <a:ext cx="144305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3000984" y="2348880"/>
            <a:ext cx="2291096" cy="29523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1979712" y="2625528"/>
            <a:ext cx="3707900" cy="4685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Kruhová šipka 35"/>
          <p:cNvSpPr/>
          <p:nvPr/>
        </p:nvSpPr>
        <p:spPr>
          <a:xfrm rot="20102940">
            <a:off x="4040914" y="5001285"/>
            <a:ext cx="916209" cy="939190"/>
          </a:xfrm>
          <a:prstGeom prst="circularArrow">
            <a:avLst>
              <a:gd name="adj1" fmla="val 12839"/>
              <a:gd name="adj2" fmla="val 1246671"/>
              <a:gd name="adj3" fmla="val 44713"/>
              <a:gd name="adj4" fmla="val 13004367"/>
              <a:gd name="adj5" fmla="val 12104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Kruhová šipka 36"/>
          <p:cNvSpPr/>
          <p:nvPr/>
        </p:nvSpPr>
        <p:spPr>
          <a:xfrm rot="9059487">
            <a:off x="4055829" y="5736896"/>
            <a:ext cx="916209" cy="939190"/>
          </a:xfrm>
          <a:prstGeom prst="circularArrow">
            <a:avLst>
              <a:gd name="adj1" fmla="val 13762"/>
              <a:gd name="adj2" fmla="val 1246671"/>
              <a:gd name="adj3" fmla="val 21560033"/>
              <a:gd name="adj4" fmla="val 13004367"/>
              <a:gd name="adj5" fmla="val 12104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19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3529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Příprava scénáře</a:t>
            </a:r>
          </a:p>
          <a:p>
            <a:endParaRPr lang="cs-CZ" dirty="0"/>
          </a:p>
          <a:p>
            <a:r>
              <a:rPr lang="cs-CZ" sz="2400" dirty="0"/>
              <a:t>Jací respondenti nás zajímají? </a:t>
            </a:r>
          </a:p>
          <a:p>
            <a:r>
              <a:rPr lang="cs-CZ" sz="2400" dirty="0"/>
              <a:t>	- např. </a:t>
            </a:r>
            <a:r>
              <a:rPr lang="cs-CZ" sz="2400" dirty="0" err="1"/>
              <a:t>sociodemografie</a:t>
            </a:r>
            <a:r>
              <a:rPr lang="cs-CZ" sz="2400" dirty="0"/>
              <a:t> respondenta</a:t>
            </a:r>
          </a:p>
          <a:p>
            <a:endParaRPr lang="cs-CZ" sz="2400" dirty="0"/>
          </a:p>
          <a:p>
            <a:r>
              <a:rPr lang="cs-CZ" sz="2400" dirty="0"/>
              <a:t>Jaké scénáře nás zajímají? </a:t>
            </a:r>
          </a:p>
          <a:p>
            <a:r>
              <a:rPr lang="cs-CZ" sz="2400" dirty="0"/>
              <a:t>	- např. účel cesty, odkud kam se má cestovat</a:t>
            </a:r>
          </a:p>
          <a:p>
            <a:endParaRPr lang="cs-CZ" sz="2400" dirty="0"/>
          </a:p>
          <a:p>
            <a:r>
              <a:rPr lang="cs-CZ" sz="2400" dirty="0"/>
              <a:t>Jaké alternativy přichází do úvahy?</a:t>
            </a:r>
          </a:p>
          <a:p>
            <a:r>
              <a:rPr lang="cs-CZ" sz="2400" dirty="0"/>
              <a:t>	- např. dopravní módy</a:t>
            </a:r>
          </a:p>
          <a:p>
            <a:endParaRPr lang="cs-CZ" sz="2400" dirty="0"/>
          </a:p>
          <a:p>
            <a:r>
              <a:rPr lang="cs-CZ" sz="2400" dirty="0"/>
              <a:t>Jsou předpokládané vlivy na rozhodování známé? Pokud ne, je třeba je nejprve zjistit! </a:t>
            </a:r>
            <a:r>
              <a:rPr lang="cs-CZ" sz="2400" dirty="0">
                <a:sym typeface="Wingdings" panose="05000000000000000000" pitchFamily="2" charset="2"/>
              </a:rPr>
              <a:t> např. </a:t>
            </a:r>
            <a:r>
              <a:rPr lang="cs-CZ" sz="2400" dirty="0" err="1">
                <a:sym typeface="Wingdings" panose="05000000000000000000" pitchFamily="2" charset="2"/>
              </a:rPr>
              <a:t>focus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groups</a:t>
            </a:r>
            <a:endParaRPr lang="cs-CZ" sz="2400" dirty="0">
              <a:sym typeface="Wingdings" panose="05000000000000000000" pitchFamily="2" charset="2"/>
            </a:endParaRPr>
          </a:p>
          <a:p>
            <a:endParaRPr lang="cs-CZ" sz="2400" dirty="0"/>
          </a:p>
          <a:p>
            <a:r>
              <a:rPr lang="cs-CZ" sz="2400" dirty="0"/>
              <a:t>Jsou předpokládané vlivy na rozhodování pozorovatelné (měřitelné)? Pokud ne, dají se měřit nepřímo?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0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284984"/>
            <a:ext cx="8229600" cy="301693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Michal Šimeček</a:t>
            </a:r>
          </a:p>
          <a:p>
            <a:pPr marL="0" indent="0">
              <a:buNone/>
            </a:pPr>
            <a:r>
              <a:rPr lang="cs-CZ" dirty="0"/>
              <a:t>Centrum dopravního výzkumu, </a:t>
            </a:r>
            <a:r>
              <a:rPr lang="cs-CZ" dirty="0" err="1"/>
              <a:t>v.v.i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Líšeňská 33a</a:t>
            </a:r>
          </a:p>
          <a:p>
            <a:pPr marL="0" indent="0">
              <a:buNone/>
            </a:pPr>
            <a:r>
              <a:rPr lang="cs-CZ" dirty="0"/>
              <a:t>Brno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michal.simecek@cdv.cz</a:t>
            </a:r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58" y="2274640"/>
            <a:ext cx="36512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969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i="1" dirty="0">
                <a:solidFill>
                  <a:schemeClr val="accent3">
                    <a:lumMod val="75000"/>
                  </a:schemeClr>
                </a:solidFill>
              </a:rPr>
              <a:t>Společný experiment: </a:t>
            </a:r>
            <a:r>
              <a:rPr lang="cs-CZ" sz="3600" i="1" dirty="0" err="1">
                <a:solidFill>
                  <a:schemeClr val="accent3">
                    <a:lumMod val="75000"/>
                  </a:schemeClr>
                </a:solidFill>
              </a:rPr>
              <a:t>sociodemografie</a:t>
            </a:r>
            <a:endParaRPr lang="cs-CZ" sz="3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1022107"/>
            <a:ext cx="9015412" cy="54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489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3600" dirty="0"/>
              <a:t>        Příprava </a:t>
            </a:r>
            <a:r>
              <a:rPr lang="cs-CZ" sz="4000" dirty="0"/>
              <a:t>konkrétní struktury scénáře</a:t>
            </a: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Formát odpovědi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u="sng" dirty="0"/>
              <a:t>výběr jedné alternativy</a:t>
            </a:r>
            <a:br>
              <a:rPr lang="cs-CZ" sz="2400" dirty="0"/>
            </a:br>
            <a:r>
              <a:rPr lang="cs-CZ" sz="2400" dirty="0"/>
              <a:t>- řazení 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Likertovské</a:t>
            </a:r>
            <a:r>
              <a:rPr lang="cs-CZ" sz="2400" dirty="0"/>
              <a:t> škály</a:t>
            </a:r>
            <a:endParaRPr lang="cs-CZ" sz="3600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969592" y="1061965"/>
            <a:ext cx="7272809" cy="3312368"/>
            <a:chOff x="179511" y="2564904"/>
            <a:chExt cx="7272809" cy="3312368"/>
          </a:xfrm>
        </p:grpSpPr>
        <p:sp>
          <p:nvSpPr>
            <p:cNvPr id="5" name="Zaoblený obdélník 4"/>
            <p:cNvSpPr/>
            <p:nvPr/>
          </p:nvSpPr>
          <p:spPr>
            <a:xfrm>
              <a:off x="179511" y="2564904"/>
              <a:ext cx="7272809" cy="3312368"/>
            </a:xfrm>
            <a:prstGeom prst="roundRect">
              <a:avLst>
                <a:gd name="adj" fmla="val 638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3341265" y="2645835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/>
                <a:t>SCÉNÁŘ</a:t>
              </a:r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323528" y="3140968"/>
              <a:ext cx="1984727" cy="2569164"/>
            </a:xfrm>
            <a:prstGeom prst="roundRect">
              <a:avLst>
                <a:gd name="adj" fmla="val 9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72614" y="3208310"/>
              <a:ext cx="1737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ALTERNATIVA A)</a:t>
              </a:r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451795" y="3599105"/>
              <a:ext cx="1728192" cy="50405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ATRIBUT 1</a:t>
              </a:r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451795" y="4173522"/>
              <a:ext cx="1728192" cy="50405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ATRIBUT 2</a:t>
              </a:r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451795" y="5085184"/>
              <a:ext cx="1728192" cy="50405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ATRIBUT </a:t>
              </a:r>
              <a:r>
                <a:rPr lang="cs-CZ" dirty="0" err="1"/>
                <a:t>An</a:t>
              </a:r>
              <a:endParaRPr lang="cs-CZ" dirty="0"/>
            </a:p>
          </p:txBody>
        </p:sp>
        <p:sp>
          <p:nvSpPr>
            <p:cNvPr id="16" name="Zaoblený obdélník 15"/>
            <p:cNvSpPr/>
            <p:nvPr/>
          </p:nvSpPr>
          <p:spPr>
            <a:xfrm>
              <a:off x="2488838" y="3140968"/>
              <a:ext cx="1984727" cy="2569164"/>
            </a:xfrm>
            <a:prstGeom prst="roundRect">
              <a:avLst>
                <a:gd name="adj" fmla="val 9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637924" y="3208310"/>
              <a:ext cx="1737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ALTERNATIVA B)</a:t>
              </a:r>
            </a:p>
          </p:txBody>
        </p:sp>
        <p:sp>
          <p:nvSpPr>
            <p:cNvPr id="18" name="Zaoblený obdélník 17"/>
            <p:cNvSpPr/>
            <p:nvPr/>
          </p:nvSpPr>
          <p:spPr>
            <a:xfrm>
              <a:off x="2617105" y="3599105"/>
              <a:ext cx="1728192" cy="50405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ATRIBUT 1</a:t>
              </a:r>
            </a:p>
          </p:txBody>
        </p:sp>
        <p:sp>
          <p:nvSpPr>
            <p:cNvPr id="19" name="Zaoblený obdélník 18"/>
            <p:cNvSpPr/>
            <p:nvPr/>
          </p:nvSpPr>
          <p:spPr>
            <a:xfrm>
              <a:off x="2617105" y="4173522"/>
              <a:ext cx="1728192" cy="50405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ATRIBUT 2</a:t>
              </a:r>
            </a:p>
          </p:txBody>
        </p:sp>
        <p:sp>
          <p:nvSpPr>
            <p:cNvPr id="20" name="Zaoblený obdélník 19"/>
            <p:cNvSpPr/>
            <p:nvPr/>
          </p:nvSpPr>
          <p:spPr>
            <a:xfrm>
              <a:off x="2617105" y="5085184"/>
              <a:ext cx="1728192" cy="50405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ATRIBUT </a:t>
              </a:r>
              <a:r>
                <a:rPr lang="cs-CZ" dirty="0" err="1"/>
                <a:t>Bn</a:t>
              </a:r>
              <a:endParaRPr lang="cs-CZ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1089385" y="4438853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600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3254695" y="4438853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600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23" name="Zaoblený obdélník 22"/>
            <p:cNvSpPr/>
            <p:nvPr/>
          </p:nvSpPr>
          <p:spPr>
            <a:xfrm>
              <a:off x="5364088" y="3140968"/>
              <a:ext cx="1984727" cy="2569164"/>
            </a:xfrm>
            <a:prstGeom prst="roundRect">
              <a:avLst>
                <a:gd name="adj" fmla="val 9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513174" y="3208310"/>
              <a:ext cx="1737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ALTERNATIVA N)</a:t>
              </a:r>
            </a:p>
          </p:txBody>
        </p:sp>
        <p:sp>
          <p:nvSpPr>
            <p:cNvPr id="25" name="Zaoblený obdélník 24"/>
            <p:cNvSpPr/>
            <p:nvPr/>
          </p:nvSpPr>
          <p:spPr>
            <a:xfrm>
              <a:off x="5492355" y="3599105"/>
              <a:ext cx="1728192" cy="50405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ATRIBUT 1</a:t>
              </a:r>
            </a:p>
          </p:txBody>
        </p:sp>
        <p:sp>
          <p:nvSpPr>
            <p:cNvPr id="26" name="Zaoblený obdélník 25"/>
            <p:cNvSpPr/>
            <p:nvPr/>
          </p:nvSpPr>
          <p:spPr>
            <a:xfrm>
              <a:off x="5492355" y="4173522"/>
              <a:ext cx="1728192" cy="50405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ATRIBUT 2</a:t>
              </a:r>
            </a:p>
          </p:txBody>
        </p:sp>
        <p:sp>
          <p:nvSpPr>
            <p:cNvPr id="27" name="Zaoblený obdélník 26"/>
            <p:cNvSpPr/>
            <p:nvPr/>
          </p:nvSpPr>
          <p:spPr>
            <a:xfrm>
              <a:off x="5492355" y="5085184"/>
              <a:ext cx="1728192" cy="50405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ATRIBUT </a:t>
              </a:r>
              <a:r>
                <a:rPr lang="cs-CZ" dirty="0" err="1"/>
                <a:t>Nn</a:t>
              </a:r>
              <a:endParaRPr lang="cs-CZ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6129945" y="4438853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600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4688592" y="4173522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600" dirty="0"/>
                <a:t>…</a:t>
              </a: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3809739" y="4797152"/>
            <a:ext cx="4945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 může být alternativ?</a:t>
            </a:r>
          </a:p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 může být atributů?</a:t>
            </a:r>
          </a:p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Musí být atributy stejné?</a:t>
            </a:r>
          </a:p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Můžu dát respondentovi víc scénářů?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33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tinct variables used in conjoint analysis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4" y="260649"/>
            <a:ext cx="6255618" cy="24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72" y="2924944"/>
            <a:ext cx="6347912" cy="36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706379" y="36401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Nominální proměnné</a:t>
            </a:r>
          </a:p>
        </p:txBody>
      </p:sp>
      <p:cxnSp>
        <p:nvCxnSpPr>
          <p:cNvPr id="10" name="Přímá spojnice 9"/>
          <p:cNvCxnSpPr>
            <a:stCxn id="9" idx="1"/>
          </p:cNvCxnSpPr>
          <p:nvPr/>
        </p:nvCxnSpPr>
        <p:spPr>
          <a:xfrm flipH="1">
            <a:off x="5724128" y="548680"/>
            <a:ext cx="982251" cy="1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706379" y="8367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Metrické proměnné</a:t>
            </a:r>
          </a:p>
        </p:txBody>
      </p:sp>
      <p:cxnSp>
        <p:nvCxnSpPr>
          <p:cNvPr id="16" name="Přímá spojnice 15"/>
          <p:cNvCxnSpPr>
            <a:stCxn id="15" idx="1"/>
          </p:cNvCxnSpPr>
          <p:nvPr/>
        </p:nvCxnSpPr>
        <p:spPr>
          <a:xfrm flipH="1">
            <a:off x="5724128" y="1021378"/>
            <a:ext cx="982251" cy="1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706379" y="130700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Kdovíjaké proměnné</a:t>
            </a: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5940153" y="1491675"/>
            <a:ext cx="766226" cy="962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706988" y="209220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Pořadové proměnné</a:t>
            </a:r>
          </a:p>
        </p:txBody>
      </p:sp>
      <p:cxnSp>
        <p:nvCxnSpPr>
          <p:cNvPr id="20" name="Přímá spojnice 19"/>
          <p:cNvCxnSpPr/>
          <p:nvPr/>
        </p:nvCxnSpPr>
        <p:spPr>
          <a:xfrm flipH="1">
            <a:off x="5729046" y="2276872"/>
            <a:ext cx="982251" cy="1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67543" y="298676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Rozhodování v enviromentalistice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22</a:t>
            </a:fld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836662" y="3969930"/>
            <a:ext cx="157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Fixování na současný stav</a:t>
            </a:r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2123728" y="3212978"/>
            <a:ext cx="2124236" cy="1080118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98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Výsledek obrázku pro &quot;choice experiment&quot; 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72242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-4667" y="5120317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Zvláštní formát odpovědi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1187624" y="5589240"/>
            <a:ext cx="1296145" cy="576065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035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23"/>
            <a:ext cx="8911950" cy="668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95536" y="586490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Likertovský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formát odpovědi získává informaci o „síle“ preference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851920" y="5085184"/>
            <a:ext cx="567543" cy="779722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19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conj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76815"/>
            <a:ext cx="6336704" cy="338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56175" y="5503161"/>
            <a:ext cx="2810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Zanáší současný „stav“ respondenta do jeho rozhodování. Zvyšuje validitu experimentu.</a:t>
            </a:r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5436097" y="5733256"/>
            <a:ext cx="720079" cy="0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100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306480" cy="322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319327" y="3573016"/>
            <a:ext cx="264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se do výsledků promítnou relevantnější atributy?</a:t>
            </a:r>
          </a:p>
        </p:txBody>
      </p:sp>
      <p:cxnSp>
        <p:nvCxnSpPr>
          <p:cNvPr id="14" name="Přímá spojnice 13"/>
          <p:cNvCxnSpPr/>
          <p:nvPr/>
        </p:nvCxnSpPr>
        <p:spPr>
          <a:xfrm flipH="1" flipV="1">
            <a:off x="4427984" y="2060848"/>
            <a:ext cx="2016224" cy="1415967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035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631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035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>
                <a:solidFill>
                  <a:schemeClr val="accent3">
                    <a:lumMod val="75000"/>
                  </a:schemeClr>
                </a:solidFill>
              </a:rPr>
              <a:t>Společný experiment: alternativy a atributy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54773" y="906979"/>
            <a:ext cx="9058887" cy="1500254"/>
            <a:chOff x="365305" y="1445814"/>
            <a:chExt cx="9058887" cy="150025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05" y="1445814"/>
              <a:ext cx="7302122" cy="1500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"/>
            <a:stretch/>
          </p:blipFill>
          <p:spPr bwMode="auto">
            <a:xfrm>
              <a:off x="7524328" y="1445814"/>
              <a:ext cx="1899864" cy="1500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1" y="3246444"/>
            <a:ext cx="8665910" cy="196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79512" y="2708920"/>
            <a:ext cx="412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Variance atributů u jednotlivých alternativ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26571" y="5373216"/>
            <a:ext cx="8665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VRT:</a:t>
            </a:r>
          </a:p>
          <a:p>
            <a:r>
              <a:rPr lang="cs-CZ" sz="1200" dirty="0">
                <a:hlinkClick r:id="rId5"/>
              </a:rPr>
              <a:t>http://www.vysokorychlostni-zeleznice.cz/wp-content/uploads/2012/10/odhad_cestujicich_VRT_Brno_Praha_Kordis_2013.jpg</a:t>
            </a:r>
            <a:endParaRPr lang="cs-CZ" sz="1200" dirty="0"/>
          </a:p>
          <a:p>
            <a:r>
              <a:rPr lang="cs-CZ" sz="1200" dirty="0">
                <a:hlinkClick r:id="rId6"/>
              </a:rPr>
              <a:t>http://www.vysokorychlostni-zeleznice.cz/vysokorychlostni-trat-praha-brno/</a:t>
            </a:r>
            <a:endParaRPr lang="cs-CZ" sz="1200" dirty="0"/>
          </a:p>
          <a:p>
            <a:r>
              <a:rPr lang="cs-CZ" sz="1200" dirty="0" err="1"/>
              <a:t>Hyperloop</a:t>
            </a:r>
            <a:r>
              <a:rPr lang="cs-CZ" sz="1200" dirty="0"/>
              <a:t>: </a:t>
            </a:r>
          </a:p>
          <a:p>
            <a:r>
              <a:rPr lang="cs-CZ" sz="1200" dirty="0">
                <a:hlinkClick r:id="rId7"/>
              </a:rPr>
              <a:t>https://ekonomika.idnes.cz/hyperloop-brno-podepsalo-memorandum-s-htt-fja-/eko-doprava.aspx?c=A170118_141802_eko-doprava_rny</a:t>
            </a:r>
            <a:endParaRPr lang="cs-CZ" sz="1200" dirty="0"/>
          </a:p>
          <a:p>
            <a:r>
              <a:rPr lang="cs-CZ" sz="1200" dirty="0">
                <a:hlinkClick r:id="rId8"/>
              </a:rPr>
              <a:t>https://ekonomika.idnes.cz/hyperloop-a-spojeni-brna-svetem-dnt-/eko-doprava.aspx?c=A160819_094653_eko-doprava_rny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44208" y="25403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tohle taky atribut?</a:t>
            </a:r>
          </a:p>
        </p:txBody>
      </p:sp>
      <p:cxnSp>
        <p:nvCxnSpPr>
          <p:cNvPr id="10" name="Přímá spojnice 9"/>
          <p:cNvCxnSpPr>
            <a:stCxn id="9" idx="2"/>
          </p:cNvCxnSpPr>
          <p:nvPr/>
        </p:nvCxnSpPr>
        <p:spPr>
          <a:xfrm>
            <a:off x="7596336" y="2909730"/>
            <a:ext cx="432048" cy="519270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213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618" y="0"/>
            <a:ext cx="9159618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3.	Design experimentu: generování scénářů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Full </a:t>
            </a:r>
            <a:r>
              <a:rPr lang="cs-CZ" dirty="0" err="1"/>
              <a:t>factorial</a:t>
            </a:r>
            <a:r>
              <a:rPr lang="cs-CZ" dirty="0"/>
              <a:t> design</a:t>
            </a:r>
          </a:p>
          <a:p>
            <a:r>
              <a:rPr lang="cs-CZ" dirty="0"/>
              <a:t>Úrovně atributů</a:t>
            </a:r>
          </a:p>
          <a:p>
            <a:r>
              <a:rPr lang="cs-CZ" dirty="0"/>
              <a:t>Ortogonální kódování</a:t>
            </a:r>
          </a:p>
          <a:p>
            <a:r>
              <a:rPr lang="cs-CZ" dirty="0"/>
              <a:t>Optimální design</a:t>
            </a:r>
          </a:p>
          <a:p>
            <a:r>
              <a:rPr lang="cs-CZ" i="1" dirty="0">
                <a:solidFill>
                  <a:schemeClr val="accent3">
                    <a:lumMod val="50000"/>
                  </a:schemeClr>
                </a:solidFill>
              </a:rPr>
              <a:t>Optimální design v R</a:t>
            </a:r>
            <a:endParaRPr lang="cs-CZ" dirty="0"/>
          </a:p>
          <a:p>
            <a:r>
              <a:rPr lang="cs-CZ" dirty="0"/>
              <a:t>Panelový design</a:t>
            </a:r>
          </a:p>
          <a:p>
            <a:r>
              <a:rPr lang="cs-CZ" dirty="0"/>
              <a:t>Adaptivní metody</a:t>
            </a:r>
          </a:p>
          <a:p>
            <a:r>
              <a:rPr lang="cs-CZ" dirty="0"/>
              <a:t>Výběr vzorku respondentů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580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95536" y="332656"/>
                <a:ext cx="8208912" cy="5452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sz="3600" dirty="0"/>
                  <a:t>Full </a:t>
                </a:r>
                <a:r>
                  <a:rPr lang="cs-CZ" sz="3600" dirty="0" err="1"/>
                  <a:t>factorial</a:t>
                </a:r>
                <a:r>
                  <a:rPr lang="cs-CZ" sz="3600" dirty="0"/>
                  <a:t> design</a:t>
                </a:r>
              </a:p>
              <a:p>
                <a:r>
                  <a:rPr lang="cs-CZ" sz="2400" dirty="0"/>
                  <a:t>Full </a:t>
                </a:r>
                <a:r>
                  <a:rPr lang="cs-CZ" sz="2400" dirty="0" err="1"/>
                  <a:t>factorial</a:t>
                </a:r>
                <a:r>
                  <a:rPr lang="cs-CZ" sz="2400" dirty="0"/>
                  <a:t> design obsahuje scénáře, které jsou kombinacemi všech úrovní všech parametrů. Těch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cs-CZ" sz="2400" i="1">
                            <a:latin typeface="Cambria Math"/>
                          </a:rPr>
                          <m:t>𝑀𝐴</m:t>
                        </m:r>
                      </m:sup>
                    </m:sSup>
                  </m:oMath>
                </a14:m>
                <a:r>
                  <a:rPr lang="cs-CZ" sz="2400" dirty="0"/>
                  <a:t>. </a:t>
                </a:r>
              </a:p>
              <a:p>
                <a:r>
                  <a:rPr lang="cs-CZ" sz="2400" dirty="0"/>
                  <a:t>M=počet (nazvaných) alternativ; A=počet atributů; L=počet úrovní</a:t>
                </a:r>
              </a:p>
              <a:p>
                <a:r>
                  <a:rPr lang="cs-CZ" sz="2400" dirty="0"/>
                  <a:t>Zajišťuje, aby atributy byly skutečně nezávislé (nekorelované). </a:t>
                </a:r>
              </a:p>
              <a:p>
                <a:endParaRPr lang="cs-CZ" sz="2400" dirty="0"/>
              </a:p>
              <a:p>
                <a:endParaRPr lang="cs-CZ" sz="2400" dirty="0"/>
              </a:p>
              <a:p>
                <a:endParaRPr lang="cs-CZ" sz="2400" dirty="0"/>
              </a:p>
              <a:p>
                <a:endParaRPr lang="cs-CZ" sz="2400" dirty="0"/>
              </a:p>
              <a:p>
                <a:endParaRPr lang="cs-CZ" sz="2400" dirty="0"/>
              </a:p>
              <a:p>
                <a:endParaRPr lang="cs-CZ" sz="2400" dirty="0"/>
              </a:p>
              <a:p>
                <a:endParaRPr lang="cs-CZ" sz="2400" dirty="0"/>
              </a:p>
              <a:p>
                <a:r>
                  <a:rPr lang="cs-CZ" sz="2400" dirty="0"/>
                  <a:t>Počet kombinací: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5∗2</m:t>
                        </m:r>
                      </m:sup>
                    </m:sSup>
                  </m:oMath>
                </a14:m>
                <a:r>
                  <a:rPr lang="cs-CZ" sz="2400" dirty="0"/>
                  <a:t>= </a:t>
                </a:r>
                <a:r>
                  <a:rPr lang="cs-CZ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1048576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2656"/>
                <a:ext cx="8208912" cy="5452775"/>
              </a:xfrm>
              <a:prstGeom prst="rect">
                <a:avLst/>
              </a:prstGeom>
              <a:blipFill rotWithShape="1">
                <a:blip r:embed="rId2"/>
                <a:stretch>
                  <a:fillRect l="-1189" t="-1678" b="-22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55727"/>
              </p:ext>
            </p:extLst>
          </p:nvPr>
        </p:nvGraphicFramePr>
        <p:xfrm>
          <a:off x="1871700" y="2888940"/>
          <a:ext cx="556827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Alternativa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Cestovní čas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 úrovně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 úrovně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Vlak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 úrovně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 úrovně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Autobus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 úrovně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 úrovně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 úrovně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 úrovně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Hyperloop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 úrovně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 úrovně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 descr="Výsledek obrázku pro emoticon s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05164"/>
            <a:ext cx="1135578" cy="11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64138" y="5625244"/>
            <a:ext cx="2295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s tím?</a:t>
            </a:r>
          </a:p>
          <a:p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Redukce úrovní?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1. Východiska výzkumu diskrétních voleb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r>
              <a:rPr lang="cs-CZ" dirty="0"/>
              <a:t>Teorie rozhodování</a:t>
            </a:r>
          </a:p>
          <a:p>
            <a:r>
              <a:rPr lang="cs-CZ" dirty="0"/>
              <a:t>Model rozhodování</a:t>
            </a:r>
          </a:p>
          <a:p>
            <a:r>
              <a:rPr lang="cs-CZ" dirty="0" err="1"/>
              <a:t>Multinomiální</a:t>
            </a:r>
            <a:r>
              <a:rPr lang="cs-CZ" dirty="0"/>
              <a:t> logistický regresní model – MNL</a:t>
            </a:r>
          </a:p>
          <a:p>
            <a:r>
              <a:rPr lang="cs-CZ" dirty="0"/>
              <a:t>Zdrojová data</a:t>
            </a:r>
          </a:p>
          <a:p>
            <a:r>
              <a:rPr lang="cs-CZ" dirty="0"/>
              <a:t>Využití výzkumu rozhodování</a:t>
            </a:r>
          </a:p>
          <a:p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Společný experiment</a:t>
            </a:r>
            <a:endParaRPr lang="cs-CZ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068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1" y="2433464"/>
            <a:ext cx="2580776" cy="23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2433464"/>
            <a:ext cx="2580776" cy="23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2420888"/>
            <a:ext cx="2580776" cy="23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5985" y="224644"/>
            <a:ext cx="865410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600" dirty="0"/>
              <a:t>Úrovně atributů</a:t>
            </a:r>
          </a:p>
          <a:p>
            <a:r>
              <a:rPr lang="cs-CZ" sz="2400" dirty="0"/>
              <a:t>Víc úrovní atributů zvětšuje počet kombinovaných scénářů</a:t>
            </a:r>
          </a:p>
          <a:p>
            <a:r>
              <a:rPr lang="cs-CZ" sz="2400" dirty="0"/>
              <a:t>Méně úrovní atributů může opomenout některé důležité nelinearity</a:t>
            </a:r>
          </a:p>
          <a:p>
            <a:r>
              <a:rPr lang="cs-CZ" sz="2400" dirty="0"/>
              <a:t>Dvě úrovně umožňují odhadovat lineární trend.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16435" y="2149170"/>
            <a:ext cx="95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 úrovní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09940" y="2149170"/>
            <a:ext cx="101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 úrovně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686993" y="2149170"/>
            <a:ext cx="101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 úrovně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95536" y="5615529"/>
                <a:ext cx="8460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Redukce na dvě úrovně: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cs-CZ" sz="2400" i="1">
                            <a:latin typeface="Cambria Math"/>
                          </a:rPr>
                          <m:t>5∗2</m:t>
                        </m:r>
                      </m:sup>
                    </m:sSup>
                  </m:oMath>
                </a14:m>
                <a:r>
                  <a:rPr lang="cs-CZ" sz="2400" dirty="0"/>
                  <a:t>= </a:t>
                </a:r>
                <a:r>
                  <a:rPr lang="cs-CZ" sz="24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1024</a:t>
                </a:r>
                <a:r>
                  <a:rPr lang="cs-CZ" sz="2400" dirty="0"/>
                  <a:t> 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615529"/>
                <a:ext cx="846094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153" t="-10526" b="-368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103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8785" y="224644"/>
            <a:ext cx="8568500" cy="581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600" dirty="0"/>
              <a:t>Ortogonální kódování</a:t>
            </a:r>
          </a:p>
          <a:p>
            <a:endParaRPr lang="cs-CZ" sz="2400" dirty="0"/>
          </a:p>
          <a:p>
            <a:r>
              <a:rPr lang="cs-CZ" sz="2400" dirty="0"/>
              <a:t>Ortogonální kódování – součet všech hodnot atributu se rovná nule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Úroveň		1.	2.</a:t>
            </a:r>
            <a:r>
              <a:rPr lang="cs-CZ" sz="2400" dirty="0"/>
              <a:t>	</a:t>
            </a:r>
          </a:p>
          <a:p>
            <a:r>
              <a:rPr lang="cs-CZ" sz="2400" dirty="0"/>
              <a:t>Ortogonální	-1	1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Úroveň		1.	2.	3.</a:t>
            </a:r>
            <a:r>
              <a:rPr lang="cs-CZ" sz="2400" dirty="0"/>
              <a:t>	</a:t>
            </a:r>
          </a:p>
          <a:p>
            <a:r>
              <a:rPr lang="cs-CZ" sz="2400" dirty="0"/>
              <a:t>Ortogonální	-1	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cs-CZ" sz="2400" dirty="0"/>
              <a:t>	1	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Úroveň		1.	2.	3.	4.</a:t>
            </a:r>
          </a:p>
          <a:p>
            <a:r>
              <a:rPr lang="cs-CZ" sz="2400" dirty="0"/>
              <a:t>Ortogonální	-2	-1	1	2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Úroveň		1.	2.	3.	4.	5.</a:t>
            </a:r>
          </a:p>
          <a:p>
            <a:r>
              <a:rPr lang="cs-CZ" sz="2400" dirty="0"/>
              <a:t>Ortogonální	-2	-1	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cs-CZ" sz="2400" dirty="0"/>
              <a:t>	1	2	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5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7524" y="322412"/>
            <a:ext cx="85745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/>
              <a:t>Optimální design</a:t>
            </a:r>
          </a:p>
          <a:p>
            <a:endParaRPr lang="cs-CZ" sz="2400" dirty="0"/>
          </a:p>
          <a:p>
            <a:r>
              <a:rPr lang="cs-CZ" sz="2400" dirty="0"/>
              <a:t>Cílem je redukovat počet scénářů a současně nekorelovat nezávislé proměnné.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Pokud</a:t>
            </a:r>
            <a:r>
              <a:rPr lang="en-US" sz="2400" dirty="0"/>
              <a:t> n</a:t>
            </a:r>
            <a:r>
              <a:rPr lang="cs-CZ" sz="2400" dirty="0" err="1"/>
              <a:t>ás</a:t>
            </a:r>
            <a:r>
              <a:rPr lang="cs-CZ" sz="2400" dirty="0"/>
              <a:t> zajímají jen hlavní efekty, neměly by korelovat ortogonálně kódované řádky proměnných.</a:t>
            </a:r>
          </a:p>
          <a:p>
            <a:endParaRPr lang="cs-CZ" sz="2400" dirty="0"/>
          </a:p>
          <a:p>
            <a:r>
              <a:rPr lang="cs-CZ" sz="2400" dirty="0"/>
              <a:t>Pokud nás zajímají interakce, přidáme násobky příslušných proměnných. Ani ty by pak neměly korelovat.</a:t>
            </a:r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Náhodný výběr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Optimalizace – např. knihovna </a:t>
            </a:r>
            <a:r>
              <a:rPr lang="cs-CZ" sz="2400" dirty="0" err="1"/>
              <a:t>AlgDesign</a:t>
            </a:r>
            <a:r>
              <a:rPr lang="cs-CZ" sz="2400" dirty="0"/>
              <a:t> v R.</a:t>
            </a:r>
          </a:p>
          <a:p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54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3357" y="116632"/>
            <a:ext cx="8574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Optimální design v R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395536" y="1196752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library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("</a:t>
            </a: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AlgDesign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")</a:t>
            </a:r>
          </a:p>
          <a:p>
            <a:endParaRPr lang="cs-CZ" sz="2400" b="1" dirty="0">
              <a:solidFill>
                <a:schemeClr val="accent3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ff=</a:t>
            </a: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gen.factorial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(c(2, 2, 2, 2))</a:t>
            </a:r>
          </a:p>
          <a:p>
            <a:endParaRPr lang="cs-CZ" sz="2400" b="1" dirty="0">
              <a:solidFill>
                <a:schemeClr val="accent3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rf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optFederov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(~., ff, 6)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33669" y="908720"/>
            <a:ext cx="2124236" cy="47089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   X1 X2 X3 X4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1  -1 -1 -1 -1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2   1 -1 -1 -1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3  -1  1 -1 -1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4   1  1 -1 -1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5  -1 -1  1 -1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6   1 -1  1 -1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7  -1  1  1 -1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8   1  1  1 -1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9  -1 -1 -1 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10  1 -1 -1 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11 -1  1 -1 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12  1  1 -1 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13 -1 -1  1 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14  1 -1  1 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15 -1  1  1 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16  1  1  1  1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7941" y="3496816"/>
            <a:ext cx="2230906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$D [1] 0.940863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$A [1] 1.111111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$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Ge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 [1] 0.818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$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Dea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 [1] 0.801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$design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   X1 X2 X3 X4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2   1 -1 -1 -1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3  -1  1 -1 -1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8   1  1  1 -1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12  1  1 -1 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13 -1 -1  1  1 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5832140" y="2166248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1396216" y="3135744"/>
            <a:ext cx="1" cy="361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235363" y="946465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proměnné se dvěma úrovněmi</a:t>
            </a:r>
          </a:p>
        </p:txBody>
      </p:sp>
      <p:cxnSp>
        <p:nvCxnSpPr>
          <p:cNvPr id="12" name="Přímá spojnice 11"/>
          <p:cNvCxnSpPr/>
          <p:nvPr/>
        </p:nvCxnSpPr>
        <p:spPr>
          <a:xfrm flipH="1">
            <a:off x="4570632" y="1592796"/>
            <a:ext cx="253396" cy="573452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583580" y="2313746"/>
            <a:ext cx="152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Požadovaný počet pokusů</a:t>
            </a:r>
          </a:p>
        </p:txBody>
      </p:sp>
      <p:cxnSp>
        <p:nvCxnSpPr>
          <p:cNvPr id="16" name="Přímá spojnice 15"/>
          <p:cNvCxnSpPr>
            <a:stCxn id="15" idx="1"/>
          </p:cNvCxnSpPr>
          <p:nvPr/>
        </p:nvCxnSpPr>
        <p:spPr>
          <a:xfrm flipH="1">
            <a:off x="4317236" y="2636912"/>
            <a:ext cx="266344" cy="87939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153451" y="3135744"/>
            <a:ext cx="338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Požadovaný  model: všechny proměnné v lineární kombinaci</a:t>
            </a:r>
          </a:p>
        </p:txBody>
      </p:sp>
      <p:cxnSp>
        <p:nvCxnSpPr>
          <p:cNvPr id="20" name="Přímá spojnice 19"/>
          <p:cNvCxnSpPr/>
          <p:nvPr/>
        </p:nvCxnSpPr>
        <p:spPr>
          <a:xfrm flipH="1" flipV="1">
            <a:off x="2984535" y="3133547"/>
            <a:ext cx="151338" cy="182733"/>
          </a:xfrm>
          <a:prstGeom prst="line">
            <a:avLst/>
          </a:prstGeom>
          <a:ln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Pravá složená závorka 23"/>
          <p:cNvSpPr/>
          <p:nvPr/>
        </p:nvSpPr>
        <p:spPr>
          <a:xfrm>
            <a:off x="2498847" y="3657656"/>
            <a:ext cx="344961" cy="851464"/>
          </a:xfrm>
          <a:prstGeom prst="rightBrace">
            <a:avLst>
              <a:gd name="adj1" fmla="val 52512"/>
              <a:gd name="adj2" fmla="val 48881"/>
            </a:avLst>
          </a:prstGeom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2837493" y="3898722"/>
            <a:ext cx="233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Indikátory nezávislosti</a:t>
            </a:r>
          </a:p>
        </p:txBody>
      </p:sp>
      <p:sp>
        <p:nvSpPr>
          <p:cNvPr id="26" name="Pravá složená závorka 25"/>
          <p:cNvSpPr/>
          <p:nvPr/>
        </p:nvSpPr>
        <p:spPr>
          <a:xfrm>
            <a:off x="2411760" y="5020310"/>
            <a:ext cx="344961" cy="1397022"/>
          </a:xfrm>
          <a:prstGeom prst="rightBrace">
            <a:avLst>
              <a:gd name="adj1" fmla="val 52512"/>
              <a:gd name="adj2" fmla="val 48881"/>
            </a:avLst>
          </a:prstGeom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2791551" y="5534155"/>
            <a:ext cx="177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Výsledná matice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265198" y="6155722"/>
            <a:ext cx="5689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/>
              <a:t>Wheeler</a:t>
            </a:r>
            <a:r>
              <a:rPr lang="cs-CZ" sz="1600" dirty="0"/>
              <a:t>, B., &amp; Braun, M. J. (2015). </a:t>
            </a:r>
            <a:r>
              <a:rPr lang="cs-CZ" sz="1600" dirty="0" err="1"/>
              <a:t>Package</a:t>
            </a:r>
            <a:r>
              <a:rPr lang="cs-CZ" sz="1600" dirty="0"/>
              <a:t> ‘</a:t>
            </a:r>
            <a:r>
              <a:rPr lang="cs-CZ" sz="1600" dirty="0" err="1"/>
              <a:t>AlgDesign</a:t>
            </a:r>
            <a:r>
              <a:rPr lang="cs-CZ" sz="1600" dirty="0"/>
              <a:t>’. </a:t>
            </a:r>
            <a:r>
              <a:rPr lang="cs-CZ" sz="1200" dirty="0">
                <a:hlinkClick r:id="rId2"/>
              </a:rPr>
              <a:t>https://mirror.its.sfu.ca/mirror/CRAN/web/packages/AlgDesign/AlgDesign.pdf</a:t>
            </a:r>
            <a:endParaRPr lang="cs-CZ" sz="1200" dirty="0"/>
          </a:p>
        </p:txBody>
      </p:sp>
      <p:pic>
        <p:nvPicPr>
          <p:cNvPr id="29" name="Picture 2" descr="Výsledek obrázku pro r pro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59" y="4512163"/>
            <a:ext cx="578381" cy="5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671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7" y="332656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/>
              <a:t>Panelový design</a:t>
            </a:r>
          </a:p>
          <a:p>
            <a:endParaRPr lang="cs-CZ" sz="2400" dirty="0"/>
          </a:p>
          <a:p>
            <a:r>
              <a:rPr lang="cs-CZ" sz="2400" dirty="0"/>
              <a:t>Získat respondenta je náročné.</a:t>
            </a:r>
          </a:p>
          <a:p>
            <a:r>
              <a:rPr lang="cs-CZ" sz="2400" dirty="0"/>
              <a:t>Udělat SP experiment je snadné.</a:t>
            </a:r>
          </a:p>
          <a:p>
            <a:r>
              <a:rPr lang="cs-CZ" sz="2400" dirty="0"/>
              <a:t>Proč nenechat jednoho respondenta rozhodovat nad více scénáři?</a:t>
            </a:r>
          </a:p>
          <a:p>
            <a:pPr>
              <a:tabLst>
                <a:tab pos="357188" algn="l"/>
              </a:tabLst>
            </a:pPr>
            <a:endParaRPr lang="cs-CZ" sz="2400" dirty="0"/>
          </a:p>
          <a:p>
            <a:pPr>
              <a:tabLst>
                <a:tab pos="357188" algn="l"/>
              </a:tabLst>
            </a:pPr>
            <a:r>
              <a:rPr lang="cs-CZ" sz="2400" dirty="0"/>
              <a:t>Má to svá úskalí: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cs-CZ" sz="2400" dirty="0"/>
              <a:t>Jednotlivá rozhodnutí se mohou ovlivňovat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cs-CZ" sz="2400" dirty="0"/>
              <a:t>Kvalita rozhodnutí může postupně degradovat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cs-CZ" sz="2400" dirty="0"/>
              <a:t>Model musí počítat s efekty jednotlivých respondentů. Tyto efekty totiž nejsou nezávislé.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421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57" y="443864"/>
            <a:ext cx="4901743" cy="361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5393" y="1005077"/>
            <a:ext cx="40705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7188" algn="l"/>
              </a:tabLst>
            </a:pPr>
            <a:r>
              <a:rPr lang="cs-CZ" sz="2400" b="1" dirty="0"/>
              <a:t>Nastavení úrovní atributů </a:t>
            </a:r>
            <a:r>
              <a:rPr lang="cs-CZ" sz="2400" dirty="0"/>
              <a:t>na základě průběžných výsledků tak, aby se co nejvíc zvýšil informační přínos následujících pokusů.</a:t>
            </a:r>
          </a:p>
        </p:txBody>
      </p:sp>
      <p:sp>
        <p:nvSpPr>
          <p:cNvPr id="5" name="Obdélník 4"/>
          <p:cNvSpPr/>
          <p:nvPr/>
        </p:nvSpPr>
        <p:spPr>
          <a:xfrm>
            <a:off x="375393" y="3933056"/>
            <a:ext cx="8460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7188" algn="l"/>
              </a:tabLst>
            </a:pPr>
            <a:r>
              <a:rPr lang="cs-CZ" sz="2400" b="1" dirty="0"/>
              <a:t>Individuální zjištění parametrů </a:t>
            </a:r>
            <a:r>
              <a:rPr lang="cs-CZ" sz="2400" dirty="0"/>
              <a:t>krátkým adaptivním experimentem.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5516" y="80628"/>
            <a:ext cx="8460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/>
              <a:t>Adaptivní metody</a:t>
            </a:r>
          </a:p>
        </p:txBody>
      </p:sp>
      <p:sp>
        <p:nvSpPr>
          <p:cNvPr id="3" name="Obdélník 2"/>
          <p:cNvSpPr/>
          <p:nvPr/>
        </p:nvSpPr>
        <p:spPr>
          <a:xfrm>
            <a:off x="377886" y="4764053"/>
            <a:ext cx="8514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Fowkes</a:t>
            </a:r>
            <a:r>
              <a:rPr lang="en-US" sz="1600" dirty="0"/>
              <a:t>, A.S.; </a:t>
            </a:r>
            <a:r>
              <a:rPr lang="en-US" sz="1600" dirty="0" err="1"/>
              <a:t>Shinghal</a:t>
            </a:r>
            <a:r>
              <a:rPr lang="en-US" sz="1600" dirty="0"/>
              <a:t>, N. (2002). The Leeds Adaptive Stated Preference Methodology. </a:t>
            </a:r>
            <a:r>
              <a:rPr lang="en-US" sz="1600" i="1" dirty="0"/>
              <a:t>Bilingualism</a:t>
            </a:r>
            <a:r>
              <a:rPr lang="en-US" sz="1600" dirty="0"/>
              <a:t>, </a:t>
            </a:r>
            <a:r>
              <a:rPr lang="en-US" sz="1600" i="1" dirty="0"/>
              <a:t>110</a:t>
            </a:r>
            <a:r>
              <a:rPr lang="en-US" sz="1600" dirty="0"/>
              <a:t>, 115–122.</a:t>
            </a:r>
            <a:endParaRPr lang="cs-CZ" sz="1600" dirty="0"/>
          </a:p>
          <a:p>
            <a:r>
              <a:rPr lang="en-US" sz="1600" dirty="0" err="1"/>
              <a:t>Fowkes</a:t>
            </a:r>
            <a:r>
              <a:rPr lang="en-US" sz="1600" dirty="0"/>
              <a:t>, T. (2007). The design and interpretation of freight stated preference experiments seeking to elicit </a:t>
            </a:r>
            <a:r>
              <a:rPr lang="en-US" sz="1600" dirty="0" err="1"/>
              <a:t>behavioural</a:t>
            </a:r>
            <a:r>
              <a:rPr lang="en-US" sz="1600" dirty="0"/>
              <a:t> valuations of journey attributes. </a:t>
            </a:r>
            <a:r>
              <a:rPr lang="en-US" sz="1600" i="1" dirty="0"/>
              <a:t>Transportation Research Part B: Methodological</a:t>
            </a:r>
            <a:r>
              <a:rPr lang="en-US" sz="1600" dirty="0"/>
              <a:t>, </a:t>
            </a:r>
            <a:r>
              <a:rPr lang="en-US" sz="1600" i="1" dirty="0"/>
              <a:t>41</a:t>
            </a:r>
            <a:r>
              <a:rPr lang="en-US" sz="1600" dirty="0"/>
              <a:t>(9), 966-980.</a:t>
            </a:r>
            <a:endParaRPr lang="cs-CZ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11560" y="3032956"/>
                <a:ext cx="3728555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𝐼𝐶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1−</m:t>
                          </m:r>
                          <m:r>
                            <a:rPr lang="en-US" sz="16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32956"/>
                <a:ext cx="3728555" cy="370294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482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75393" y="1196752"/>
            <a:ext cx="8373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cs-CZ" sz="2400" b="1" dirty="0"/>
              <a:t>Náhodné výběry </a:t>
            </a:r>
            <a:r>
              <a:rPr lang="cs-CZ" sz="2400" dirty="0"/>
              <a:t>umožňují zobecnění na populaci, ale jsou velice drahé. Navíc se zvětšuje non-response.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cs-CZ" sz="2400" dirty="0"/>
              <a:t>Prostý náhodný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cs-CZ" sz="2400" b="1" dirty="0"/>
              <a:t>Stratifikovaný</a:t>
            </a:r>
            <a:r>
              <a:rPr lang="cs-CZ" sz="2400" dirty="0"/>
              <a:t> – umožňuje počítat s tím, že jen některých se rozhodování týká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57188" algn="l"/>
              </a:tabLst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cs-CZ" sz="2400" b="1" dirty="0"/>
              <a:t>CBS (</a:t>
            </a:r>
            <a:r>
              <a:rPr lang="cs-CZ" sz="2400" b="1" i="1" dirty="0" err="1"/>
              <a:t>Choice-Based</a:t>
            </a:r>
            <a:r>
              <a:rPr lang="cs-CZ" sz="2400" b="1" i="1" dirty="0"/>
              <a:t> Sample</a:t>
            </a:r>
            <a:r>
              <a:rPr lang="cs-CZ" sz="2400" b="1" dirty="0"/>
              <a:t>) </a:t>
            </a:r>
            <a:r>
              <a:rPr lang="cs-CZ" sz="2400" dirty="0"/>
              <a:t>– průzkum přímo mezi těmi, kteří se rozhodují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cs-CZ" sz="2400" dirty="0"/>
              <a:t>RP data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cs-CZ" sz="2400" dirty="0"/>
              <a:t>Průzkum v dopravě - umožňuje určit variability atributů respondentů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57188" algn="l"/>
              </a:tabLst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cs-CZ" sz="2400" b="1" dirty="0" err="1"/>
              <a:t>Over</a:t>
            </a:r>
            <a:r>
              <a:rPr lang="cs-CZ" sz="2400" b="1" dirty="0"/>
              <a:t> / </a:t>
            </a:r>
            <a:r>
              <a:rPr lang="cs-CZ" sz="2400" b="1" dirty="0" err="1"/>
              <a:t>undersampling</a:t>
            </a:r>
            <a:r>
              <a:rPr lang="cs-CZ" sz="2400" b="1" dirty="0"/>
              <a:t> </a:t>
            </a:r>
            <a:r>
              <a:rPr lang="cs-CZ" sz="2400" dirty="0"/>
              <a:t>-  relativní navýšení vzorku málo zastoupené a zmenšení vzorku více zastoupené skupiny.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287524" y="272302"/>
            <a:ext cx="8460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/>
              <a:t>Výběr vzorku respondentů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485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4.	Pilotní průzkum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808821"/>
            <a:ext cx="6275040" cy="2952328"/>
          </a:xfrm>
        </p:spPr>
        <p:txBody>
          <a:bodyPr/>
          <a:lstStyle/>
          <a:p>
            <a:r>
              <a:rPr lang="cs-CZ" dirty="0"/>
              <a:t>K čemu je pilotní průzkum</a:t>
            </a:r>
          </a:p>
          <a:p>
            <a:r>
              <a:rPr lang="cs-CZ" i="1" dirty="0">
                <a:solidFill>
                  <a:schemeClr val="accent3">
                    <a:lumMod val="50000"/>
                  </a:schemeClr>
                </a:solidFill>
              </a:rPr>
              <a:t>Program </a:t>
            </a:r>
            <a:r>
              <a:rPr lang="cs-CZ" i="1" dirty="0" err="1">
                <a:solidFill>
                  <a:schemeClr val="accent3">
                    <a:lumMod val="50000"/>
                  </a:schemeClr>
                </a:solidFill>
              </a:rPr>
              <a:t>Biogeme</a:t>
            </a:r>
            <a:r>
              <a:rPr lang="cs-CZ" i="1" dirty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cs-CZ" i="1" dirty="0" err="1">
                <a:solidFill>
                  <a:schemeClr val="accent3">
                    <a:lumMod val="50000"/>
                  </a:schemeClr>
                </a:solidFill>
              </a:rPr>
              <a:t>EasyChoice</a:t>
            </a:r>
            <a:endParaRPr lang="cs-CZ" i="1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cs-CZ" i="1" dirty="0">
                <a:solidFill>
                  <a:schemeClr val="accent3">
                    <a:lumMod val="50000"/>
                  </a:schemeClr>
                </a:solidFill>
              </a:rPr>
              <a:t>Formulace modelu v </a:t>
            </a:r>
            <a:r>
              <a:rPr lang="cs-CZ" i="1" dirty="0" err="1">
                <a:solidFill>
                  <a:schemeClr val="accent3">
                    <a:lumMod val="50000"/>
                  </a:schemeClr>
                </a:solidFill>
              </a:rPr>
              <a:t>Biogeme</a:t>
            </a:r>
            <a:endParaRPr lang="cs-CZ" i="1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cs-CZ" i="1" dirty="0">
                <a:solidFill>
                  <a:schemeClr val="accent3">
                    <a:lumMod val="50000"/>
                  </a:schemeClr>
                </a:solidFill>
              </a:rPr>
              <a:t>Formulace modelu v 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011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pilot stud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71"/>
          <a:stretch/>
        </p:blipFill>
        <p:spPr bwMode="auto">
          <a:xfrm rot="16200000">
            <a:off x="6763392" y="1925202"/>
            <a:ext cx="2180460" cy="25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31"/>
            <a:ext cx="91440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K čemu je pilotní průzkum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1124743"/>
            <a:ext cx="84054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Ověření srozumitelnosti dotazování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Realističnost – dává to respondentům smysl?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Kognitivní přístupnost – vypořádají se s tím respondenti?</a:t>
            </a:r>
          </a:p>
          <a:p>
            <a:pPr lvl="1"/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Ověření procedury dotazování</a:t>
            </a:r>
          </a:p>
          <a:p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Nastavení úrovní parametrů – jsou úrovně parametrů nastaveny tak, aby variovaly vybírané alternativy?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r>
              <a:rPr lang="cs-CZ" sz="2800" dirty="0"/>
              <a:t>Oslovit co nejširší pole respondentů – desítky dotazování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945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795732" y="1124742"/>
            <a:ext cx="1933254" cy="936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31"/>
            <a:ext cx="9144000" cy="1143000"/>
          </a:xfrm>
        </p:spPr>
        <p:txBody>
          <a:bodyPr>
            <a:normAutofit/>
          </a:bodyPr>
          <a:lstStyle/>
          <a:p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Program </a:t>
            </a:r>
            <a:r>
              <a:rPr lang="cs-CZ" sz="3600" i="1" dirty="0" err="1">
                <a:solidFill>
                  <a:schemeClr val="accent3">
                    <a:lumMod val="50000"/>
                  </a:schemeClr>
                </a:solidFill>
              </a:rPr>
              <a:t>Biogeme</a:t>
            </a:r>
            <a:endParaRPr lang="cs-CZ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s://people.epfl.ch/cgi-bin/people/getPhoto?id=118332&amp;sho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22" y="1124744"/>
            <a:ext cx="62407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epfl.ch/img/epfl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32" y="1124744"/>
            <a:ext cx="193325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3528" y="1124743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Autor: </a:t>
            </a:r>
            <a:r>
              <a:rPr lang="fr-FR" sz="2400" dirty="0">
                <a:hlinkClick r:id="rId4"/>
              </a:rPr>
              <a:t>Michel Bierlaire</a:t>
            </a:r>
            <a:r>
              <a:rPr lang="fr-FR" sz="2400" dirty="0"/>
              <a:t>, </a:t>
            </a:r>
            <a:endParaRPr lang="cs-CZ" sz="2400" dirty="0"/>
          </a:p>
          <a:p>
            <a:r>
              <a:rPr lang="fr-FR" sz="2400" dirty="0">
                <a:hlinkClick r:id="rId5"/>
              </a:rPr>
              <a:t>Ecole Polytechnique Fédérale de Lausanne</a:t>
            </a:r>
            <a:r>
              <a:rPr lang="fr-FR" sz="2400" dirty="0"/>
              <a:t>, </a:t>
            </a:r>
            <a:endParaRPr lang="cs-CZ" sz="2400" dirty="0"/>
          </a:p>
          <a:p>
            <a:r>
              <a:rPr lang="fr-FR" sz="2400" dirty="0"/>
              <a:t>Switzerland.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Open source multiplatformní program, který je stále vyvíjen. Nyní jsou dvě verze </a:t>
            </a:r>
            <a:r>
              <a:rPr lang="cs-CZ" sz="2400" i="1" dirty="0" err="1"/>
              <a:t>Pythonbiogeme</a:t>
            </a:r>
            <a:r>
              <a:rPr lang="cs-CZ" sz="2400" dirty="0"/>
              <a:t> a </a:t>
            </a:r>
            <a:r>
              <a:rPr lang="cs-CZ" sz="2400" i="1" dirty="0" err="1"/>
              <a:t>Bisonbiogeme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r>
              <a:rPr lang="cs-CZ" sz="2400" dirty="0">
                <a:hlinkClick r:id="rId6"/>
              </a:rPr>
              <a:t>http://biogeme.epfl.ch/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Program má vlastní GUI, já ale používám svoje.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5085184"/>
            <a:ext cx="833345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Rozbalte si někde balík </a:t>
            </a:r>
            <a:r>
              <a:rPr lang="cs-CZ" b="1" dirty="0" err="1">
                <a:solidFill>
                  <a:schemeClr val="bg1"/>
                </a:solidFill>
              </a:rPr>
              <a:t>EasyChoice</a:t>
            </a:r>
            <a:r>
              <a:rPr lang="cs-CZ" b="1" dirty="0">
                <a:solidFill>
                  <a:schemeClr val="bg1"/>
                </a:solidFill>
              </a:rPr>
              <a:t>. </a:t>
            </a:r>
          </a:p>
          <a:p>
            <a:r>
              <a:rPr lang="cs-CZ" b="1" dirty="0">
                <a:solidFill>
                  <a:schemeClr val="bg1"/>
                </a:solidFill>
              </a:rPr>
              <a:t>Balík obsahuje </a:t>
            </a:r>
            <a:r>
              <a:rPr lang="cs-CZ" b="1" dirty="0" err="1">
                <a:solidFill>
                  <a:schemeClr val="bg1"/>
                </a:solidFill>
              </a:rPr>
              <a:t>Biogeme</a:t>
            </a:r>
            <a:r>
              <a:rPr lang="cs-CZ" b="1" dirty="0">
                <a:solidFill>
                  <a:schemeClr val="bg1"/>
                </a:solidFill>
              </a:rPr>
              <a:t>, GUI </a:t>
            </a:r>
            <a:r>
              <a:rPr lang="cs-CZ" b="1" dirty="0" err="1">
                <a:solidFill>
                  <a:schemeClr val="bg1"/>
                </a:solidFill>
              </a:rPr>
              <a:t>EasyChoice</a:t>
            </a:r>
            <a:r>
              <a:rPr lang="cs-CZ" b="1" dirty="0">
                <a:solidFill>
                  <a:schemeClr val="bg1"/>
                </a:solidFill>
              </a:rPr>
              <a:t> a příklady, se kterými budeme pracovat.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3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3" y="332656"/>
            <a:ext cx="828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Teorie rozhodování: ekonomická teorie </a:t>
            </a:r>
          </a:p>
        </p:txBody>
      </p:sp>
      <p:pic>
        <p:nvPicPr>
          <p:cNvPr id="5" name="Picture 2" descr="Výsledek obrázku pro deci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67" y="3681028"/>
            <a:ext cx="3046949" cy="228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482350" y="978987"/>
            <a:ext cx="8050089" cy="298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cs-CZ" altLang="cs-CZ" sz="2400" dirty="0">
                <a:solidFill>
                  <a:srgbClr val="484C4C"/>
                </a:solidFill>
                <a:latin typeface="+mn-lt"/>
              </a:rPr>
              <a:t>Vychází z představ neoklasické ekonomie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400" dirty="0">
                <a:solidFill>
                  <a:srgbClr val="484C4C"/>
                </a:solidFill>
                <a:latin typeface="+mn-lt"/>
              </a:rPr>
              <a:t>Jedinci nebo organizace se rozhodují tak, aby maximalizovali svůj užitek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400" dirty="0">
                <a:solidFill>
                  <a:srgbClr val="484C4C"/>
                </a:solidFill>
                <a:latin typeface="+mn-lt"/>
              </a:rPr>
              <a:t>Rozhodování je racionální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400" dirty="0">
                <a:solidFill>
                  <a:srgbClr val="484C4C"/>
                </a:solidFill>
                <a:latin typeface="+mn-lt"/>
              </a:rPr>
              <a:t>K rozhodnutí mají lidé všechny potřebné informace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400" dirty="0">
                <a:solidFill>
                  <a:srgbClr val="484C4C"/>
                </a:solidFill>
                <a:latin typeface="+mn-lt"/>
              </a:rPr>
              <a:t>Proto lze rozhodovacímu procesu porozumět a předpovídat výsledky</a:t>
            </a:r>
            <a:endParaRPr lang="en-US" altLang="cs-CZ" sz="2400" dirty="0">
              <a:solidFill>
                <a:srgbClr val="484C4C"/>
              </a:solidFill>
              <a:latin typeface="+mn-lt"/>
            </a:endParaRPr>
          </a:p>
        </p:txBody>
      </p:sp>
      <p:sp>
        <p:nvSpPr>
          <p:cNvPr id="7" name="TextovéPole 8"/>
          <p:cNvSpPr txBox="1">
            <a:spLocks noChangeArrowheads="1"/>
          </p:cNvSpPr>
          <p:nvPr/>
        </p:nvSpPr>
        <p:spPr bwMode="auto">
          <a:xfrm>
            <a:off x="328613" y="79375"/>
            <a:ext cx="8420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3383868" y="5781968"/>
            <a:ext cx="3960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si VY myslíte, že se lidé rozhodují?</a:t>
            </a:r>
          </a:p>
        </p:txBody>
      </p:sp>
    </p:spTree>
    <p:extLst>
      <p:ext uri="{BB962C8B-B14F-4D97-AF65-F5344CB8AC3E}">
        <p14:creationId xmlns:p14="http://schemas.microsoft.com/office/powerpoint/2010/main" val="4120762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31"/>
            <a:ext cx="9144000" cy="1143000"/>
          </a:xfrm>
        </p:spPr>
        <p:txBody>
          <a:bodyPr>
            <a:normAutofit/>
          </a:bodyPr>
          <a:lstStyle/>
          <a:p>
            <a:r>
              <a:rPr lang="cs-CZ" sz="3600" i="1" dirty="0" err="1">
                <a:solidFill>
                  <a:schemeClr val="accent3">
                    <a:lumMod val="50000"/>
                  </a:schemeClr>
                </a:solidFill>
              </a:rPr>
              <a:t>EasyChoice</a:t>
            </a:r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: GUI pro </a:t>
            </a:r>
            <a:r>
              <a:rPr lang="cs-CZ" sz="3600" i="1" dirty="0" err="1">
                <a:solidFill>
                  <a:schemeClr val="accent3">
                    <a:lumMod val="50000"/>
                  </a:schemeClr>
                </a:solidFill>
              </a:rPr>
              <a:t>Biogeme</a:t>
            </a:r>
            <a:endParaRPr lang="cs-CZ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52832" cy="475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179512" y="5240559"/>
            <a:ext cx="1764196" cy="288032"/>
          </a:xfrm>
          <a:prstGeom prst="wedgeRoundRectCallout">
            <a:avLst>
              <a:gd name="adj1" fmla="val 71251"/>
              <a:gd name="adj2" fmla="val 1419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OKNO MODELU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7121895" y="4952527"/>
            <a:ext cx="1914601" cy="288032"/>
          </a:xfrm>
          <a:prstGeom prst="wedgeRoundRectCallout">
            <a:avLst>
              <a:gd name="adj1" fmla="val -95344"/>
              <a:gd name="adj2" fmla="val 3489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OKNO VÝSLEDKŮ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7668344" y="2132856"/>
            <a:ext cx="1368152" cy="288032"/>
          </a:xfrm>
          <a:prstGeom prst="wedgeRoundRectCallout">
            <a:avLst>
              <a:gd name="adj1" fmla="val -98589"/>
              <a:gd name="adj2" fmla="val 1764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OKNO DAT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179512" y="980728"/>
            <a:ext cx="2520280" cy="288032"/>
          </a:xfrm>
          <a:prstGeom prst="wedgeRoundRectCallout">
            <a:avLst>
              <a:gd name="adj1" fmla="val -11960"/>
              <a:gd name="adj2" fmla="val 238486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NAČTE DATA A MODEL</a:t>
            </a:r>
          </a:p>
        </p:txBody>
      </p:sp>
      <p:sp>
        <p:nvSpPr>
          <p:cNvPr id="9" name="Zaoblený obdélníkový popisek 8"/>
          <p:cNvSpPr/>
          <p:nvPr/>
        </p:nvSpPr>
        <p:spPr>
          <a:xfrm>
            <a:off x="179512" y="2276872"/>
            <a:ext cx="3672408" cy="288032"/>
          </a:xfrm>
          <a:prstGeom prst="wedgeRoundRectCallout">
            <a:avLst>
              <a:gd name="adj1" fmla="val -4203"/>
              <a:gd name="adj2" fmla="val -185951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ULOŽÍ DATA A MODEL POD JMÉNEM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3059832" y="980728"/>
            <a:ext cx="3816424" cy="288032"/>
          </a:xfrm>
          <a:prstGeom prst="wedgeRoundRectCallout">
            <a:avLst>
              <a:gd name="adj1" fmla="val -30414"/>
              <a:gd name="adj2" fmla="val 235036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UDĚLÁ ODHAD PARAMETRŮ MODELU</a:t>
            </a:r>
          </a:p>
        </p:txBody>
      </p:sp>
      <p:sp>
        <p:nvSpPr>
          <p:cNvPr id="11" name="Zaoblený obdélníkový popisek 10"/>
          <p:cNvSpPr/>
          <p:nvPr/>
        </p:nvSpPr>
        <p:spPr>
          <a:xfrm>
            <a:off x="169572" y="3624941"/>
            <a:ext cx="2520280" cy="288032"/>
          </a:xfrm>
          <a:prstGeom prst="wedgeRoundRectCallout">
            <a:avLst>
              <a:gd name="adj1" fmla="val -16693"/>
              <a:gd name="adj2" fmla="val -327430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PARAMETRY MODELU</a:t>
            </a:r>
          </a:p>
        </p:txBody>
      </p:sp>
      <p:sp>
        <p:nvSpPr>
          <p:cNvPr id="12" name="Zaoblený obdélníkový popisek 11"/>
          <p:cNvSpPr/>
          <p:nvPr/>
        </p:nvSpPr>
        <p:spPr>
          <a:xfrm>
            <a:off x="1691680" y="3184643"/>
            <a:ext cx="2520280" cy="288032"/>
          </a:xfrm>
          <a:prstGeom prst="wedgeRoundRectCallout">
            <a:avLst>
              <a:gd name="adj1" fmla="val -59679"/>
              <a:gd name="adj2" fmla="val -168698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PARAMETRY ODHADU</a:t>
            </a:r>
          </a:p>
        </p:txBody>
      </p:sp>
      <p:sp>
        <p:nvSpPr>
          <p:cNvPr id="13" name="Zaoblený obdélníkový popisek 12"/>
          <p:cNvSpPr/>
          <p:nvPr/>
        </p:nvSpPr>
        <p:spPr>
          <a:xfrm>
            <a:off x="4067944" y="3624941"/>
            <a:ext cx="3053951" cy="288032"/>
          </a:xfrm>
          <a:prstGeom prst="wedgeRoundRectCallout">
            <a:avLst>
              <a:gd name="adj1" fmla="val -21425"/>
              <a:gd name="adj2" fmla="val -327430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VÝSLEDKY ODHADU MODELU</a:t>
            </a:r>
          </a:p>
        </p:txBody>
      </p:sp>
      <p:sp>
        <p:nvSpPr>
          <p:cNvPr id="14" name="Zaoblený obdélníkový popisek 13"/>
          <p:cNvSpPr/>
          <p:nvPr/>
        </p:nvSpPr>
        <p:spPr>
          <a:xfrm>
            <a:off x="6156176" y="3040627"/>
            <a:ext cx="2880320" cy="288032"/>
          </a:xfrm>
          <a:prstGeom prst="wedgeRoundRectCallout">
            <a:avLst>
              <a:gd name="adj1" fmla="val -78793"/>
              <a:gd name="adj2" fmla="val -129446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REPORT PRŮBĚHU ODHADU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085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012" y="0"/>
            <a:ext cx="9159011" cy="1143000"/>
          </a:xfrm>
        </p:spPr>
        <p:txBody>
          <a:bodyPr>
            <a:normAutofit/>
          </a:bodyPr>
          <a:lstStyle/>
          <a:p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Formulace modelu v </a:t>
            </a:r>
            <a:r>
              <a:rPr lang="cs-CZ" sz="3600" i="1" dirty="0" err="1">
                <a:solidFill>
                  <a:schemeClr val="accent3">
                    <a:lumMod val="50000"/>
                  </a:schemeClr>
                </a:solidFill>
              </a:rPr>
              <a:t>Biogeme</a:t>
            </a:r>
            <a:endParaRPr lang="cs-CZ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0173" y="1196752"/>
            <a:ext cx="8229600" cy="38164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[Choice]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CHOICE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[Beta]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// Name 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Value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LowerBound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UpperBound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 status (0=variable, 1=fixed) 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asc_a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	-10000	10000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1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asc_b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	-10000	10000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asc_h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	-10000	10000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asc_r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	-10000	10000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asc_v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	-10000	10000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bcost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	-10000	10000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btt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	-10000	10000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 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2044349" y="1196752"/>
            <a:ext cx="4032448" cy="288032"/>
          </a:xfrm>
          <a:prstGeom prst="wedgeRoundRectCallout">
            <a:avLst>
              <a:gd name="adj1" fmla="val -63139"/>
              <a:gd name="adj2" fmla="val 10739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PROMĚNNÁ, KTERÁ OBSAHUJE VOLBU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2050027" y="2348880"/>
            <a:ext cx="3810746" cy="288032"/>
          </a:xfrm>
          <a:prstGeom prst="wedgeRoundRectCallout">
            <a:avLst>
              <a:gd name="adj1" fmla="val -68117"/>
              <a:gd name="adj2" fmla="val 38345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SEZNAM ODHADOVANÝCH PARAMETŮ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29947" y="1623889"/>
            <a:ext cx="4130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Jméno proměnné, která nabývá číselných hodnot vybraných alternativ (viz níže)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1252261" y="1628800"/>
            <a:ext cx="432048" cy="25115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80153" y="6012009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Jméno parametru</a:t>
            </a:r>
          </a:p>
        </p:txBody>
      </p:sp>
      <p:cxnSp>
        <p:nvCxnSpPr>
          <p:cNvPr id="12" name="Přímá spojnice 11"/>
          <p:cNvCxnSpPr/>
          <p:nvPr/>
        </p:nvCxnSpPr>
        <p:spPr>
          <a:xfrm flipH="1">
            <a:off x="892221" y="4869160"/>
            <a:ext cx="125390" cy="108012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159767" y="5365679"/>
            <a:ext cx="115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Počáteční hodnota</a:t>
            </a:r>
          </a:p>
        </p:txBody>
      </p:sp>
      <p:cxnSp>
        <p:nvCxnSpPr>
          <p:cNvPr id="16" name="Přímá spojnice 15"/>
          <p:cNvCxnSpPr/>
          <p:nvPr/>
        </p:nvCxnSpPr>
        <p:spPr>
          <a:xfrm flipH="1">
            <a:off x="1724571" y="4861723"/>
            <a:ext cx="1" cy="51149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2548405" y="5365679"/>
            <a:ext cx="115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Horní a dolní mez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2764429" y="4861723"/>
            <a:ext cx="369677" cy="50395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>
            <a:endCxn id="18" idx="0"/>
          </p:cNvCxnSpPr>
          <p:nvPr/>
        </p:nvCxnSpPr>
        <p:spPr>
          <a:xfrm flipH="1">
            <a:off x="3126565" y="4864225"/>
            <a:ext cx="267311" cy="50145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709593" y="5411845"/>
            <a:ext cx="185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Má být velikost parametru odhadována?</a:t>
            </a:r>
          </a:p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0 = ano</a:t>
            </a:r>
          </a:p>
        </p:txBody>
      </p:sp>
      <p:cxnSp>
        <p:nvCxnSpPr>
          <p:cNvPr id="25" name="Přímá spojnice 24"/>
          <p:cNvCxnSpPr/>
          <p:nvPr/>
        </p:nvCxnSpPr>
        <p:spPr>
          <a:xfrm flipH="1">
            <a:off x="4567601" y="4871224"/>
            <a:ext cx="1" cy="51149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66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012" y="0"/>
            <a:ext cx="9159011" cy="1143000"/>
          </a:xfrm>
        </p:spPr>
        <p:txBody>
          <a:bodyPr>
            <a:normAutofit/>
          </a:bodyPr>
          <a:lstStyle/>
          <a:p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Formulace modelu v </a:t>
            </a:r>
            <a:r>
              <a:rPr lang="cs-CZ" sz="3600" i="1" dirty="0" err="1">
                <a:solidFill>
                  <a:schemeClr val="accent3">
                    <a:lumMod val="50000"/>
                  </a:schemeClr>
                </a:solidFill>
              </a:rPr>
              <a:t>Biogeme</a:t>
            </a:r>
            <a:endParaRPr lang="cs-CZ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778008"/>
            <a:ext cx="8604956" cy="20162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[Utilities]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// Id 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Name  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Avail  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linear-in-parameter expression (beta1*x1 + beta2*x2 + ... )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1  auto   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a_avl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asc_a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one +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btt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a_tt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bcost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a_cost</a:t>
            </a:r>
            <a:endParaRPr lang="en-US" sz="14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2  autobus  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one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asc_b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one +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btt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b_tt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bcost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b_cost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3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vlak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one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asc_r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one +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btt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r_tt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bcost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r_cost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         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4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vrt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v_avl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asc_v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one +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btt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v_tt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bcost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v_cost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5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hyperloop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h_avl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asc_h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one +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btt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v_tt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bcost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v_cost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2375756" y="1706000"/>
            <a:ext cx="3096344" cy="288032"/>
          </a:xfrm>
          <a:prstGeom prst="wedgeRoundRectCallout">
            <a:avLst>
              <a:gd name="adj1" fmla="val -66670"/>
              <a:gd name="adj2" fmla="val 34894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ROVNICE UŽITKOVÝCH FUNKCÍ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65412" y="4156098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Jméno alternativy</a:t>
            </a:r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935597" y="3650216"/>
            <a:ext cx="1" cy="15121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71500" y="5176187"/>
            <a:ext cx="1800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Číslo alternativy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(těchto hodnot nabývá proměnná v sekci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Choice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11" name="Přímá spojnice 10"/>
          <p:cNvCxnSpPr/>
          <p:nvPr/>
        </p:nvCxnSpPr>
        <p:spPr>
          <a:xfrm flipH="1">
            <a:off x="1652328" y="3650216"/>
            <a:ext cx="2" cy="50405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167843" y="423719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Regresní rovnice</a:t>
            </a:r>
          </a:p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(proměnné a operátory musí být odděleny mezerou)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590784" y="4946360"/>
            <a:ext cx="1857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Má být alternativa povolena?</a:t>
            </a:r>
          </a:p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1 = povolená</a:t>
            </a:r>
          </a:p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0 = zakázaná</a:t>
            </a:r>
          </a:p>
        </p:txBody>
      </p:sp>
      <p:cxnSp>
        <p:nvCxnSpPr>
          <p:cNvPr id="16" name="Přímá spojnice 15"/>
          <p:cNvCxnSpPr/>
          <p:nvPr/>
        </p:nvCxnSpPr>
        <p:spPr>
          <a:xfrm flipH="1">
            <a:off x="2519772" y="3655407"/>
            <a:ext cx="2" cy="129095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avá složená závorka 19"/>
          <p:cNvSpPr/>
          <p:nvPr/>
        </p:nvSpPr>
        <p:spPr>
          <a:xfrm rot="5400000">
            <a:off x="4752019" y="2143240"/>
            <a:ext cx="504056" cy="3528392"/>
          </a:xfrm>
          <a:prstGeom prst="rightBrace">
            <a:avLst>
              <a:gd name="adj1" fmla="val 83635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91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012" y="0"/>
            <a:ext cx="9159011" cy="1143000"/>
          </a:xfrm>
        </p:spPr>
        <p:txBody>
          <a:bodyPr>
            <a:normAutofit/>
          </a:bodyPr>
          <a:lstStyle/>
          <a:p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Formulace modelu v </a:t>
            </a:r>
            <a:r>
              <a:rPr lang="cs-CZ" sz="3600" i="1" dirty="0" err="1">
                <a:solidFill>
                  <a:schemeClr val="accent3">
                    <a:lumMod val="50000"/>
                  </a:schemeClr>
                </a:solidFill>
              </a:rPr>
              <a:t>Biogeme</a:t>
            </a:r>
            <a:endParaRPr lang="cs-CZ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6085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[Expressions]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// Define here arithmetic expressions for name that are not directly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// available from the data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one = 1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[Model]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// Currently, the following models are available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// Uncomment exactly one of them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//$BP  // Binary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Probit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Model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//$OL // Ordinal logit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$MNL  // Multinomial Logit Model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//$NL  // Nested Logit Model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//$CNL  // Cross-Nested Logit Model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//$NGEV // Network GEV Model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[Exclude]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( err == 1 )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2411760" y="2852936"/>
            <a:ext cx="1682756" cy="288032"/>
          </a:xfrm>
          <a:prstGeom prst="wedgeRoundRectCallout">
            <a:avLst>
              <a:gd name="adj1" fmla="val -99156"/>
              <a:gd name="adj2" fmla="val 48697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TYP MODELU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2411760" y="1556792"/>
            <a:ext cx="1800200" cy="288032"/>
          </a:xfrm>
          <a:prstGeom prst="wedgeRoundRectCallout">
            <a:avLst>
              <a:gd name="adj1" fmla="val -69592"/>
              <a:gd name="adj2" fmla="val 41796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DALŠÍ VÝPOČTY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2439954" y="5301208"/>
            <a:ext cx="2402836" cy="576064"/>
          </a:xfrm>
          <a:prstGeom prst="wedgeRoundRectCallout">
            <a:avLst>
              <a:gd name="adj1" fmla="val -82847"/>
              <a:gd name="adj2" fmla="val 17641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KTERÉ ŘÁDKY DAT MAJÍ BÝT VYNECHÁNY</a:t>
            </a:r>
          </a:p>
        </p:txBody>
      </p:sp>
      <p:sp>
        <p:nvSpPr>
          <p:cNvPr id="9" name="Pravá složená závorka 8"/>
          <p:cNvSpPr/>
          <p:nvPr/>
        </p:nvSpPr>
        <p:spPr>
          <a:xfrm>
            <a:off x="3641372" y="3861048"/>
            <a:ext cx="1296143" cy="1296144"/>
          </a:xfrm>
          <a:prstGeom prst="rightBrace">
            <a:avLst>
              <a:gd name="adj1" fmla="val 17651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004048" y="405516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Typy modelů, se kterými umí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Biogeme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pracovat (viz dokumentace k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Biogeme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303748" y="5908630"/>
            <a:ext cx="325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Řádek s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err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=1 obsahuje chybu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1691680" y="6021289"/>
            <a:ext cx="780382" cy="7200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185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012" y="0"/>
            <a:ext cx="9159011" cy="1143000"/>
          </a:xfrm>
        </p:spPr>
        <p:txBody>
          <a:bodyPr>
            <a:normAutofit/>
          </a:bodyPr>
          <a:lstStyle/>
          <a:p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Formulace modelu v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35240" y="1784892"/>
                <a:ext cx="83529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𝑚𝑛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cs-CZ" sz="2800" i="1">
                          <a:latin typeface="Cambria Math"/>
                        </a:rPr>
                        <m:t>∗</m:t>
                      </m:r>
                      <m:r>
                        <a:rPr lang="cs-CZ" sz="2800" b="0" i="1" smtClean="0">
                          <a:latin typeface="Cambria Math"/>
                        </a:rPr>
                        <m:t>1</m:t>
                      </m:r>
                      <m:r>
                        <a:rPr lang="cs-CZ" sz="2800" i="1" smtClean="0">
                          <a:latin typeface="Cambria Math"/>
                        </a:rPr>
                        <m:t>+</m:t>
                      </m:r>
                      <m:r>
                        <a:rPr lang="cs-CZ" sz="2800" b="0" i="1" smtClean="0">
                          <a:latin typeface="Cambria Math"/>
                        </a:rPr>
                        <m:t> 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cs-CZ" sz="2800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𝑐𝑜𝑠𝑡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cs-CZ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cs-CZ" sz="2800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𝑝𝑢𝑟𝑝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+ 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cs-CZ" sz="2800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𝑡𝑡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40" y="1784892"/>
                <a:ext cx="8352928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1903086" y="2872603"/>
            <a:ext cx="325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Koeficient stejný pro všechny alternativy, proměnná asociovaná s alternativou.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11676" y="980728"/>
            <a:ext cx="1497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Alternativně specifická konstanta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22086" y="2982271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Koeficient i proměnná jsou asociované s alternativou.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327746" y="980728"/>
            <a:ext cx="2407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Koeficient asociovaný s alternativou, proměnná s individuem.</a:t>
            </a:r>
            <a:endParaRPr lang="cs-CZ" dirty="0"/>
          </a:p>
        </p:txBody>
      </p:sp>
      <p:pic>
        <p:nvPicPr>
          <p:cNvPr id="10" name="Picture 2" descr="Výsledek obrázku pro r pro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4" y="4706476"/>
            <a:ext cx="578381" cy="5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á složená závorka 11"/>
          <p:cNvSpPr/>
          <p:nvPr/>
        </p:nvSpPr>
        <p:spPr>
          <a:xfrm rot="16200000">
            <a:off x="1826854" y="1674173"/>
            <a:ext cx="267209" cy="747301"/>
          </a:xfrm>
          <a:prstGeom prst="rightBrace">
            <a:avLst>
              <a:gd name="adj1" fmla="val 34160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ravá složená závorka 12"/>
          <p:cNvSpPr/>
          <p:nvPr/>
        </p:nvSpPr>
        <p:spPr>
          <a:xfrm rot="5400000" flipV="1">
            <a:off x="3396965" y="2365348"/>
            <a:ext cx="267209" cy="747301"/>
          </a:xfrm>
          <a:prstGeom prst="rightBrace">
            <a:avLst>
              <a:gd name="adj1" fmla="val 34160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ravá složená závorka 13"/>
          <p:cNvSpPr/>
          <p:nvPr/>
        </p:nvSpPr>
        <p:spPr>
          <a:xfrm rot="5400000" flipV="1">
            <a:off x="7384626" y="2365348"/>
            <a:ext cx="267209" cy="747301"/>
          </a:xfrm>
          <a:prstGeom prst="rightBrace">
            <a:avLst>
              <a:gd name="adj1" fmla="val 40617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ravá složená závorka 14"/>
          <p:cNvSpPr/>
          <p:nvPr/>
        </p:nvSpPr>
        <p:spPr>
          <a:xfrm rot="16200000">
            <a:off x="5398096" y="1674173"/>
            <a:ext cx="267209" cy="747301"/>
          </a:xfrm>
          <a:prstGeom prst="rightBrace">
            <a:avLst>
              <a:gd name="adj1" fmla="val 37388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938282" y="4706476"/>
            <a:ext cx="783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= </a:t>
            </a:r>
            <a:r>
              <a:rPr lang="cs-CZ" sz="32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nlogit</a:t>
            </a:r>
            <a:r>
              <a:rPr lang="cs-CZ" sz="32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cs-CZ" sz="32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cs-CZ" sz="32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cs-CZ" sz="32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purp</a:t>
            </a:r>
            <a:r>
              <a:rPr lang="cs-CZ" sz="32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cs-CZ" sz="32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cs-CZ" sz="32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3674586" y="3906001"/>
            <a:ext cx="653160" cy="800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531700" y="2982271"/>
            <a:ext cx="591158" cy="17822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7518230" y="3972401"/>
            <a:ext cx="116796" cy="734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Volný tvar 2"/>
          <p:cNvSpPr/>
          <p:nvPr/>
        </p:nvSpPr>
        <p:spPr>
          <a:xfrm>
            <a:off x="1769165" y="2748382"/>
            <a:ext cx="4675043" cy="2016107"/>
          </a:xfrm>
          <a:custGeom>
            <a:avLst/>
            <a:gdLst>
              <a:gd name="connsiteX0" fmla="*/ 159388 w 4977000"/>
              <a:gd name="connsiteY0" fmla="*/ 0 h 2038275"/>
              <a:gd name="connsiteX1" fmla="*/ 20240 w 4977000"/>
              <a:gd name="connsiteY1" fmla="*/ 566531 h 2038275"/>
              <a:gd name="connsiteX2" fmla="*/ 547014 w 4977000"/>
              <a:gd name="connsiteY2" fmla="*/ 1500809 h 2038275"/>
              <a:gd name="connsiteX3" fmla="*/ 3250458 w 4977000"/>
              <a:gd name="connsiteY3" fmla="*/ 1639957 h 2038275"/>
              <a:gd name="connsiteX4" fmla="*/ 4592240 w 4977000"/>
              <a:gd name="connsiteY4" fmla="*/ 1699591 h 2038275"/>
              <a:gd name="connsiteX5" fmla="*/ 4940110 w 4977000"/>
              <a:gd name="connsiteY5" fmla="*/ 1997765 h 2038275"/>
              <a:gd name="connsiteX6" fmla="*/ 4950049 w 4977000"/>
              <a:gd name="connsiteY6" fmla="*/ 2027583 h 2038275"/>
              <a:gd name="connsiteX0" fmla="*/ 159388 w 4957054"/>
              <a:gd name="connsiteY0" fmla="*/ 0 h 2027929"/>
              <a:gd name="connsiteX1" fmla="*/ 20240 w 4957054"/>
              <a:gd name="connsiteY1" fmla="*/ 566531 h 2027929"/>
              <a:gd name="connsiteX2" fmla="*/ 547014 w 4957054"/>
              <a:gd name="connsiteY2" fmla="*/ 1500809 h 2027929"/>
              <a:gd name="connsiteX3" fmla="*/ 3250458 w 4957054"/>
              <a:gd name="connsiteY3" fmla="*/ 1639957 h 2027929"/>
              <a:gd name="connsiteX4" fmla="*/ 4592240 w 4957054"/>
              <a:gd name="connsiteY4" fmla="*/ 1699591 h 2027929"/>
              <a:gd name="connsiteX5" fmla="*/ 4870536 w 4957054"/>
              <a:gd name="connsiteY5" fmla="*/ 1659835 h 2027929"/>
              <a:gd name="connsiteX6" fmla="*/ 4950049 w 4957054"/>
              <a:gd name="connsiteY6" fmla="*/ 2027583 h 2027929"/>
              <a:gd name="connsiteX0" fmla="*/ 159388 w 4960268"/>
              <a:gd name="connsiteY0" fmla="*/ 0 h 2027996"/>
              <a:gd name="connsiteX1" fmla="*/ 20240 w 4960268"/>
              <a:gd name="connsiteY1" fmla="*/ 566531 h 2027996"/>
              <a:gd name="connsiteX2" fmla="*/ 547014 w 4960268"/>
              <a:gd name="connsiteY2" fmla="*/ 1500809 h 2027996"/>
              <a:gd name="connsiteX3" fmla="*/ 3250458 w 4960268"/>
              <a:gd name="connsiteY3" fmla="*/ 1639957 h 2027996"/>
              <a:gd name="connsiteX4" fmla="*/ 4433214 w 4960268"/>
              <a:gd name="connsiteY4" fmla="*/ 1371600 h 2027996"/>
              <a:gd name="connsiteX5" fmla="*/ 4870536 w 4960268"/>
              <a:gd name="connsiteY5" fmla="*/ 1659835 h 2027996"/>
              <a:gd name="connsiteX6" fmla="*/ 4950049 w 4960268"/>
              <a:gd name="connsiteY6" fmla="*/ 2027583 h 2027996"/>
              <a:gd name="connsiteX0" fmla="*/ 159388 w 4960268"/>
              <a:gd name="connsiteY0" fmla="*/ 0 h 2027996"/>
              <a:gd name="connsiteX1" fmla="*/ 20240 w 4960268"/>
              <a:gd name="connsiteY1" fmla="*/ 566531 h 2027996"/>
              <a:gd name="connsiteX2" fmla="*/ 547014 w 4960268"/>
              <a:gd name="connsiteY2" fmla="*/ 1500809 h 2027996"/>
              <a:gd name="connsiteX3" fmla="*/ 3141127 w 4960268"/>
              <a:gd name="connsiteY3" fmla="*/ 1381540 h 2027996"/>
              <a:gd name="connsiteX4" fmla="*/ 4433214 w 4960268"/>
              <a:gd name="connsiteY4" fmla="*/ 1371600 h 2027996"/>
              <a:gd name="connsiteX5" fmla="*/ 4870536 w 4960268"/>
              <a:gd name="connsiteY5" fmla="*/ 1659835 h 2027996"/>
              <a:gd name="connsiteX6" fmla="*/ 4950049 w 4960268"/>
              <a:gd name="connsiteY6" fmla="*/ 2027583 h 2027996"/>
              <a:gd name="connsiteX0" fmla="*/ 159388 w 5043577"/>
              <a:gd name="connsiteY0" fmla="*/ 0 h 2196824"/>
              <a:gd name="connsiteX1" fmla="*/ 20240 w 5043577"/>
              <a:gd name="connsiteY1" fmla="*/ 566531 h 2196824"/>
              <a:gd name="connsiteX2" fmla="*/ 547014 w 5043577"/>
              <a:gd name="connsiteY2" fmla="*/ 1500809 h 2196824"/>
              <a:gd name="connsiteX3" fmla="*/ 3141127 w 5043577"/>
              <a:gd name="connsiteY3" fmla="*/ 1381540 h 2196824"/>
              <a:gd name="connsiteX4" fmla="*/ 4433214 w 5043577"/>
              <a:gd name="connsiteY4" fmla="*/ 1371600 h 2196824"/>
              <a:gd name="connsiteX5" fmla="*/ 4870536 w 5043577"/>
              <a:gd name="connsiteY5" fmla="*/ 1659835 h 2196824"/>
              <a:gd name="connsiteX6" fmla="*/ 5039501 w 5043577"/>
              <a:gd name="connsiteY6" fmla="*/ 2196549 h 2196824"/>
              <a:gd name="connsiteX0" fmla="*/ 159388 w 5053247"/>
              <a:gd name="connsiteY0" fmla="*/ 0 h 2157090"/>
              <a:gd name="connsiteX1" fmla="*/ 20240 w 5053247"/>
              <a:gd name="connsiteY1" fmla="*/ 566531 h 2157090"/>
              <a:gd name="connsiteX2" fmla="*/ 547014 w 5053247"/>
              <a:gd name="connsiteY2" fmla="*/ 1500809 h 2157090"/>
              <a:gd name="connsiteX3" fmla="*/ 3141127 w 5053247"/>
              <a:gd name="connsiteY3" fmla="*/ 1381540 h 2157090"/>
              <a:gd name="connsiteX4" fmla="*/ 4433214 w 5053247"/>
              <a:gd name="connsiteY4" fmla="*/ 1371600 h 2157090"/>
              <a:gd name="connsiteX5" fmla="*/ 4870536 w 5053247"/>
              <a:gd name="connsiteY5" fmla="*/ 1659835 h 2157090"/>
              <a:gd name="connsiteX6" fmla="*/ 5049440 w 5053247"/>
              <a:gd name="connsiteY6" fmla="*/ 2156792 h 2157090"/>
              <a:gd name="connsiteX0" fmla="*/ 159388 w 5130608"/>
              <a:gd name="connsiteY0" fmla="*/ 0 h 2157098"/>
              <a:gd name="connsiteX1" fmla="*/ 20240 w 5130608"/>
              <a:gd name="connsiteY1" fmla="*/ 566531 h 2157098"/>
              <a:gd name="connsiteX2" fmla="*/ 547014 w 5130608"/>
              <a:gd name="connsiteY2" fmla="*/ 1500809 h 2157098"/>
              <a:gd name="connsiteX3" fmla="*/ 3141127 w 5130608"/>
              <a:gd name="connsiteY3" fmla="*/ 1381540 h 2157098"/>
              <a:gd name="connsiteX4" fmla="*/ 4433214 w 5130608"/>
              <a:gd name="connsiteY4" fmla="*/ 1371600 h 2157098"/>
              <a:gd name="connsiteX5" fmla="*/ 5089197 w 5130608"/>
              <a:gd name="connsiteY5" fmla="*/ 1669774 h 2157098"/>
              <a:gd name="connsiteX6" fmla="*/ 5049440 w 5130608"/>
              <a:gd name="connsiteY6" fmla="*/ 2156792 h 2157098"/>
              <a:gd name="connsiteX0" fmla="*/ 159388 w 5096397"/>
              <a:gd name="connsiteY0" fmla="*/ 0 h 2157166"/>
              <a:gd name="connsiteX1" fmla="*/ 20240 w 5096397"/>
              <a:gd name="connsiteY1" fmla="*/ 566531 h 2157166"/>
              <a:gd name="connsiteX2" fmla="*/ 547014 w 5096397"/>
              <a:gd name="connsiteY2" fmla="*/ 1500809 h 2157166"/>
              <a:gd name="connsiteX3" fmla="*/ 3141127 w 5096397"/>
              <a:gd name="connsiteY3" fmla="*/ 1381540 h 2157166"/>
              <a:gd name="connsiteX4" fmla="*/ 4433214 w 5096397"/>
              <a:gd name="connsiteY4" fmla="*/ 1371600 h 2157166"/>
              <a:gd name="connsiteX5" fmla="*/ 5089197 w 5096397"/>
              <a:gd name="connsiteY5" fmla="*/ 1669774 h 2157166"/>
              <a:gd name="connsiteX6" fmla="*/ 5049440 w 5096397"/>
              <a:gd name="connsiteY6" fmla="*/ 2156792 h 2157166"/>
              <a:gd name="connsiteX0" fmla="*/ 159388 w 5115203"/>
              <a:gd name="connsiteY0" fmla="*/ 0 h 2097509"/>
              <a:gd name="connsiteX1" fmla="*/ 20240 w 5115203"/>
              <a:gd name="connsiteY1" fmla="*/ 566531 h 2097509"/>
              <a:gd name="connsiteX2" fmla="*/ 547014 w 5115203"/>
              <a:gd name="connsiteY2" fmla="*/ 1500809 h 2097509"/>
              <a:gd name="connsiteX3" fmla="*/ 3141127 w 5115203"/>
              <a:gd name="connsiteY3" fmla="*/ 1381540 h 2097509"/>
              <a:gd name="connsiteX4" fmla="*/ 4433214 w 5115203"/>
              <a:gd name="connsiteY4" fmla="*/ 1371600 h 2097509"/>
              <a:gd name="connsiteX5" fmla="*/ 5089197 w 5115203"/>
              <a:gd name="connsiteY5" fmla="*/ 1669774 h 2097509"/>
              <a:gd name="connsiteX6" fmla="*/ 4979866 w 5115203"/>
              <a:gd name="connsiteY6" fmla="*/ 2097157 h 2097509"/>
              <a:gd name="connsiteX0" fmla="*/ 159388 w 4993123"/>
              <a:gd name="connsiteY0" fmla="*/ 0 h 2097509"/>
              <a:gd name="connsiteX1" fmla="*/ 20240 w 4993123"/>
              <a:gd name="connsiteY1" fmla="*/ 566531 h 2097509"/>
              <a:gd name="connsiteX2" fmla="*/ 547014 w 4993123"/>
              <a:gd name="connsiteY2" fmla="*/ 1500809 h 2097509"/>
              <a:gd name="connsiteX3" fmla="*/ 3141127 w 4993123"/>
              <a:gd name="connsiteY3" fmla="*/ 1381540 h 2097509"/>
              <a:gd name="connsiteX4" fmla="*/ 4433214 w 4993123"/>
              <a:gd name="connsiteY4" fmla="*/ 1371600 h 2097509"/>
              <a:gd name="connsiteX5" fmla="*/ 4910293 w 4993123"/>
              <a:gd name="connsiteY5" fmla="*/ 1669774 h 2097509"/>
              <a:gd name="connsiteX6" fmla="*/ 4979866 w 4993123"/>
              <a:gd name="connsiteY6" fmla="*/ 2097157 h 2097509"/>
              <a:gd name="connsiteX0" fmla="*/ 159388 w 4993123"/>
              <a:gd name="connsiteY0" fmla="*/ 0 h 2097509"/>
              <a:gd name="connsiteX1" fmla="*/ 20240 w 4993123"/>
              <a:gd name="connsiteY1" fmla="*/ 566531 h 2097509"/>
              <a:gd name="connsiteX2" fmla="*/ 547014 w 4993123"/>
              <a:gd name="connsiteY2" fmla="*/ 1500809 h 2097509"/>
              <a:gd name="connsiteX3" fmla="*/ 3121249 w 4993123"/>
              <a:gd name="connsiteY3" fmla="*/ 1311966 h 2097509"/>
              <a:gd name="connsiteX4" fmla="*/ 4433214 w 4993123"/>
              <a:gd name="connsiteY4" fmla="*/ 1371600 h 2097509"/>
              <a:gd name="connsiteX5" fmla="*/ 4910293 w 4993123"/>
              <a:gd name="connsiteY5" fmla="*/ 1669774 h 2097509"/>
              <a:gd name="connsiteX6" fmla="*/ 4979866 w 4993123"/>
              <a:gd name="connsiteY6" fmla="*/ 2097157 h 2097509"/>
              <a:gd name="connsiteX0" fmla="*/ 165430 w 4999165"/>
              <a:gd name="connsiteY0" fmla="*/ 0 h 2097509"/>
              <a:gd name="connsiteX1" fmla="*/ 26282 w 4999165"/>
              <a:gd name="connsiteY1" fmla="*/ 566531 h 2097509"/>
              <a:gd name="connsiteX2" fmla="*/ 642508 w 4999165"/>
              <a:gd name="connsiteY2" fmla="*/ 1341783 h 2097509"/>
              <a:gd name="connsiteX3" fmla="*/ 3127291 w 4999165"/>
              <a:gd name="connsiteY3" fmla="*/ 1311966 h 2097509"/>
              <a:gd name="connsiteX4" fmla="*/ 4439256 w 4999165"/>
              <a:gd name="connsiteY4" fmla="*/ 1371600 h 2097509"/>
              <a:gd name="connsiteX5" fmla="*/ 4916335 w 4999165"/>
              <a:gd name="connsiteY5" fmla="*/ 1669774 h 2097509"/>
              <a:gd name="connsiteX6" fmla="*/ 4985908 w 4999165"/>
              <a:gd name="connsiteY6" fmla="*/ 2097157 h 2097509"/>
              <a:gd name="connsiteX0" fmla="*/ 139148 w 4972883"/>
              <a:gd name="connsiteY0" fmla="*/ 0 h 2097509"/>
              <a:gd name="connsiteX1" fmla="*/ 0 w 4972883"/>
              <a:gd name="connsiteY1" fmla="*/ 566531 h 2097509"/>
              <a:gd name="connsiteX2" fmla="*/ 616226 w 4972883"/>
              <a:gd name="connsiteY2" fmla="*/ 1341783 h 2097509"/>
              <a:gd name="connsiteX3" fmla="*/ 3101009 w 4972883"/>
              <a:gd name="connsiteY3" fmla="*/ 1311966 h 2097509"/>
              <a:gd name="connsiteX4" fmla="*/ 4412974 w 4972883"/>
              <a:gd name="connsiteY4" fmla="*/ 1371600 h 2097509"/>
              <a:gd name="connsiteX5" fmla="*/ 4890053 w 4972883"/>
              <a:gd name="connsiteY5" fmla="*/ 1669774 h 2097509"/>
              <a:gd name="connsiteX6" fmla="*/ 4959626 w 4972883"/>
              <a:gd name="connsiteY6" fmla="*/ 2097157 h 2097509"/>
              <a:gd name="connsiteX0" fmla="*/ 139148 w 5127487"/>
              <a:gd name="connsiteY0" fmla="*/ 0 h 2508751"/>
              <a:gd name="connsiteX1" fmla="*/ 0 w 5127487"/>
              <a:gd name="connsiteY1" fmla="*/ 566531 h 2508751"/>
              <a:gd name="connsiteX2" fmla="*/ 616226 w 5127487"/>
              <a:gd name="connsiteY2" fmla="*/ 1341783 h 2508751"/>
              <a:gd name="connsiteX3" fmla="*/ 3101009 w 5127487"/>
              <a:gd name="connsiteY3" fmla="*/ 1311966 h 2508751"/>
              <a:gd name="connsiteX4" fmla="*/ 4412974 w 5127487"/>
              <a:gd name="connsiteY4" fmla="*/ 1371600 h 2508751"/>
              <a:gd name="connsiteX5" fmla="*/ 4890053 w 5127487"/>
              <a:gd name="connsiteY5" fmla="*/ 1669774 h 2508751"/>
              <a:gd name="connsiteX6" fmla="*/ 4959626 w 5127487"/>
              <a:gd name="connsiteY6" fmla="*/ 2097157 h 2508751"/>
              <a:gd name="connsiteX0" fmla="*/ 139148 w 4959626"/>
              <a:gd name="connsiteY0" fmla="*/ 0 h 2097157"/>
              <a:gd name="connsiteX1" fmla="*/ 0 w 4959626"/>
              <a:gd name="connsiteY1" fmla="*/ 566531 h 2097157"/>
              <a:gd name="connsiteX2" fmla="*/ 616226 w 4959626"/>
              <a:gd name="connsiteY2" fmla="*/ 1341783 h 2097157"/>
              <a:gd name="connsiteX3" fmla="*/ 3101009 w 4959626"/>
              <a:gd name="connsiteY3" fmla="*/ 1311966 h 2097157"/>
              <a:gd name="connsiteX4" fmla="*/ 4412974 w 4959626"/>
              <a:gd name="connsiteY4" fmla="*/ 1371600 h 2097157"/>
              <a:gd name="connsiteX5" fmla="*/ 4890053 w 4959626"/>
              <a:gd name="connsiteY5" fmla="*/ 1669774 h 2097157"/>
              <a:gd name="connsiteX6" fmla="*/ 4959626 w 4959626"/>
              <a:gd name="connsiteY6" fmla="*/ 2097157 h 20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626" h="2097157">
                <a:moveTo>
                  <a:pt x="139148" y="0"/>
                </a:moveTo>
                <a:cubicBezTo>
                  <a:pt x="37272" y="158198"/>
                  <a:pt x="0" y="303144"/>
                  <a:pt x="0" y="566531"/>
                </a:cubicBezTo>
                <a:cubicBezTo>
                  <a:pt x="0" y="829918"/>
                  <a:pt x="99391" y="1217544"/>
                  <a:pt x="616226" y="1341783"/>
                </a:cubicBezTo>
                <a:cubicBezTo>
                  <a:pt x="1133061" y="1466022"/>
                  <a:pt x="2468218" y="1306997"/>
                  <a:pt x="3101009" y="1311966"/>
                </a:cubicBezTo>
                <a:cubicBezTo>
                  <a:pt x="3733800" y="1316935"/>
                  <a:pt x="4114800" y="1311965"/>
                  <a:pt x="4412974" y="1371600"/>
                </a:cubicBezTo>
                <a:cubicBezTo>
                  <a:pt x="4711148" y="1431235"/>
                  <a:pt x="4798944" y="1548848"/>
                  <a:pt x="4890053" y="1669774"/>
                </a:cubicBezTo>
                <a:cubicBezTo>
                  <a:pt x="4981162" y="1790700"/>
                  <a:pt x="4934778" y="1861102"/>
                  <a:pt x="4959626" y="2097157"/>
                </a:cubicBezTo>
              </a:path>
            </a:pathLst>
          </a:cu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07504" y="5517232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Croissant, Y. (2012). </a:t>
            </a:r>
            <a:r>
              <a:rPr lang="cs-CZ" sz="1600" dirty="0" err="1"/>
              <a:t>Estimation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multinomial</a:t>
            </a:r>
            <a:r>
              <a:rPr lang="cs-CZ" sz="1600" dirty="0"/>
              <a:t> </a:t>
            </a:r>
            <a:r>
              <a:rPr lang="cs-CZ" sz="1600" dirty="0" err="1"/>
              <a:t>logit</a:t>
            </a:r>
            <a:r>
              <a:rPr lang="cs-CZ" sz="1600" dirty="0"/>
              <a:t> </a:t>
            </a:r>
            <a:r>
              <a:rPr lang="cs-CZ" sz="1600" dirty="0" err="1"/>
              <a:t>models</a:t>
            </a:r>
            <a:r>
              <a:rPr lang="cs-CZ" sz="1600" dirty="0"/>
              <a:t> in R: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mlogit</a:t>
            </a:r>
            <a:r>
              <a:rPr lang="cs-CZ" sz="1600" dirty="0"/>
              <a:t> </a:t>
            </a:r>
            <a:r>
              <a:rPr lang="cs-CZ" sz="1600" dirty="0" err="1"/>
              <a:t>Packages</a:t>
            </a:r>
            <a:r>
              <a:rPr lang="cs-CZ" sz="1600" dirty="0"/>
              <a:t>. </a:t>
            </a:r>
            <a:r>
              <a:rPr lang="cs-CZ" sz="1600" i="1" dirty="0"/>
              <a:t>R </a:t>
            </a:r>
            <a:r>
              <a:rPr lang="cs-CZ" sz="1600" i="1" dirty="0" err="1"/>
              <a:t>package</a:t>
            </a:r>
            <a:r>
              <a:rPr lang="cs-CZ" sz="1600" i="1" dirty="0"/>
              <a:t> </a:t>
            </a:r>
            <a:r>
              <a:rPr lang="cs-CZ" sz="1600" i="1" dirty="0" err="1"/>
              <a:t>version</a:t>
            </a:r>
            <a:r>
              <a:rPr lang="cs-CZ" sz="1600" i="1" dirty="0"/>
              <a:t> 0.2-2. URL: http://cran.r-project.org/web/packages/mlogit/vignettes/mlogit.pdf</a:t>
            </a:r>
            <a:endParaRPr lang="cs-CZ" sz="1600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587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5. Analýza diskrétních voleb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IIA – </a:t>
            </a:r>
            <a:r>
              <a:rPr lang="cs-CZ" dirty="0" err="1"/>
              <a:t>independence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irrelevant</a:t>
            </a:r>
            <a:r>
              <a:rPr lang="cs-CZ" dirty="0"/>
              <a:t> </a:t>
            </a:r>
            <a:r>
              <a:rPr lang="cs-CZ" dirty="0" err="1"/>
              <a:t>alternatives</a:t>
            </a:r>
            <a:endParaRPr lang="cs-CZ" dirty="0"/>
          </a:p>
          <a:p>
            <a:r>
              <a:rPr lang="cs-CZ" dirty="0"/>
              <a:t>IIA a </a:t>
            </a:r>
            <a:r>
              <a:rPr lang="cs-CZ" dirty="0" err="1"/>
              <a:t>nested</a:t>
            </a:r>
            <a:r>
              <a:rPr lang="cs-CZ" dirty="0"/>
              <a:t> </a:t>
            </a:r>
            <a:r>
              <a:rPr lang="cs-CZ" dirty="0" err="1"/>
              <a:t>logit</a:t>
            </a:r>
            <a:endParaRPr lang="cs-CZ" dirty="0"/>
          </a:p>
          <a:p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Nested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logit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 v </a:t>
            </a:r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Biogeme</a:t>
            </a:r>
            <a:endParaRPr lang="cs-CZ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dirty="0"/>
              <a:t>Vícečetné alternativy</a:t>
            </a:r>
          </a:p>
          <a:p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logit</a:t>
            </a:r>
            <a:r>
              <a:rPr lang="cs-CZ" dirty="0"/>
              <a:t> pro panelová data</a:t>
            </a:r>
          </a:p>
          <a:p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Mixed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logit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 v </a:t>
            </a:r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Biogeme</a:t>
            </a:r>
            <a:endParaRPr lang="cs-CZ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86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IIA – </a:t>
            </a:r>
            <a:r>
              <a:rPr lang="cs-CZ" sz="3600" dirty="0" err="1"/>
              <a:t>independence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irrelevant</a:t>
            </a:r>
            <a:r>
              <a:rPr lang="cs-CZ" sz="3600" dirty="0"/>
              <a:t> </a:t>
            </a:r>
            <a:r>
              <a:rPr lang="cs-CZ" sz="3600" dirty="0" err="1"/>
              <a:t>alternatives</a:t>
            </a:r>
            <a:endParaRPr lang="cs-CZ" sz="3600" dirty="0"/>
          </a:p>
        </p:txBody>
      </p:sp>
      <p:sp>
        <p:nvSpPr>
          <p:cNvPr id="5" name="Ovál 4"/>
          <p:cNvSpPr/>
          <p:nvPr/>
        </p:nvSpPr>
        <p:spPr>
          <a:xfrm>
            <a:off x="812370" y="2848778"/>
            <a:ext cx="7632848" cy="25202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X</a:t>
            </a:r>
          </a:p>
        </p:txBody>
      </p:sp>
      <p:sp>
        <p:nvSpPr>
          <p:cNvPr id="6" name="Ovál 5"/>
          <p:cNvSpPr/>
          <p:nvPr/>
        </p:nvSpPr>
        <p:spPr>
          <a:xfrm>
            <a:off x="4063278" y="4317845"/>
            <a:ext cx="360040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A</a:t>
            </a:r>
          </a:p>
        </p:txBody>
      </p:sp>
      <p:sp>
        <p:nvSpPr>
          <p:cNvPr id="7" name="Ovál 6"/>
          <p:cNvSpPr/>
          <p:nvPr/>
        </p:nvSpPr>
        <p:spPr>
          <a:xfrm>
            <a:off x="1388434" y="3928898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2036506" y="4419364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432550" y="3355372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522587" y="3194390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3016929" y="4497865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5333965" y="3158954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096846" y="4711353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833153" y="4288938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6573010" y="3316830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7221082" y="3928898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753030" y="4599384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3505570" y="3338974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456996" y="1261209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Pokud je z množiny alternativ X vybrána alternativa A, pak z jakékoli množiny alternativ S, která je podmnožinou X a obsahuje alternativu A, bude vybrána alternativa A.  </a:t>
            </a:r>
          </a:p>
        </p:txBody>
      </p:sp>
      <p:sp>
        <p:nvSpPr>
          <p:cNvPr id="23" name="Ovál 22"/>
          <p:cNvSpPr/>
          <p:nvPr/>
        </p:nvSpPr>
        <p:spPr>
          <a:xfrm>
            <a:off x="2555777" y="3928898"/>
            <a:ext cx="4665306" cy="15636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5" name="Ovál 24"/>
          <p:cNvSpPr/>
          <p:nvPr/>
        </p:nvSpPr>
        <p:spPr>
          <a:xfrm rot="18169047">
            <a:off x="3080146" y="3004472"/>
            <a:ext cx="3770494" cy="14299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Ovál 25"/>
          <p:cNvSpPr/>
          <p:nvPr/>
        </p:nvSpPr>
        <p:spPr>
          <a:xfrm rot="1583891">
            <a:off x="1815690" y="3371726"/>
            <a:ext cx="3969003" cy="18259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08860" y="6165304"/>
            <a:ext cx="785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platí pro individuální rozhodnutí. Jak je to ale pro soubor rozhodnutí?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94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558" y="116632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IIA – </a:t>
            </a:r>
            <a:r>
              <a:rPr lang="cs-CZ" sz="3600" dirty="0" err="1"/>
              <a:t>independence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irrelevant</a:t>
            </a:r>
            <a:r>
              <a:rPr lang="cs-CZ" sz="3600" dirty="0"/>
              <a:t> </a:t>
            </a:r>
            <a:r>
              <a:rPr lang="cs-CZ" sz="3600" dirty="0" err="1"/>
              <a:t>alternatives</a:t>
            </a:r>
            <a:endParaRPr lang="cs-CZ" sz="3600" dirty="0"/>
          </a:p>
        </p:txBody>
      </p:sp>
      <p:pic>
        <p:nvPicPr>
          <p:cNvPr id="1030" name="Picture 6" descr="Výsledek obrázku pro bus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7" b="19362"/>
          <a:stretch/>
        </p:blipFill>
        <p:spPr bwMode="auto">
          <a:xfrm flipH="1">
            <a:off x="507281" y="3189885"/>
            <a:ext cx="2438400" cy="14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321" y="1476502"/>
            <a:ext cx="1718320" cy="17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45680" y="1908550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 = 0,5 </a:t>
            </a:r>
          </a:p>
          <a:p>
            <a:r>
              <a:rPr lang="cs-CZ" dirty="0" err="1"/>
              <a:t>odds</a:t>
            </a:r>
            <a:r>
              <a:rPr lang="cs-CZ" dirty="0"/>
              <a:t> = 1:1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945681" y="3524664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 = 0,5 </a:t>
            </a:r>
          </a:p>
          <a:p>
            <a:r>
              <a:rPr lang="cs-CZ" dirty="0" err="1"/>
              <a:t>odds</a:t>
            </a:r>
            <a:r>
              <a:rPr lang="cs-CZ" dirty="0"/>
              <a:t> = 1:1</a:t>
            </a:r>
          </a:p>
        </p:txBody>
      </p:sp>
      <p:grpSp>
        <p:nvGrpSpPr>
          <p:cNvPr id="43" name="Skupina 42"/>
          <p:cNvGrpSpPr/>
          <p:nvPr/>
        </p:nvGrpSpPr>
        <p:grpSpPr>
          <a:xfrm>
            <a:off x="4509117" y="1479849"/>
            <a:ext cx="3596089" cy="4863683"/>
            <a:chOff x="492086" y="1268760"/>
            <a:chExt cx="3596089" cy="4863683"/>
          </a:xfrm>
        </p:grpSpPr>
        <p:pic>
          <p:nvPicPr>
            <p:cNvPr id="44" name="Picture 6" descr="Výsledek obrázku pro bus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1620" y="2420888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Výsledek obrázku pro c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1268760"/>
              <a:ext cx="1718320" cy="1718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ovéPole 45"/>
            <p:cNvSpPr txBox="1"/>
            <p:nvPr/>
          </p:nvSpPr>
          <p:spPr>
            <a:xfrm>
              <a:off x="2905943" y="1700808"/>
              <a:ext cx="1157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 = 0,333 </a:t>
              </a:r>
            </a:p>
            <a:p>
              <a:r>
                <a:rPr lang="cs-CZ" dirty="0" err="1"/>
                <a:t>odds</a:t>
              </a:r>
              <a:r>
                <a:rPr lang="cs-CZ" dirty="0"/>
                <a:t> = 1:1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2905944" y="3316922"/>
              <a:ext cx="1157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 = 0,333 </a:t>
              </a:r>
            </a:p>
            <a:p>
              <a:r>
                <a:rPr lang="cs-CZ" dirty="0" err="1"/>
                <a:t>odds</a:t>
              </a:r>
              <a:r>
                <a:rPr lang="cs-CZ" dirty="0"/>
                <a:t> = 1:1</a:t>
              </a:r>
            </a:p>
          </p:txBody>
        </p:sp>
        <p:pic>
          <p:nvPicPr>
            <p:cNvPr id="48" name="Picture 6" descr="Výsledek obrázku pro bus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391" b="80078" l="2344" r="97266">
                          <a14:foregroundMark x1="71484" y1="68359" x2="71484" y2="68359"/>
                          <a14:foregroundMark x1="25000" y1="69141" x2="25000" y2="69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90" b="18661"/>
            <a:stretch/>
          </p:blipFill>
          <p:spPr bwMode="auto">
            <a:xfrm flipH="1">
              <a:off x="492086" y="4631634"/>
              <a:ext cx="2438400" cy="150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ovéPole 48"/>
            <p:cNvSpPr txBox="1"/>
            <p:nvPr/>
          </p:nvSpPr>
          <p:spPr>
            <a:xfrm>
              <a:off x="2930486" y="5045114"/>
              <a:ext cx="1157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 = 0,333 </a:t>
              </a:r>
            </a:p>
            <a:p>
              <a:r>
                <a:rPr lang="cs-CZ" dirty="0" err="1"/>
                <a:t>odds</a:t>
              </a:r>
              <a:r>
                <a:rPr lang="cs-CZ" dirty="0"/>
                <a:t> = 1:1</a:t>
              </a:r>
            </a:p>
          </p:txBody>
        </p:sp>
      </p:grpSp>
      <p:sp>
        <p:nvSpPr>
          <p:cNvPr id="20" name="Oblouk 19"/>
          <p:cNvSpPr/>
          <p:nvPr/>
        </p:nvSpPr>
        <p:spPr>
          <a:xfrm>
            <a:off x="7576057" y="2379643"/>
            <a:ext cx="915873" cy="1620485"/>
          </a:xfrm>
          <a:prstGeom prst="arc">
            <a:avLst>
              <a:gd name="adj1" fmla="val 16200000"/>
              <a:gd name="adj2" fmla="val 4992483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louk 51"/>
          <p:cNvSpPr/>
          <p:nvPr/>
        </p:nvSpPr>
        <p:spPr>
          <a:xfrm>
            <a:off x="7220880" y="2379644"/>
            <a:ext cx="1584176" cy="3348677"/>
          </a:xfrm>
          <a:prstGeom prst="arc">
            <a:avLst>
              <a:gd name="adj1" fmla="val 16200000"/>
              <a:gd name="adj2" fmla="val 4992483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552193" y="1043444"/>
            <a:ext cx="160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CHOICE SET 1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910604" y="1043444"/>
            <a:ext cx="160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CHOICE SET 2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2832" y="5593127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Odds</a:t>
            </a:r>
            <a:r>
              <a:rPr lang="cs-CZ" sz="2400" dirty="0"/>
              <a:t> = šance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6982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dirty="0"/>
              <a:t>IIA a </a:t>
            </a:r>
            <a:r>
              <a:rPr lang="cs-CZ" sz="3600" dirty="0" err="1"/>
              <a:t>nested</a:t>
            </a:r>
            <a:r>
              <a:rPr lang="cs-CZ" sz="3600" dirty="0"/>
              <a:t> </a:t>
            </a:r>
            <a:r>
              <a:rPr lang="cs-CZ" sz="3600" dirty="0" err="1"/>
              <a:t>logit</a:t>
            </a:r>
            <a:endParaRPr lang="cs-CZ" sz="3600" dirty="0"/>
          </a:p>
        </p:txBody>
      </p:sp>
      <p:pic>
        <p:nvPicPr>
          <p:cNvPr id="1030" name="Picture 6" descr="Výsledek obrázku pro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9545" y="242643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585" y="1274302"/>
            <a:ext cx="1718320" cy="17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77944" y="1706350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 = 0,5 </a:t>
            </a:r>
          </a:p>
          <a:p>
            <a:r>
              <a:rPr lang="cs-CZ" dirty="0" err="1"/>
              <a:t>odds</a:t>
            </a:r>
            <a:r>
              <a:rPr lang="cs-CZ" dirty="0"/>
              <a:t> = 1:1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877945" y="3322464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 = 0,5 </a:t>
            </a:r>
          </a:p>
          <a:p>
            <a:r>
              <a:rPr lang="cs-CZ" dirty="0" err="1"/>
              <a:t>odds</a:t>
            </a:r>
            <a:r>
              <a:rPr lang="cs-CZ" dirty="0"/>
              <a:t> = 1:1</a:t>
            </a:r>
          </a:p>
        </p:txBody>
      </p:sp>
      <p:pic>
        <p:nvPicPr>
          <p:cNvPr id="45" name="Picture 8" descr="Výsledek obrázku pro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2033" y="1274302"/>
            <a:ext cx="1718320" cy="17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ovéPole 45"/>
          <p:cNvSpPr txBox="1"/>
          <p:nvPr/>
        </p:nvSpPr>
        <p:spPr>
          <a:xfrm>
            <a:off x="6910392" y="1706350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 ≈ 0,5 </a:t>
            </a:r>
          </a:p>
          <a:p>
            <a:r>
              <a:rPr lang="cs-CZ" dirty="0" err="1"/>
              <a:t>odds</a:t>
            </a:r>
            <a:r>
              <a:rPr lang="cs-CZ" dirty="0"/>
              <a:t> ≈ 1:1</a:t>
            </a:r>
          </a:p>
        </p:txBody>
      </p:sp>
      <p:pic>
        <p:nvPicPr>
          <p:cNvPr id="48" name="Picture 6" descr="Výsledek obrázku pro bus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0" b="18661"/>
          <a:stretch/>
        </p:blipFill>
        <p:spPr bwMode="auto">
          <a:xfrm flipH="1">
            <a:off x="4832033" y="2850048"/>
            <a:ext cx="599998" cy="3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ovéPole 48"/>
          <p:cNvSpPr txBox="1"/>
          <p:nvPr/>
        </p:nvSpPr>
        <p:spPr>
          <a:xfrm>
            <a:off x="6409116" y="3249242"/>
            <a:ext cx="2160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Hnízdo (</a:t>
            </a:r>
            <a:r>
              <a:rPr lang="cs-CZ" i="1" dirty="0" err="1"/>
              <a:t>nest</a:t>
            </a:r>
            <a:r>
              <a:rPr lang="cs-CZ" dirty="0"/>
              <a:t>)</a:t>
            </a:r>
          </a:p>
          <a:p>
            <a:r>
              <a:rPr lang="cs-CZ" dirty="0"/>
              <a:t>p ≈ 0,5 </a:t>
            </a:r>
          </a:p>
          <a:p>
            <a:r>
              <a:rPr lang="cs-CZ" dirty="0" err="1"/>
              <a:t>odds</a:t>
            </a:r>
            <a:r>
              <a:rPr lang="cs-CZ" dirty="0"/>
              <a:t> ≈ 1:1</a:t>
            </a:r>
          </a:p>
          <a:p>
            <a:r>
              <a:rPr lang="cs-CZ" dirty="0"/>
              <a:t>Volba mezi autobusy následuje po volbě hnízda „autobus“.</a:t>
            </a:r>
          </a:p>
        </p:txBody>
      </p:sp>
      <p:pic>
        <p:nvPicPr>
          <p:cNvPr id="16" name="Picture 6" descr="Výsledek obrázku pro bus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0" b="18661"/>
          <a:stretch/>
        </p:blipFill>
        <p:spPr bwMode="auto">
          <a:xfrm flipH="1">
            <a:off x="4832033" y="3219340"/>
            <a:ext cx="599998" cy="3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Výsledek obrázku pro bus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0" b="18661"/>
          <a:stretch/>
        </p:blipFill>
        <p:spPr bwMode="auto">
          <a:xfrm flipH="1">
            <a:off x="4832033" y="5125136"/>
            <a:ext cx="599998" cy="3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Výsledek obrázku pro bus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0" b="18661"/>
          <a:stretch/>
        </p:blipFill>
        <p:spPr bwMode="auto">
          <a:xfrm flipH="1">
            <a:off x="4832033" y="4338087"/>
            <a:ext cx="599998" cy="3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Výsledek obrázku pro bus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0" b="18661"/>
          <a:stretch/>
        </p:blipFill>
        <p:spPr bwMode="auto">
          <a:xfrm flipH="1">
            <a:off x="4832033" y="3968795"/>
            <a:ext cx="599998" cy="3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Výsledek obrázku pro bus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0" b="18661"/>
          <a:stretch/>
        </p:blipFill>
        <p:spPr bwMode="auto">
          <a:xfrm flipH="1">
            <a:off x="4832033" y="3602591"/>
            <a:ext cx="599998" cy="3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37299" y="4591015"/>
            <a:ext cx="189466" cy="53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cs-CZ" dirty="0"/>
              <a:t>.</a:t>
            </a:r>
          </a:p>
          <a:p>
            <a:pPr>
              <a:lnSpc>
                <a:spcPct val="50000"/>
              </a:lnSpc>
            </a:pPr>
            <a:r>
              <a:rPr lang="cs-CZ" dirty="0"/>
              <a:t>.</a:t>
            </a:r>
          </a:p>
          <a:p>
            <a:pPr>
              <a:lnSpc>
                <a:spcPct val="50000"/>
              </a:lnSpc>
            </a:pPr>
            <a:r>
              <a:rPr lang="cs-CZ" dirty="0"/>
              <a:t>.</a:t>
            </a:r>
          </a:p>
        </p:txBody>
      </p:sp>
      <p:sp>
        <p:nvSpPr>
          <p:cNvPr id="5" name="Pravá složená závorka 4"/>
          <p:cNvSpPr/>
          <p:nvPr/>
        </p:nvSpPr>
        <p:spPr>
          <a:xfrm>
            <a:off x="5768137" y="2992622"/>
            <a:ext cx="504056" cy="2317160"/>
          </a:xfrm>
          <a:prstGeom prst="rightBrace">
            <a:avLst>
              <a:gd name="adj1" fmla="val 39138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louk 25"/>
          <p:cNvSpPr/>
          <p:nvPr/>
        </p:nvSpPr>
        <p:spPr>
          <a:xfrm>
            <a:off x="7208298" y="2174098"/>
            <a:ext cx="1584176" cy="1797786"/>
          </a:xfrm>
          <a:prstGeom prst="arc">
            <a:avLst>
              <a:gd name="adj1" fmla="val 16200000"/>
              <a:gd name="adj2" fmla="val 4992483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56009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modelu se zavádí </a:t>
            </a:r>
            <a:r>
              <a:rPr lang="cs-CZ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škálovací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parametr </a:t>
            </a:r>
            <a:r>
              <a:rPr lang="el-G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alternativy z hnízda „bus“.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146766" y="5735661"/>
                <a:ext cx="4524700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𝑏𝑢𝑠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𝑏𝑢𝑠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ln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𝑏𝑢𝑠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𝑏𝑢𝑠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𝑏𝑢𝑠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𝑏𝑢𝑠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66" y="5735661"/>
                <a:ext cx="4524700" cy="6595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/>
          <p:cNvSpPr txBox="1"/>
          <p:nvPr/>
        </p:nvSpPr>
        <p:spPr>
          <a:xfrm>
            <a:off x="1552193" y="1043444"/>
            <a:ext cx="160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CHOICE SET 1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910604" y="1043444"/>
            <a:ext cx="160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CHOICE SET 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5104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012" y="0"/>
            <a:ext cx="9159011" cy="1143000"/>
          </a:xfrm>
        </p:spPr>
        <p:txBody>
          <a:bodyPr>
            <a:normAutofit/>
          </a:bodyPr>
          <a:lstStyle/>
          <a:p>
            <a:r>
              <a:rPr lang="cs-CZ" sz="3600" i="1" dirty="0" err="1">
                <a:solidFill>
                  <a:schemeClr val="accent3">
                    <a:lumMod val="50000"/>
                  </a:schemeClr>
                </a:solidFill>
              </a:rPr>
              <a:t>Nested</a:t>
            </a:r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3600" i="1" dirty="0" err="1">
                <a:solidFill>
                  <a:schemeClr val="accent3">
                    <a:lumMod val="50000"/>
                  </a:schemeClr>
                </a:solidFill>
              </a:rPr>
              <a:t>logit</a:t>
            </a:r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 v </a:t>
            </a:r>
            <a:r>
              <a:rPr lang="cs-CZ" sz="3600" i="1" dirty="0" err="1">
                <a:solidFill>
                  <a:schemeClr val="accent3">
                    <a:lumMod val="50000"/>
                  </a:schemeClr>
                </a:solidFill>
              </a:rPr>
              <a:t>Biogeme</a:t>
            </a:r>
            <a:endParaRPr lang="cs-CZ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[Model]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NL  // Nested Logit Model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NLNests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// Name 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paramvalue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LowerBound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UpperBound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  status list of alt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Individual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1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1000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1 	1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P</a:t>
            </a:r>
            <a:r>
              <a:rPr lang="en-US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ublic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21.9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1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1000	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Consolas" panose="020B0609020204030204" pitchFamily="49" charset="0"/>
              </a:rPr>
              <a:t>0	2 3 4 5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1792896" y="2426567"/>
            <a:ext cx="3068151" cy="288032"/>
          </a:xfrm>
          <a:prstGeom prst="wedgeRoundRectCallout">
            <a:avLst>
              <a:gd name="adj1" fmla="val -59044"/>
              <a:gd name="adj2" fmla="val 24542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SPECIFIKACE NESTED MODELU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1792896" y="1556792"/>
            <a:ext cx="1800200" cy="288032"/>
          </a:xfrm>
          <a:prstGeom prst="wedgeRoundRectCallout">
            <a:avLst>
              <a:gd name="adj1" fmla="val -75113"/>
              <a:gd name="adj2" fmla="val 65951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TYP MODELU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419872" y="19168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Vybraný je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nested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logit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model </a:t>
            </a:r>
          </a:p>
        </p:txBody>
      </p:sp>
      <p:cxnSp>
        <p:nvCxnSpPr>
          <p:cNvPr id="12" name="Přímá spojnice 11"/>
          <p:cNvCxnSpPr>
            <a:endCxn id="10" idx="1"/>
          </p:cNvCxnSpPr>
          <p:nvPr/>
        </p:nvCxnSpPr>
        <p:spPr>
          <a:xfrm>
            <a:off x="3059832" y="2101498"/>
            <a:ext cx="36004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054510" y="4005064"/>
            <a:ext cx="1994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Počáteční hodnota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škálovacího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parametru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μ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Přímá spojnice 13"/>
          <p:cNvCxnSpPr/>
          <p:nvPr/>
        </p:nvCxnSpPr>
        <p:spPr>
          <a:xfrm flipH="1">
            <a:off x="863589" y="3650216"/>
            <a:ext cx="1" cy="15121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69271" y="5176187"/>
            <a:ext cx="138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Název hnízda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2051720" y="3650216"/>
            <a:ext cx="0" cy="35484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589111" y="4005066"/>
            <a:ext cx="1602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Alternativy patřící do hnízda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27489" y="5088272"/>
            <a:ext cx="3161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Pro které hnízdo se má odhadovat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škálovací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parametr?</a:t>
            </a:r>
          </a:p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0 = ano</a:t>
            </a:r>
          </a:p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1 = ne</a:t>
            </a:r>
          </a:p>
        </p:txBody>
      </p:sp>
      <p:cxnSp>
        <p:nvCxnSpPr>
          <p:cNvPr id="19" name="Přímá spojnice 18"/>
          <p:cNvCxnSpPr>
            <a:endCxn id="18" idx="0"/>
          </p:cNvCxnSpPr>
          <p:nvPr/>
        </p:nvCxnSpPr>
        <p:spPr>
          <a:xfrm>
            <a:off x="5508106" y="3629932"/>
            <a:ext cx="0" cy="145834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avá složená závorka 19"/>
          <p:cNvSpPr/>
          <p:nvPr/>
        </p:nvSpPr>
        <p:spPr>
          <a:xfrm rot="5400000">
            <a:off x="6214484" y="3525092"/>
            <a:ext cx="349658" cy="610290"/>
          </a:xfrm>
          <a:prstGeom prst="rightBrace">
            <a:avLst>
              <a:gd name="adj1" fmla="val 25603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3048930" y="3944635"/>
            <a:ext cx="1994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Horní a dolní mez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škálovacího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parametru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μ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H="1">
            <a:off x="4046140" y="3589787"/>
            <a:ext cx="237828" cy="35484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endCxn id="23" idx="0"/>
          </p:cNvCxnSpPr>
          <p:nvPr/>
        </p:nvCxnSpPr>
        <p:spPr>
          <a:xfrm>
            <a:off x="3419872" y="3589787"/>
            <a:ext cx="626268" cy="35484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6300194" y="3151351"/>
            <a:ext cx="788529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242652" y="2936214"/>
            <a:ext cx="1505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1 = auto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2 = autobus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3 = vlak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4 = VRT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5 =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hyperloop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Přímá spojnice 25"/>
          <p:cNvCxnSpPr/>
          <p:nvPr/>
        </p:nvCxnSpPr>
        <p:spPr>
          <a:xfrm>
            <a:off x="6848387" y="3356992"/>
            <a:ext cx="34290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6848387" y="3356992"/>
            <a:ext cx="459917" cy="8640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6848387" y="3356992"/>
            <a:ext cx="394265" cy="58764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6848387" y="3356992"/>
            <a:ext cx="342904" cy="2984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0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63082" y="332656"/>
            <a:ext cx="84630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Teorie rozhodování: Užitek</a:t>
            </a:r>
          </a:p>
          <a:p>
            <a:endParaRPr lang="cs-CZ" sz="2000" dirty="0"/>
          </a:p>
          <a:p>
            <a:r>
              <a:rPr lang="cs-CZ" sz="2400" dirty="0"/>
              <a:t>Bezrozměrné číslo, které vyjadřuje, jaký užitek by měl člověk z toho, kdyby se rozhodl pro příslušnou alternativu.</a:t>
            </a:r>
          </a:p>
          <a:p>
            <a:endParaRPr lang="cs-CZ" sz="2400" dirty="0"/>
          </a:p>
          <a:p>
            <a:r>
              <a:rPr lang="cs-CZ" sz="2400" dirty="0"/>
              <a:t>Člověk pravděpodobně volí alternativu s nejvyšším užitkem = maximalizace užitku.</a:t>
            </a:r>
          </a:p>
          <a:p>
            <a:endParaRPr lang="cs-CZ" sz="2400" dirty="0"/>
          </a:p>
          <a:p>
            <a:r>
              <a:rPr lang="cs-CZ" sz="2400" dirty="0"/>
              <a:t>John von Neumann a Oskar </a:t>
            </a:r>
            <a:r>
              <a:rPr lang="cs-CZ" sz="2400" dirty="0" err="1"/>
              <a:t>Morgerstern</a:t>
            </a:r>
            <a:r>
              <a:rPr lang="cs-CZ" sz="2400" dirty="0"/>
              <a:t> (1947): teorie maximalizace užitku v teorii her</a:t>
            </a:r>
          </a:p>
          <a:p>
            <a:endParaRPr lang="cs-CZ" sz="2400" dirty="0"/>
          </a:p>
          <a:p>
            <a:pPr algn="ctr"/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očekávaný užitek = pravděpodobnost výsledku X užitek výsledku</a:t>
            </a:r>
          </a:p>
          <a:p>
            <a:endParaRPr lang="cs-CZ" sz="2400" dirty="0"/>
          </a:p>
          <a:p>
            <a:r>
              <a:rPr lang="cs-CZ" sz="2400" dirty="0"/>
              <a:t>Je užitek pro všechny stejný?</a:t>
            </a:r>
          </a:p>
          <a:p>
            <a:r>
              <a:rPr lang="cs-CZ" sz="2400" dirty="0"/>
              <a:t>Vnímají všichni užitek stejně?</a:t>
            </a:r>
          </a:p>
          <a:p>
            <a:r>
              <a:rPr lang="cs-CZ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měřit užitek?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253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4860032" y="4675563"/>
            <a:ext cx="3600400" cy="172819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860032" y="2299299"/>
            <a:ext cx="3600400" cy="17055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309" y="0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dirty="0"/>
              <a:t>Vícečetné alternativy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893606" y="2021093"/>
            <a:ext cx="3314375" cy="4654986"/>
            <a:chOff x="893606" y="1566618"/>
            <a:chExt cx="3314375" cy="4654986"/>
          </a:xfrm>
        </p:grpSpPr>
        <p:sp>
          <p:nvSpPr>
            <p:cNvPr id="7" name="Ovál 6"/>
            <p:cNvSpPr/>
            <p:nvPr/>
          </p:nvSpPr>
          <p:spPr>
            <a:xfrm>
              <a:off x="913485" y="2292542"/>
              <a:ext cx="3207095" cy="319969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ál 5"/>
            <p:cNvSpPr/>
            <p:nvPr/>
          </p:nvSpPr>
          <p:spPr>
            <a:xfrm>
              <a:off x="2627784" y="5132192"/>
              <a:ext cx="720080" cy="7200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/>
                <a:t>MARKET3</a:t>
              </a:r>
            </a:p>
          </p:txBody>
        </p:sp>
        <p:pic>
          <p:nvPicPr>
            <p:cNvPr id="2050" name="Picture 2" descr="Výsledek obrázku pro huma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005" y="3640359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ál 24"/>
            <p:cNvSpPr/>
            <p:nvPr/>
          </p:nvSpPr>
          <p:spPr>
            <a:xfrm>
              <a:off x="3400500" y="4581128"/>
              <a:ext cx="720080" cy="7200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/>
                <a:t>MARKET2</a:t>
              </a:r>
            </a:p>
          </p:txBody>
        </p:sp>
        <p:sp>
          <p:nvSpPr>
            <p:cNvPr id="27" name="Ovál 26"/>
            <p:cNvSpPr/>
            <p:nvPr/>
          </p:nvSpPr>
          <p:spPr>
            <a:xfrm>
              <a:off x="923423" y="4581128"/>
              <a:ext cx="720080" cy="7200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/>
                <a:t>MARKET5</a:t>
              </a:r>
            </a:p>
          </p:txBody>
        </p:sp>
        <p:sp>
          <p:nvSpPr>
            <p:cNvPr id="28" name="Ovál 27"/>
            <p:cNvSpPr/>
            <p:nvPr/>
          </p:nvSpPr>
          <p:spPr>
            <a:xfrm>
              <a:off x="2156992" y="1935950"/>
              <a:ext cx="720080" cy="7200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/>
                <a:t>MARKET1</a:t>
              </a:r>
            </a:p>
          </p:txBody>
        </p:sp>
        <p:sp>
          <p:nvSpPr>
            <p:cNvPr id="29" name="Ovál 28"/>
            <p:cNvSpPr/>
            <p:nvPr/>
          </p:nvSpPr>
          <p:spPr>
            <a:xfrm>
              <a:off x="1728177" y="5132192"/>
              <a:ext cx="720080" cy="7200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/>
                <a:t>MARKET4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893606" y="5307566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p=1/5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3462264" y="5307566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p=1/5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1728177" y="5852272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p=1/5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654783" y="5852272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p=1/5</a:t>
              </a: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2131355" y="1566618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p=1/5</a:t>
              </a:r>
            </a:p>
          </p:txBody>
        </p:sp>
      </p:grpSp>
      <p:sp>
        <p:nvSpPr>
          <p:cNvPr id="64" name="Ovál 63"/>
          <p:cNvSpPr/>
          <p:nvPr/>
        </p:nvSpPr>
        <p:spPr>
          <a:xfrm>
            <a:off x="5043199" y="2745293"/>
            <a:ext cx="3207095" cy="3199690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6757498" y="5584943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MARKET</a:t>
            </a:r>
          </a:p>
        </p:txBody>
      </p:sp>
      <p:pic>
        <p:nvPicPr>
          <p:cNvPr id="66" name="Picture 2" descr="Výsledek obrázku pro hu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19" y="409311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ál 66"/>
          <p:cNvSpPr/>
          <p:nvPr/>
        </p:nvSpPr>
        <p:spPr>
          <a:xfrm>
            <a:off x="7530214" y="5033879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MARKET</a:t>
            </a:r>
          </a:p>
        </p:txBody>
      </p:sp>
      <p:sp>
        <p:nvSpPr>
          <p:cNvPr id="68" name="Ovál 67"/>
          <p:cNvSpPr/>
          <p:nvPr/>
        </p:nvSpPr>
        <p:spPr>
          <a:xfrm>
            <a:off x="5053137" y="5033879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MARKET</a:t>
            </a:r>
          </a:p>
        </p:txBody>
      </p:sp>
      <p:sp>
        <p:nvSpPr>
          <p:cNvPr id="69" name="Ovál 68"/>
          <p:cNvSpPr/>
          <p:nvPr/>
        </p:nvSpPr>
        <p:spPr>
          <a:xfrm>
            <a:off x="6286706" y="2388701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MARKET</a:t>
            </a:r>
          </a:p>
        </p:txBody>
      </p:sp>
      <p:sp>
        <p:nvSpPr>
          <p:cNvPr id="70" name="Ovál 69"/>
          <p:cNvSpPr/>
          <p:nvPr/>
        </p:nvSpPr>
        <p:spPr>
          <a:xfrm>
            <a:off x="5857891" y="5584943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MARKET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6286706" y="485093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p=4/5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6309031" y="3379419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p=1/5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253023" y="3114764"/>
            <a:ext cx="909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ZÓNA 1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6192231" y="5209253"/>
            <a:ext cx="909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ZÓNA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08691" y="1095693"/>
                <a:ext cx="35126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𝑚𝑎𝑟𝑘𝑒𝑡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𝑚𝑎𝑟𝑘𝑒𝑡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𝑚𝑎𝑟𝑘𝑒𝑡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91" y="1095693"/>
                <a:ext cx="351262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450363" y="1095693"/>
                <a:ext cx="1831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ó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ó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𝑛𝑎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363" y="1095693"/>
                <a:ext cx="183146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4450363" y="1592081"/>
                <a:ext cx="13063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ó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cs-CZ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363" y="1592081"/>
                <a:ext cx="130638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5857891" y="1592081"/>
                <a:ext cx="2126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  <m:r>
                          <a:rPr lang="cs-CZ" b="0" i="1" smtClean="0">
                            <a:latin typeface="Cambria Math"/>
                          </a:rPr>
                          <m:t>ó</m:t>
                        </m:r>
                        <m:r>
                          <a:rPr lang="cs-CZ" b="0" i="1" smtClean="0">
                            <a:latin typeface="Cambria Math"/>
                          </a:rPr>
                          <m:t>𝑛𝑎</m:t>
                        </m:r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b="0" i="1" smtClean="0">
                        <a:latin typeface="Cambria Math"/>
                      </a:rPr>
                      <m:t>4=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</a:rPr>
                      <m:t>ln</m:t>
                    </m:r>
                    <m:r>
                      <a:rPr lang="cs-CZ" b="0" i="1" smtClean="0">
                        <a:latin typeface="Cambria Math"/>
                      </a:rPr>
                      <m:t>⁡(4)</m:t>
                    </m:r>
                  </m:oMath>
                </a14:m>
                <a:r>
                  <a:rPr lang="cs-CZ" b="0" dirty="0"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91" y="1592081"/>
                <a:ext cx="212615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6981103" y="634028"/>
            <a:ext cx="184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jako 4 obchody v zóně 2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V="1">
            <a:off x="7054748" y="1280359"/>
            <a:ext cx="253556" cy="328284"/>
          </a:xfrm>
          <a:prstGeom prst="line">
            <a:avLst/>
          </a:prstGeom>
          <a:ln>
            <a:head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 flipV="1">
            <a:off x="7333926" y="1280359"/>
            <a:ext cx="262410" cy="328284"/>
          </a:xfrm>
          <a:prstGeom prst="line">
            <a:avLst/>
          </a:prstGeom>
          <a:ln>
            <a:head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1853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dirty="0" err="1"/>
              <a:t>Mixed</a:t>
            </a:r>
            <a:r>
              <a:rPr lang="cs-CZ" sz="3600" dirty="0"/>
              <a:t> </a:t>
            </a:r>
            <a:r>
              <a:rPr lang="cs-CZ" sz="3600" dirty="0" err="1"/>
              <a:t>logit</a:t>
            </a:r>
            <a:r>
              <a:rPr lang="cs-CZ" sz="3600" dirty="0"/>
              <a:t> pro panelová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95536" y="908720"/>
                <a:ext cx="8424936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Proč nenechat jednoho respondenta rozhodovat nad více scénáři?</a:t>
                </a:r>
              </a:p>
              <a:p>
                <a:pPr>
                  <a:tabLst>
                    <a:tab pos="357188" algn="l"/>
                  </a:tabLst>
                </a:pPr>
                <a:endParaRPr lang="cs-CZ" sz="2400" dirty="0"/>
              </a:p>
              <a:p>
                <a:pPr>
                  <a:tabLst>
                    <a:tab pos="357188" algn="l"/>
                  </a:tabLst>
                </a:pPr>
                <a:r>
                  <a:rPr lang="cs-CZ" sz="2400" dirty="0"/>
                  <a:t>Model musí počítat s efekty jednotlivých respondentů </a:t>
                </a:r>
                <a:r>
                  <a:rPr lang="cs-CZ" sz="2400" i="1" dirty="0"/>
                  <a:t>r </a:t>
                </a:r>
                <a:r>
                  <a:rPr lang="cs-CZ" sz="2400" dirty="0"/>
                  <a:t>na každou alternativu </a:t>
                </a:r>
                <a:r>
                  <a:rPr lang="cs-CZ" sz="2400" i="1" dirty="0"/>
                  <a:t>a</a:t>
                </a:r>
                <a:r>
                  <a:rPr lang="cs-CZ" sz="24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357188" algn="l"/>
                  </a:tabLst>
                </a:pPr>
                <a:endParaRPr lang="cs-CZ" sz="2400" dirty="0"/>
              </a:p>
              <a:p>
                <a:pPr>
                  <a:tabLst>
                    <a:tab pos="3571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𝑎𝑟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𝛽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𝑎𝑟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𝑎𝑟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𝑎𝑟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sz="2400" dirty="0"/>
              </a:p>
              <a:p>
                <a:pPr>
                  <a:tabLst>
                    <a:tab pos="357188" algn="l"/>
                  </a:tabLst>
                </a:pPr>
                <a:endParaRPr lang="cs-CZ" sz="2400" dirty="0">
                  <a:sym typeface="Wingdings" panose="05000000000000000000" pitchFamily="2" charset="2"/>
                </a:endParaRPr>
              </a:p>
              <a:p>
                <a:pPr>
                  <a:tabLst>
                    <a:tab pos="357188" algn="l"/>
                  </a:tabLst>
                </a:pPr>
                <a:r>
                  <a:rPr lang="cs-CZ" sz="2400" dirty="0"/>
                  <a:t>Přičemž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𝑎𝑟</m:t>
                        </m:r>
                      </m:sub>
                    </m:sSub>
                  </m:oMath>
                </a14:m>
                <a:r>
                  <a:rPr lang="cs-CZ" sz="2400" dirty="0"/>
                  <a:t> je náhodná veličina, která není IID, ale může být závislá na respondentovi a alternativě.</a:t>
                </a:r>
              </a:p>
              <a:p>
                <a:pPr lvl="1">
                  <a:tabLst>
                    <a:tab pos="357188" algn="l"/>
                  </a:tabLst>
                </a:pPr>
                <a:endParaRPr lang="cs-CZ" sz="2400" dirty="0"/>
              </a:p>
              <a:p>
                <a:pPr lvl="1">
                  <a:tabLst>
                    <a:tab pos="357188" algn="l"/>
                  </a:tabLst>
                </a:pPr>
                <a:endParaRPr lang="cs-CZ" sz="2400" dirty="0"/>
              </a:p>
              <a:p>
                <a:pPr lvl="1">
                  <a:tabLst>
                    <a:tab pos="357188" algn="l"/>
                  </a:tabLst>
                </a:pPr>
                <a:endParaRPr lang="cs-CZ" sz="2400" dirty="0"/>
              </a:p>
              <a:p>
                <a:pPr lvl="1">
                  <a:tabLst>
                    <a:tab pos="357188" algn="l"/>
                  </a:tabLst>
                </a:pPr>
                <a:endParaRPr lang="cs-CZ" sz="2400" dirty="0"/>
              </a:p>
              <a:p>
                <a:pPr>
                  <a:tabLst>
                    <a:tab pos="357188" algn="l"/>
                  </a:tabLst>
                </a:pPr>
                <a:r>
                  <a:rPr lang="en-US" dirty="0" err="1"/>
                  <a:t>Hensher</a:t>
                </a:r>
                <a:r>
                  <a:rPr lang="en-US" dirty="0"/>
                  <a:t>, D., &amp; Greene, W. (2001). The Mixed Logit Model: The State of Practice and Warnings for the Unwary, (October 2011), 39. https://doi.org/10.1.1.195.1039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424936" cy="5447645"/>
              </a:xfrm>
              <a:prstGeom prst="rect">
                <a:avLst/>
              </a:prstGeom>
              <a:blipFill rotWithShape="1">
                <a:blip r:embed="rId2"/>
                <a:stretch>
                  <a:fillRect l="-1158" t="-895" r="-651" b="-7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042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i="1" dirty="0" err="1">
                <a:solidFill>
                  <a:schemeClr val="accent3">
                    <a:lumMod val="50000"/>
                  </a:schemeClr>
                </a:solidFill>
              </a:rPr>
              <a:t>Mixed</a:t>
            </a:r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3600" i="1" dirty="0" err="1">
                <a:solidFill>
                  <a:schemeClr val="accent3">
                    <a:lumMod val="50000"/>
                  </a:schemeClr>
                </a:solidFill>
              </a:rPr>
              <a:t>logit</a:t>
            </a:r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 v </a:t>
            </a:r>
            <a:r>
              <a:rPr lang="cs-CZ" sz="3600" i="1" dirty="0" err="1">
                <a:solidFill>
                  <a:schemeClr val="accent3">
                    <a:lumMod val="50000"/>
                  </a:schemeClr>
                </a:solidFill>
              </a:rPr>
              <a:t>Biogeme</a:t>
            </a:r>
            <a:endParaRPr lang="cs-CZ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3507" y="692696"/>
            <a:ext cx="849694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[Beta]</a:t>
            </a:r>
          </a:p>
          <a:p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asc_a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	0     -10000	10000	1</a:t>
            </a:r>
          </a:p>
          <a:p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asc_b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	0     -10000	10000	0 </a:t>
            </a:r>
          </a:p>
          <a:p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asc_h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	0     -10000	10000	0 </a:t>
            </a:r>
          </a:p>
          <a:p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asc_r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	0     -10000	10000	0 </a:t>
            </a:r>
          </a:p>
          <a:p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asc_v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	0     -10000	10000	0 </a:t>
            </a:r>
          </a:p>
          <a:p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bcost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	0     -10000	10000	0 </a:t>
            </a:r>
          </a:p>
          <a:p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btt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	0     -10000	10000	0 </a:t>
            </a:r>
          </a:p>
          <a:p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s	0	0	10000	0</a:t>
            </a:r>
          </a:p>
          <a:p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[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Utilities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1  auto   	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a_avl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asc_a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one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btt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[ s ]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a_tt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bcost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a_cost</a:t>
            </a:r>
            <a:endParaRPr lang="cs-CZ" sz="14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2  autobus   	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one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asc_b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one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btt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[ s ]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b_tt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bcost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b_cost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</a:t>
            </a:r>
          </a:p>
          <a:p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3  vlak    	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one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asc_r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one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btt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[ s ]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r_tt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bcost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r_cost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          </a:t>
            </a:r>
          </a:p>
          <a:p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4  vrt     	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v_avl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asc_v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one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btt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[ s ]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v_tt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bcost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v_cost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  </a:t>
            </a:r>
          </a:p>
          <a:p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  5 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hyperloop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	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h_avl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asc_h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one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btt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[ s ]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v_tt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+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bcost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* 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v_cost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</a:p>
          <a:p>
            <a:endParaRPr lang="cs-CZ" sz="14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[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Draws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1000</a:t>
            </a:r>
          </a:p>
          <a:p>
            <a:endParaRPr lang="cs-CZ" sz="14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[</a:t>
            </a:r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PanelData</a:t>
            </a:r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cs-CZ" sz="1400" dirty="0">
                <a:solidFill>
                  <a:srgbClr val="002060"/>
                </a:solidFill>
                <a:latin typeface="Consolas" panose="020B0609020204030204" pitchFamily="49" charset="0"/>
              </a:rPr>
              <a:t>id</a:t>
            </a:r>
          </a:p>
          <a:p>
            <a:r>
              <a:rPr lang="cs-CZ" sz="1400" dirty="0" err="1">
                <a:solidFill>
                  <a:srgbClr val="002060"/>
                </a:solidFill>
                <a:latin typeface="Consolas" panose="020B0609020204030204" pitchFamily="49" charset="0"/>
              </a:rPr>
              <a:t>btt_s</a:t>
            </a:r>
            <a:endParaRPr lang="cs-CZ" sz="14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endParaRPr lang="cs-CZ" sz="1400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5148064" y="4077073"/>
            <a:ext cx="498377" cy="31183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397252" y="4368643"/>
            <a:ext cx="3604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Náhodná proměnná má rovnoměrné rozložení (hranaté závorky) a směrodatnou odchylku „s“</a:t>
            </a:r>
          </a:p>
        </p:txBody>
      </p:sp>
      <p:cxnSp>
        <p:nvCxnSpPr>
          <p:cNvPr id="15" name="Přímá spojnice 14"/>
          <p:cNvCxnSpPr/>
          <p:nvPr/>
        </p:nvCxnSpPr>
        <p:spPr>
          <a:xfrm>
            <a:off x="783972" y="5301208"/>
            <a:ext cx="763692" cy="720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547664" y="5188550"/>
            <a:ext cx="431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Proměnná „id“ identifikuje respondenty</a:t>
            </a:r>
          </a:p>
        </p:txBody>
      </p:sp>
      <p:cxnSp>
        <p:nvCxnSpPr>
          <p:cNvPr id="22" name="Přímá spojnice 21"/>
          <p:cNvCxnSpPr/>
          <p:nvPr/>
        </p:nvCxnSpPr>
        <p:spPr>
          <a:xfrm>
            <a:off x="1089022" y="5557882"/>
            <a:ext cx="458642" cy="11393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475298" y="5557882"/>
            <a:ext cx="386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Podle ní se vytváří náhodná proměnná</a:t>
            </a:r>
          </a:p>
        </p:txBody>
      </p:sp>
      <p:cxnSp>
        <p:nvCxnSpPr>
          <p:cNvPr id="30" name="Přímá spojnice 29"/>
          <p:cNvCxnSpPr/>
          <p:nvPr/>
        </p:nvCxnSpPr>
        <p:spPr>
          <a:xfrm flipV="1">
            <a:off x="894223" y="1964741"/>
            <a:ext cx="3821793" cy="60016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4427984" y="1364577"/>
            <a:ext cx="4030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Směrodatná odchylka „s“</a:t>
            </a:r>
          </a:p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náhodné proměnné je normálně odhadované veličina, která nemůže nabývat záporných hodnot.</a:t>
            </a:r>
          </a:p>
        </p:txBody>
      </p:sp>
      <p:sp>
        <p:nvSpPr>
          <p:cNvPr id="34" name="Zaoblený obdélníkový popisek 33"/>
          <p:cNvSpPr/>
          <p:nvPr/>
        </p:nvSpPr>
        <p:spPr>
          <a:xfrm>
            <a:off x="1864702" y="4830308"/>
            <a:ext cx="2245538" cy="288032"/>
          </a:xfrm>
          <a:prstGeom prst="wedgeRoundRectCallout">
            <a:avLst>
              <a:gd name="adj1" fmla="val -61257"/>
              <a:gd name="adj2" fmla="val 48697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SPECIFIKACE PANELU</a:t>
            </a:r>
          </a:p>
        </p:txBody>
      </p:sp>
      <p:sp>
        <p:nvSpPr>
          <p:cNvPr id="35" name="Zaoblený obdélníkový popisek 34"/>
          <p:cNvSpPr/>
          <p:nvPr/>
        </p:nvSpPr>
        <p:spPr>
          <a:xfrm>
            <a:off x="1864702" y="4244893"/>
            <a:ext cx="1800200" cy="288032"/>
          </a:xfrm>
          <a:prstGeom prst="wedgeRoundRectCallout">
            <a:avLst>
              <a:gd name="adj1" fmla="val -81738"/>
              <a:gd name="adj2" fmla="val 31444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POČET SIMULACÍ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93928" y="6078487"/>
            <a:ext cx="8907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Model zohledňuje, jak se respondenti systematicky liší v hodnotě času.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340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04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6. Interpretace výsledků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Interpretace kvality modelu</a:t>
            </a:r>
          </a:p>
          <a:p>
            <a:r>
              <a:rPr lang="cs-CZ" dirty="0"/>
              <a:t>Kvantifikace koeficientů</a:t>
            </a:r>
          </a:p>
          <a:p>
            <a:r>
              <a:rPr lang="cs-CZ" dirty="0"/>
              <a:t>Hodnota času a ochota platit za služby</a:t>
            </a:r>
          </a:p>
          <a:p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Hodnota času na trase Brno - Praha</a:t>
            </a:r>
          </a:p>
          <a:p>
            <a:r>
              <a:rPr lang="cs-CZ" dirty="0"/>
              <a:t>Elasticita</a:t>
            </a:r>
          </a:p>
          <a:p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Inkrementální model volby dopravního módu na trase Brno - Praha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698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dirty="0"/>
              <a:t>Interpretace  kvality modelu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39552" y="1016732"/>
                <a:ext cx="8048114" cy="276684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DC modely jsou odhadovány metodou maximální věrohodnosti. Ukazatelem kvality je log-</a:t>
                </a:r>
                <a:r>
                  <a:rPr lang="cs-CZ" sz="2400" dirty="0" err="1"/>
                  <a:t>likelihood</a:t>
                </a:r>
                <a:r>
                  <a:rPr lang="cs-CZ" sz="2400" dirty="0"/>
                  <a:t> funkce </a:t>
                </a:r>
                <a:r>
                  <a:rPr lang="cs-CZ" sz="2400" i="1" dirty="0"/>
                  <a:t>LL</a:t>
                </a:r>
                <a:r>
                  <a:rPr lang="cs-CZ" sz="2400" dirty="0"/>
                  <a:t> a dále například  </a:t>
                </a:r>
                <a:r>
                  <a:rPr lang="cs-CZ" sz="2400" dirty="0" err="1"/>
                  <a:t>likelihood</a:t>
                </a:r>
                <a:r>
                  <a:rPr lang="cs-CZ" sz="2400" dirty="0"/>
                  <a:t> ratio test a </a:t>
                </a:r>
                <a:r>
                  <a:rPr lang="cs-CZ" sz="2400" dirty="0" err="1"/>
                  <a:t>McFaddenovo</a:t>
                </a:r>
                <a:r>
                  <a:rPr lang="cs-CZ" sz="2400" dirty="0"/>
                  <a:t> R-square.</a:t>
                </a:r>
              </a:p>
              <a:p>
                <a:endParaRPr lang="cs-CZ" sz="2400" dirty="0"/>
              </a:p>
              <a:p>
                <a:r>
                  <a:rPr lang="cs-CZ" sz="2400" dirty="0" err="1"/>
                  <a:t>Likelihood</a:t>
                </a:r>
                <a:r>
                  <a:rPr lang="cs-CZ" sz="2400" dirty="0"/>
                  <a:t> ratio test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𝐿𝑅</m:t>
                    </m:r>
                  </m:oMath>
                </a14:m>
                <a:r>
                  <a:rPr lang="cs-CZ" sz="2400" dirty="0"/>
                  <a:t> vychází z log-</a:t>
                </a:r>
                <a:r>
                  <a:rPr lang="cs-CZ" sz="2400" dirty="0" err="1"/>
                  <a:t>likelihood</a:t>
                </a:r>
                <a:r>
                  <a:rPr lang="cs-CZ" sz="2400" dirty="0"/>
                  <a:t> modelu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𝐿𝐿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sz="2400" dirty="0"/>
                  <a:t> a log-</a:t>
                </a:r>
                <a:r>
                  <a:rPr lang="cs-CZ" sz="2400" dirty="0" err="1"/>
                  <a:t>likelihood</a:t>
                </a:r>
                <a:r>
                  <a:rPr lang="cs-CZ" sz="2400" dirty="0"/>
                  <a:t> nulového modelu (bez nezávislých proměnných)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𝐿𝐿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h</m:t>
                        </m:r>
                        <m:r>
                          <a:rPr lang="cs-CZ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400" dirty="0"/>
                  <a:t> a rozdělení má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400" dirty="0"/>
                  <a:t>.</a:t>
                </a: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16732"/>
                <a:ext cx="8048114" cy="2766848"/>
              </a:xfrm>
              <a:prstGeom prst="rect">
                <a:avLst/>
              </a:prstGeom>
              <a:blipFill rotWithShape="1">
                <a:blip r:embed="rId2"/>
                <a:stretch>
                  <a:fillRect l="-1212" t="-1762" r="-1667" b="-8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915816" y="3609020"/>
                <a:ext cx="3528392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=2∗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ln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4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  <m:r>
                                    <a:rPr lang="cs-CZ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⁡(</m:t>
                                  </m:r>
                                  <m:r>
                                    <a:rPr lang="cs-CZ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𝐿𝐿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4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  <m:r>
                                    <a:rPr lang="cs-CZ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⁡(</m:t>
                                  </m:r>
                                  <m:r>
                                    <a:rPr lang="cs-CZ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𝐿𝐿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cs-CZ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609020"/>
                <a:ext cx="3528392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539552" y="4646443"/>
            <a:ext cx="804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McFaddenovo</a:t>
            </a:r>
            <a:r>
              <a:rPr lang="cs-CZ" sz="2400" dirty="0"/>
              <a:t> R-square lze interpretovat </a:t>
            </a:r>
            <a:r>
              <a:rPr lang="en-US" sz="2400" dirty="0" err="1"/>
              <a:t>podobn</a:t>
            </a:r>
            <a:r>
              <a:rPr lang="cs-CZ" sz="2400" dirty="0"/>
              <a:t>ě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cs-CZ" sz="2400" dirty="0"/>
              <a:t>koeficient determinace: podíl vysvětleného rozptylu.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837195" y="5477440"/>
                <a:ext cx="7452828" cy="84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𝑀𝑐𝐹𝑎𝑑𝑑𝑒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𝐿𝐿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𝐿𝐿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95" y="5477440"/>
                <a:ext cx="7452828" cy="8489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3047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8143" y="116632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Interpretace  kvality modelu</a:t>
            </a:r>
          </a:p>
        </p:txBody>
      </p:sp>
      <p:sp>
        <p:nvSpPr>
          <p:cNvPr id="4" name="Obdélník 3"/>
          <p:cNvSpPr/>
          <p:nvPr/>
        </p:nvSpPr>
        <p:spPr>
          <a:xfrm>
            <a:off x="711948" y="965161"/>
            <a:ext cx="7728387" cy="5693866"/>
          </a:xfrm>
          <a:prstGeom prst="rect">
            <a:avLst/>
          </a:prstGeom>
          <a:solidFill>
            <a:srgbClr val="FFF5F5"/>
          </a:solidFill>
        </p:spPr>
        <p:txBody>
          <a:bodyPr wrap="square">
            <a:spAutoFit/>
          </a:bodyPr>
          <a:lstStyle/>
          <a:p>
            <a:r>
              <a:rPr lang="cs-CZ" sz="1400" dirty="0">
                <a:latin typeface="Consolas" panose="020B0609020204030204" pitchFamily="49" charset="0"/>
              </a:rPr>
              <a:t>// </a:t>
            </a:r>
            <a:r>
              <a:rPr lang="cs-CZ" sz="1400" dirty="0" err="1">
                <a:latin typeface="Consolas" panose="020B0609020204030204" pitchFamily="49" charset="0"/>
              </a:rPr>
              <a:t>This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file</a:t>
            </a:r>
            <a:r>
              <a:rPr lang="cs-CZ" sz="1400" dirty="0">
                <a:latin typeface="Consolas" panose="020B0609020204030204" pitchFamily="49" charset="0"/>
              </a:rPr>
              <a:t> has </a:t>
            </a:r>
            <a:r>
              <a:rPr lang="cs-CZ" sz="1400" dirty="0" err="1">
                <a:latin typeface="Consolas" panose="020B0609020204030204" pitchFamily="49" charset="0"/>
              </a:rPr>
              <a:t>automatically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been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generated</a:t>
            </a:r>
            <a:r>
              <a:rPr lang="cs-CZ" sz="1400" dirty="0">
                <a:latin typeface="Consolas" panose="020B0609020204030204" pitchFamily="49" charset="0"/>
              </a:rPr>
              <a:t>.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// 02/16/18 08:27:23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// Michel </a:t>
            </a:r>
            <a:r>
              <a:rPr lang="cs-CZ" sz="1400" dirty="0" err="1">
                <a:latin typeface="Consolas" panose="020B0609020204030204" pitchFamily="49" charset="0"/>
              </a:rPr>
              <a:t>Bierlaire</a:t>
            </a:r>
            <a:r>
              <a:rPr lang="cs-CZ" sz="1400" dirty="0">
                <a:latin typeface="Consolas" panose="020B0609020204030204" pitchFamily="49" charset="0"/>
              </a:rPr>
              <a:t>, EPFL</a:t>
            </a:r>
          </a:p>
          <a:p>
            <a:endParaRPr lang="cs-CZ" sz="1400" dirty="0">
              <a:latin typeface="Consolas" panose="020B0609020204030204" pitchFamily="49" charset="0"/>
            </a:endParaRPr>
          </a:p>
          <a:p>
            <a:r>
              <a:rPr lang="cs-CZ" sz="1400" dirty="0" err="1">
                <a:latin typeface="Consolas" panose="020B0609020204030204" pitchFamily="49" charset="0"/>
              </a:rPr>
              <a:t>biogeme</a:t>
            </a:r>
            <a:r>
              <a:rPr lang="cs-CZ" sz="1400" dirty="0">
                <a:latin typeface="Consolas" panose="020B0609020204030204" pitchFamily="49" charset="0"/>
              </a:rPr>
              <a:t> 2.2 [</a:t>
            </a:r>
            <a:r>
              <a:rPr lang="cs-CZ" sz="1400" dirty="0" err="1">
                <a:latin typeface="Consolas" panose="020B0609020204030204" pitchFamily="49" charset="0"/>
              </a:rPr>
              <a:t>Thu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Mar</a:t>
            </a:r>
            <a:r>
              <a:rPr lang="cs-CZ" sz="1400" dirty="0">
                <a:latin typeface="Consolas" panose="020B0609020204030204" pitchFamily="49" charset="0"/>
              </a:rPr>
              <a:t> 15 14:58:02 WEST 2012]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Michel </a:t>
            </a:r>
            <a:r>
              <a:rPr lang="cs-CZ" sz="1400" dirty="0" err="1">
                <a:latin typeface="Consolas" panose="020B0609020204030204" pitchFamily="49" charset="0"/>
              </a:rPr>
              <a:t>Bierlaire</a:t>
            </a:r>
            <a:r>
              <a:rPr lang="cs-CZ" sz="1400" dirty="0">
                <a:latin typeface="Consolas" panose="020B0609020204030204" pitchFamily="49" charset="0"/>
              </a:rPr>
              <a:t>, EPFL</a:t>
            </a:r>
          </a:p>
          <a:p>
            <a:endParaRPr lang="cs-CZ" sz="1400" dirty="0">
              <a:latin typeface="Consolas" panose="020B0609020204030204" pitchFamily="49" charset="0"/>
            </a:endParaRPr>
          </a:p>
          <a:p>
            <a:endParaRPr lang="cs-CZ" sz="1400" dirty="0">
              <a:latin typeface="Consolas" panose="020B0609020204030204" pitchFamily="49" charset="0"/>
            </a:endParaRPr>
          </a:p>
          <a:p>
            <a:r>
              <a:rPr lang="cs-CZ" sz="1400" dirty="0">
                <a:latin typeface="Consolas" panose="020B0609020204030204" pitchFamily="49" charset="0"/>
              </a:rPr>
              <a:t>                         Model:  </a:t>
            </a:r>
            <a:r>
              <a:rPr lang="cs-CZ" sz="1400" dirty="0" err="1">
                <a:latin typeface="Consolas" panose="020B0609020204030204" pitchFamily="49" charset="0"/>
              </a:rPr>
              <a:t>Mixed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Multinomial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Logit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for</a:t>
            </a:r>
            <a:r>
              <a:rPr lang="cs-CZ" sz="1400" dirty="0">
                <a:latin typeface="Consolas" panose="020B0609020204030204" pitchFamily="49" charset="0"/>
              </a:rPr>
              <a:t> panel data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       </a:t>
            </a:r>
            <a:r>
              <a:rPr lang="cs-CZ" sz="1400" dirty="0" err="1">
                <a:latin typeface="Consolas" panose="020B0609020204030204" pitchFamily="49" charset="0"/>
              </a:rPr>
              <a:t>Number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of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draws</a:t>
            </a:r>
            <a:r>
              <a:rPr lang="cs-CZ" sz="1400" dirty="0">
                <a:latin typeface="Consolas" panose="020B0609020204030204" pitchFamily="49" charset="0"/>
              </a:rPr>
              <a:t>: 1000</a:t>
            </a:r>
          </a:p>
          <a:p>
            <a:r>
              <a:rPr lang="cs-CZ" sz="1400" dirty="0" err="1">
                <a:latin typeface="Consolas" panose="020B0609020204030204" pitchFamily="49" charset="0"/>
              </a:rPr>
              <a:t>Number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of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estimated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parameters</a:t>
            </a:r>
            <a:r>
              <a:rPr lang="cs-CZ" sz="1400" dirty="0">
                <a:latin typeface="Consolas" panose="020B0609020204030204" pitchFamily="49" charset="0"/>
              </a:rPr>
              <a:t>: 5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</a:t>
            </a:r>
            <a:r>
              <a:rPr lang="cs-CZ" sz="1400" dirty="0" err="1">
                <a:latin typeface="Consolas" panose="020B0609020204030204" pitchFamily="49" charset="0"/>
              </a:rPr>
              <a:t>Number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of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observations</a:t>
            </a:r>
            <a:r>
              <a:rPr lang="cs-CZ" sz="1400" dirty="0">
                <a:latin typeface="Consolas" panose="020B0609020204030204" pitchFamily="49" charset="0"/>
              </a:rPr>
              <a:t>: 19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 </a:t>
            </a:r>
            <a:r>
              <a:rPr lang="cs-CZ" sz="1400" dirty="0" err="1">
                <a:latin typeface="Consolas" panose="020B0609020204030204" pitchFamily="49" charset="0"/>
              </a:rPr>
              <a:t>Number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of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individuals</a:t>
            </a:r>
            <a:r>
              <a:rPr lang="cs-CZ" sz="1400" dirty="0">
                <a:latin typeface="Consolas" panose="020B0609020204030204" pitchFamily="49" charset="0"/>
              </a:rPr>
              <a:t>: 12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   </a:t>
            </a:r>
            <a:r>
              <a:rPr lang="cs-CZ" sz="1400" dirty="0" err="1">
                <a:latin typeface="Consolas" panose="020B0609020204030204" pitchFamily="49" charset="0"/>
              </a:rPr>
              <a:t>Null</a:t>
            </a:r>
            <a:r>
              <a:rPr lang="cs-CZ" sz="1400" dirty="0">
                <a:latin typeface="Consolas" panose="020B0609020204030204" pitchFamily="49" charset="0"/>
              </a:rPr>
              <a:t> log-</a:t>
            </a:r>
            <a:r>
              <a:rPr lang="cs-CZ" sz="1400" dirty="0" err="1">
                <a:latin typeface="Consolas" panose="020B0609020204030204" pitchFamily="49" charset="0"/>
              </a:rPr>
              <a:t>likelihood</a:t>
            </a:r>
            <a:r>
              <a:rPr lang="cs-CZ" sz="1400" dirty="0">
                <a:latin typeface="Consolas" panose="020B0609020204030204" pitchFamily="49" charset="0"/>
              </a:rPr>
              <a:t>: -24.901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   </a:t>
            </a:r>
            <a:r>
              <a:rPr lang="cs-CZ" sz="1400" dirty="0" err="1">
                <a:latin typeface="Consolas" panose="020B0609020204030204" pitchFamily="49" charset="0"/>
              </a:rPr>
              <a:t>Init</a:t>
            </a:r>
            <a:r>
              <a:rPr lang="cs-CZ" sz="1400" dirty="0">
                <a:latin typeface="Consolas" panose="020B0609020204030204" pitchFamily="49" charset="0"/>
              </a:rPr>
              <a:t> log-</a:t>
            </a:r>
            <a:r>
              <a:rPr lang="cs-CZ" sz="1400" dirty="0" err="1">
                <a:latin typeface="Consolas" panose="020B0609020204030204" pitchFamily="49" charset="0"/>
              </a:rPr>
              <a:t>likelihood</a:t>
            </a:r>
            <a:r>
              <a:rPr lang="cs-CZ" sz="1400" dirty="0">
                <a:latin typeface="Consolas" panose="020B0609020204030204" pitchFamily="49" charset="0"/>
              </a:rPr>
              <a:t>: -24.901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  </a:t>
            </a:r>
            <a:r>
              <a:rPr lang="cs-CZ" sz="1400" dirty="0" err="1">
                <a:latin typeface="Consolas" panose="020B0609020204030204" pitchFamily="49" charset="0"/>
              </a:rPr>
              <a:t>Final</a:t>
            </a:r>
            <a:r>
              <a:rPr lang="cs-CZ" sz="1400" dirty="0">
                <a:latin typeface="Consolas" panose="020B0609020204030204" pitchFamily="49" charset="0"/>
              </a:rPr>
              <a:t> log-</a:t>
            </a:r>
            <a:r>
              <a:rPr lang="cs-CZ" sz="1400" dirty="0" err="1">
                <a:latin typeface="Consolas" panose="020B0609020204030204" pitchFamily="49" charset="0"/>
              </a:rPr>
              <a:t>likelihood</a:t>
            </a:r>
            <a:r>
              <a:rPr lang="cs-CZ" sz="1400" dirty="0">
                <a:latin typeface="Consolas" panose="020B0609020204030204" pitchFamily="49" charset="0"/>
              </a:rPr>
              <a:t>: -17.270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 </a:t>
            </a:r>
            <a:r>
              <a:rPr lang="cs-CZ" sz="1400" dirty="0" err="1">
                <a:latin typeface="Consolas" panose="020B0609020204030204" pitchFamily="49" charset="0"/>
              </a:rPr>
              <a:t>Likelihood</a:t>
            </a:r>
            <a:r>
              <a:rPr lang="cs-CZ" sz="1400" dirty="0">
                <a:latin typeface="Consolas" panose="020B0609020204030204" pitchFamily="49" charset="0"/>
              </a:rPr>
              <a:t> ratio test: 15.263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            </a:t>
            </a:r>
            <a:r>
              <a:rPr lang="cs-CZ" sz="1400" dirty="0" err="1">
                <a:latin typeface="Consolas" panose="020B0609020204030204" pitchFamily="49" charset="0"/>
              </a:rPr>
              <a:t>Rho</a:t>
            </a:r>
            <a:r>
              <a:rPr lang="cs-CZ" sz="1400" dirty="0">
                <a:latin typeface="Consolas" panose="020B0609020204030204" pitchFamily="49" charset="0"/>
              </a:rPr>
              <a:t>-square: 0.306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   </a:t>
            </a:r>
            <a:r>
              <a:rPr lang="cs-CZ" sz="1400" dirty="0" err="1">
                <a:latin typeface="Consolas" panose="020B0609020204030204" pitchFamily="49" charset="0"/>
              </a:rPr>
              <a:t>Adjusted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rho</a:t>
            </a:r>
            <a:r>
              <a:rPr lang="cs-CZ" sz="1400" dirty="0">
                <a:latin typeface="Consolas" panose="020B0609020204030204" pitchFamily="49" charset="0"/>
              </a:rPr>
              <a:t>-square: 0.106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   </a:t>
            </a:r>
            <a:r>
              <a:rPr lang="cs-CZ" sz="1400" dirty="0" err="1">
                <a:latin typeface="Consolas" panose="020B0609020204030204" pitchFamily="49" charset="0"/>
              </a:rPr>
              <a:t>Final</a:t>
            </a:r>
            <a:r>
              <a:rPr lang="cs-CZ" sz="1400" dirty="0">
                <a:latin typeface="Consolas" panose="020B0609020204030204" pitchFamily="49" charset="0"/>
              </a:rPr>
              <a:t> gradient </a:t>
            </a:r>
            <a:r>
              <a:rPr lang="cs-CZ" sz="1400" dirty="0" err="1">
                <a:latin typeface="Consolas" panose="020B0609020204030204" pitchFamily="49" charset="0"/>
              </a:rPr>
              <a:t>norm</a:t>
            </a:r>
            <a:r>
              <a:rPr lang="cs-CZ" sz="1400" dirty="0">
                <a:latin typeface="Consolas" panose="020B0609020204030204" pitchFamily="49" charset="0"/>
              </a:rPr>
              <a:t>: +6.736e-005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            </a:t>
            </a:r>
            <a:r>
              <a:rPr lang="cs-CZ" sz="1400" dirty="0" err="1">
                <a:latin typeface="Consolas" panose="020B0609020204030204" pitchFamily="49" charset="0"/>
              </a:rPr>
              <a:t>Diagnostic</a:t>
            </a:r>
            <a:r>
              <a:rPr lang="cs-CZ" sz="1400" dirty="0">
                <a:latin typeface="Consolas" panose="020B0609020204030204" pitchFamily="49" charset="0"/>
              </a:rPr>
              <a:t>: </a:t>
            </a:r>
            <a:r>
              <a:rPr lang="cs-CZ" sz="1400" dirty="0" err="1">
                <a:latin typeface="Consolas" panose="020B0609020204030204" pitchFamily="49" charset="0"/>
              </a:rPr>
              <a:t>Convergence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reached</a:t>
            </a:r>
            <a:r>
              <a:rPr lang="cs-CZ" sz="1400" dirty="0">
                <a:latin typeface="Consolas" panose="020B0609020204030204" pitchFamily="49" charset="0"/>
              </a:rPr>
              <a:t>...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            </a:t>
            </a:r>
            <a:r>
              <a:rPr lang="cs-CZ" sz="1400" dirty="0" err="1">
                <a:latin typeface="Consolas" panose="020B0609020204030204" pitchFamily="49" charset="0"/>
              </a:rPr>
              <a:t>Iterations</a:t>
            </a:r>
            <a:r>
              <a:rPr lang="cs-CZ" sz="1400" dirty="0">
                <a:latin typeface="Consolas" panose="020B0609020204030204" pitchFamily="49" charset="0"/>
              </a:rPr>
              <a:t>: 88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              Run </a:t>
            </a:r>
            <a:r>
              <a:rPr lang="cs-CZ" sz="1400" dirty="0" err="1">
                <a:latin typeface="Consolas" panose="020B0609020204030204" pitchFamily="49" charset="0"/>
              </a:rPr>
              <a:t>time</a:t>
            </a:r>
            <a:r>
              <a:rPr lang="cs-CZ" sz="1400" dirty="0">
                <a:latin typeface="Consolas" panose="020B0609020204030204" pitchFamily="49" charset="0"/>
              </a:rPr>
              <a:t>: 00:18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           Variance-</a:t>
            </a:r>
            <a:r>
              <a:rPr lang="cs-CZ" sz="1400" dirty="0" err="1">
                <a:latin typeface="Consolas" panose="020B0609020204030204" pitchFamily="49" charset="0"/>
              </a:rPr>
              <a:t>covariance</a:t>
            </a:r>
            <a:r>
              <a:rPr lang="cs-CZ" sz="1400" dirty="0">
                <a:latin typeface="Consolas" panose="020B0609020204030204" pitchFamily="49" charset="0"/>
              </a:rPr>
              <a:t>: </a:t>
            </a:r>
            <a:r>
              <a:rPr lang="cs-CZ" sz="1400" dirty="0" err="1">
                <a:latin typeface="Consolas" panose="020B0609020204030204" pitchFamily="49" charset="0"/>
              </a:rPr>
              <a:t>from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finite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difference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hessian</a:t>
            </a:r>
            <a:endParaRPr lang="cs-CZ" sz="1400" dirty="0">
              <a:latin typeface="Consolas" panose="020B0609020204030204" pitchFamily="49" charset="0"/>
            </a:endParaRPr>
          </a:p>
          <a:p>
            <a:r>
              <a:rPr lang="cs-CZ" sz="1400" dirty="0">
                <a:latin typeface="Consolas" panose="020B0609020204030204" pitchFamily="49" charset="0"/>
              </a:rPr>
              <a:t>                   Sample file: data.dat</a:t>
            </a:r>
          </a:p>
          <a:p>
            <a:endParaRPr lang="cs-CZ" sz="1400" dirty="0">
              <a:latin typeface="Consolas" panose="020B0609020204030204" pitchFamily="49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4825331" y="2520344"/>
            <a:ext cx="249189" cy="1770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019753" y="2239543"/>
            <a:ext cx="140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Typ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modelu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4202359" y="3449963"/>
            <a:ext cx="373783" cy="13925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4223023" y="3593909"/>
            <a:ext cx="373783" cy="8853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576142" y="3126797"/>
            <a:ext cx="228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Liší se, protože se jedná o panelová data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4687301" y="3913365"/>
            <a:ext cx="452466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128048" y="3728699"/>
                <a:ext cx="548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𝐿𝐿</m:t>
                      </m:r>
                      <m:r>
                        <a:rPr lang="cs-CZ" sz="12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h</m:t>
                      </m:r>
                      <m:r>
                        <a:rPr lang="cs-CZ" sz="12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cs-CZ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48" y="3728699"/>
                <a:ext cx="548985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Přímá spojnice 15"/>
          <p:cNvCxnSpPr/>
          <p:nvPr/>
        </p:nvCxnSpPr>
        <p:spPr>
          <a:xfrm flipV="1">
            <a:off x="4687301" y="4163626"/>
            <a:ext cx="452466" cy="1754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083900" y="4006297"/>
                <a:ext cx="548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𝐿𝐿</m:t>
                      </m:r>
                      <m:r>
                        <a:rPr lang="cs-CZ" sz="1200" i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cs-CZ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900" y="4006297"/>
                <a:ext cx="54898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Přímá spojnice 21"/>
          <p:cNvCxnSpPr/>
          <p:nvPr/>
        </p:nvCxnSpPr>
        <p:spPr>
          <a:xfrm>
            <a:off x="4563031" y="4758154"/>
            <a:ext cx="576736" cy="12408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128048" y="4693214"/>
                <a:ext cx="1443327" cy="378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cs-CZ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cs-CZ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𝑀𝑐𝐹𝑎𝑑𝑑𝑒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/>
                      </m:sSubSup>
                    </m:oMath>
                  </m:oMathPara>
                </a14:m>
                <a:endParaRPr lang="cs-CZ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48" y="4693214"/>
                <a:ext cx="1443327" cy="378052"/>
              </a:xfrm>
              <a:prstGeom prst="rect">
                <a:avLst/>
              </a:prstGeom>
              <a:blipFill rotWithShape="1">
                <a:blip r:embed="rId4"/>
                <a:stretch>
                  <a:fillRect l="-1688" b="-32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>
            <a:endCxn id="30" idx="1"/>
          </p:cNvCxnSpPr>
          <p:nvPr/>
        </p:nvCxnSpPr>
        <p:spPr>
          <a:xfrm>
            <a:off x="6019774" y="5439790"/>
            <a:ext cx="351952" cy="26671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6371726" y="5521841"/>
            <a:ext cx="19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Jak dopadl odhad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5139767" y="4308026"/>
                <a:ext cx="3751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𝐿</m:t>
                      </m:r>
                      <m:r>
                        <a:rPr lang="cs-CZ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767" y="4308026"/>
                <a:ext cx="37519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5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 flipV="1">
            <a:off x="4687300" y="4519282"/>
            <a:ext cx="440748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358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Interpretace  koeficientů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536" y="1772816"/>
            <a:ext cx="8208912" cy="3108543"/>
          </a:xfrm>
          <a:prstGeom prst="rect">
            <a:avLst/>
          </a:prstGeom>
          <a:solidFill>
            <a:srgbClr val="FFF5F5"/>
          </a:solidFill>
        </p:spPr>
        <p:txBody>
          <a:bodyPr wrap="square">
            <a:spAutoFit/>
          </a:bodyPr>
          <a:lstStyle/>
          <a:p>
            <a:r>
              <a:rPr lang="cs-CZ" sz="1400" dirty="0">
                <a:latin typeface="Consolas" panose="020B0609020204030204" pitchFamily="49" charset="0"/>
              </a:rPr>
              <a:t>Utility </a:t>
            </a:r>
            <a:r>
              <a:rPr lang="cs-CZ" sz="1400" dirty="0" err="1">
                <a:latin typeface="Consolas" panose="020B0609020204030204" pitchFamily="49" charset="0"/>
              </a:rPr>
              <a:t>parameters</a:t>
            </a:r>
            <a:endParaRPr lang="cs-CZ" sz="1400" dirty="0">
              <a:latin typeface="Consolas" panose="020B0609020204030204" pitchFamily="49" charset="0"/>
            </a:endParaRPr>
          </a:p>
          <a:p>
            <a:r>
              <a:rPr lang="cs-CZ" sz="1400" dirty="0">
                <a:latin typeface="Consolas" panose="020B0609020204030204" pitchFamily="49" charset="0"/>
              </a:rPr>
              <a:t>******************</a:t>
            </a:r>
          </a:p>
          <a:p>
            <a:r>
              <a:rPr lang="cs-CZ" sz="1400" dirty="0" err="1">
                <a:latin typeface="Consolas" panose="020B0609020204030204" pitchFamily="49" charset="0"/>
              </a:rPr>
              <a:t>Name</a:t>
            </a:r>
            <a:r>
              <a:rPr lang="cs-CZ" sz="1400" dirty="0">
                <a:latin typeface="Consolas" panose="020B0609020204030204" pitchFamily="49" charset="0"/>
              </a:rPr>
              <a:t>  </a:t>
            </a:r>
            <a:r>
              <a:rPr lang="cs-CZ" sz="1400" dirty="0" err="1">
                <a:latin typeface="Consolas" panose="020B0609020204030204" pitchFamily="49" charset="0"/>
              </a:rPr>
              <a:t>Value</a:t>
            </a:r>
            <a:r>
              <a:rPr lang="cs-CZ" sz="1400" dirty="0">
                <a:latin typeface="Consolas" panose="020B0609020204030204" pitchFamily="49" charset="0"/>
              </a:rPr>
              <a:t>    </a:t>
            </a:r>
            <a:r>
              <a:rPr lang="cs-CZ" sz="1400" dirty="0" err="1">
                <a:latin typeface="Consolas" panose="020B0609020204030204" pitchFamily="49" charset="0"/>
              </a:rPr>
              <a:t>Std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err</a:t>
            </a:r>
            <a:r>
              <a:rPr lang="cs-CZ" sz="1400" dirty="0">
                <a:latin typeface="Consolas" panose="020B0609020204030204" pitchFamily="49" charset="0"/>
              </a:rPr>
              <a:t>   t-test p-val   Rob. </a:t>
            </a:r>
            <a:r>
              <a:rPr lang="cs-CZ" sz="1400" dirty="0" err="1">
                <a:latin typeface="Consolas" panose="020B0609020204030204" pitchFamily="49" charset="0"/>
              </a:rPr>
              <a:t>std</a:t>
            </a:r>
            <a:r>
              <a:rPr lang="cs-CZ" sz="1400" dirty="0">
                <a:latin typeface="Consolas" panose="020B0609020204030204" pitchFamily="49" charset="0"/>
              </a:rPr>
              <a:t> </a:t>
            </a:r>
            <a:r>
              <a:rPr lang="cs-CZ" sz="1400" dirty="0" err="1">
                <a:latin typeface="Consolas" panose="020B0609020204030204" pitchFamily="49" charset="0"/>
              </a:rPr>
              <a:t>err</a:t>
            </a:r>
            <a:r>
              <a:rPr lang="cs-CZ" sz="1400" dirty="0">
                <a:latin typeface="Consolas" panose="020B0609020204030204" pitchFamily="49" charset="0"/>
              </a:rPr>
              <a:t> Rob. t-test Rob. p-val   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----  -----    -------   ------ -----   ------------ ----------- ----------   </a:t>
            </a:r>
          </a:p>
          <a:p>
            <a:r>
              <a:rPr lang="cs-CZ" sz="1400" dirty="0" err="1">
                <a:latin typeface="Consolas" panose="020B0609020204030204" pitchFamily="49" charset="0"/>
              </a:rPr>
              <a:t>asc_a</a:t>
            </a:r>
            <a:r>
              <a:rPr lang="cs-CZ" sz="1400" dirty="0">
                <a:latin typeface="Consolas" panose="020B0609020204030204" pitchFamily="49" charset="0"/>
              </a:rPr>
              <a:t> 0.00     --</a:t>
            </a:r>
            <a:r>
              <a:rPr lang="cs-CZ" sz="1400" dirty="0" err="1">
                <a:latin typeface="Consolas" panose="020B0609020204030204" pitchFamily="49" charset="0"/>
              </a:rPr>
              <a:t>fixed</a:t>
            </a:r>
            <a:r>
              <a:rPr lang="cs-CZ" sz="1400" dirty="0">
                <a:latin typeface="Consolas" panose="020B0609020204030204" pitchFamily="49" charset="0"/>
              </a:rPr>
              <a:t>--                                                      </a:t>
            </a:r>
          </a:p>
          <a:p>
            <a:r>
              <a:rPr lang="cs-CZ" sz="1400" dirty="0" err="1">
                <a:latin typeface="Consolas" panose="020B0609020204030204" pitchFamily="49" charset="0"/>
              </a:rPr>
              <a:t>asc_b</a:t>
            </a:r>
            <a:r>
              <a:rPr lang="cs-CZ" sz="1400" dirty="0">
                <a:latin typeface="Consolas" panose="020B0609020204030204" pitchFamily="49" charset="0"/>
              </a:rPr>
              <a:t> 0.00     --</a:t>
            </a:r>
            <a:r>
              <a:rPr lang="cs-CZ" sz="1400" dirty="0" err="1">
                <a:latin typeface="Consolas" panose="020B0609020204030204" pitchFamily="49" charset="0"/>
              </a:rPr>
              <a:t>fixed</a:t>
            </a:r>
            <a:r>
              <a:rPr lang="cs-CZ" sz="1400" dirty="0">
                <a:latin typeface="Consolas" panose="020B0609020204030204" pitchFamily="49" charset="0"/>
              </a:rPr>
              <a:t>--                                                      </a:t>
            </a:r>
          </a:p>
          <a:p>
            <a:r>
              <a:rPr lang="cs-CZ" sz="1400" dirty="0" err="1">
                <a:latin typeface="Consolas" panose="020B0609020204030204" pitchFamily="49" charset="0"/>
              </a:rPr>
              <a:t>asc_h</a:t>
            </a:r>
            <a:r>
              <a:rPr lang="cs-CZ" sz="1400" dirty="0">
                <a:latin typeface="Consolas" panose="020B0609020204030204" pitchFamily="49" charset="0"/>
              </a:rPr>
              <a:t> 0.00     --</a:t>
            </a:r>
            <a:r>
              <a:rPr lang="cs-CZ" sz="1400" dirty="0" err="1">
                <a:latin typeface="Consolas" panose="020B0609020204030204" pitchFamily="49" charset="0"/>
              </a:rPr>
              <a:t>fixed</a:t>
            </a:r>
            <a:r>
              <a:rPr lang="cs-CZ" sz="1400" dirty="0">
                <a:latin typeface="Consolas" panose="020B0609020204030204" pitchFamily="49" charset="0"/>
              </a:rPr>
              <a:t>--                                                      </a:t>
            </a:r>
          </a:p>
          <a:p>
            <a:r>
              <a:rPr lang="cs-CZ" sz="1400" dirty="0" err="1">
                <a:latin typeface="Consolas" panose="020B0609020204030204" pitchFamily="49" charset="0"/>
              </a:rPr>
              <a:t>asc_r</a:t>
            </a:r>
            <a:r>
              <a:rPr lang="cs-CZ" sz="1400" dirty="0">
                <a:latin typeface="Consolas" panose="020B0609020204030204" pitchFamily="49" charset="0"/>
              </a:rPr>
              <a:t> -0.370   0.688     -0.54  0.59  * 0.592        -0.63       0.53       * </a:t>
            </a:r>
          </a:p>
          <a:p>
            <a:r>
              <a:rPr lang="cs-CZ" sz="1400" dirty="0" err="1">
                <a:latin typeface="Consolas" panose="020B0609020204030204" pitchFamily="49" charset="0"/>
              </a:rPr>
              <a:t>asc_v</a:t>
            </a:r>
            <a:r>
              <a:rPr lang="cs-CZ" sz="1400" dirty="0">
                <a:latin typeface="Consolas" panose="020B0609020204030204" pitchFamily="49" charset="0"/>
              </a:rPr>
              <a:t> 0.259    0.972     0.27   0.79  * 0.849        0.30        0.76       * </a:t>
            </a:r>
          </a:p>
          <a:p>
            <a:r>
              <a:rPr lang="cs-CZ" sz="1400" dirty="0" err="1">
                <a:latin typeface="Consolas" panose="020B0609020204030204" pitchFamily="49" charset="0"/>
              </a:rPr>
              <a:t>bcost</a:t>
            </a:r>
            <a:r>
              <a:rPr lang="cs-CZ" sz="1400" dirty="0">
                <a:latin typeface="Consolas" panose="020B0609020204030204" pitchFamily="49" charset="0"/>
              </a:rPr>
              <a:t> -0.00619 0.00243   -2.54  0.01    0.00178      -3.48       0.00         </a:t>
            </a:r>
          </a:p>
          <a:p>
            <a:r>
              <a:rPr lang="cs-CZ" sz="1400" dirty="0" err="1">
                <a:latin typeface="Consolas" panose="020B0609020204030204" pitchFamily="49" charset="0"/>
              </a:rPr>
              <a:t>btt</a:t>
            </a:r>
            <a:r>
              <a:rPr lang="cs-CZ" sz="1400" dirty="0">
                <a:latin typeface="Consolas" panose="020B0609020204030204" pitchFamily="49" charset="0"/>
              </a:rPr>
              <a:t>   -1.59    0.641     -2.47  0.01    0.409        -3.88       0.00         </a:t>
            </a:r>
          </a:p>
          <a:p>
            <a:r>
              <a:rPr lang="cs-CZ" sz="1400" dirty="0">
                <a:latin typeface="Consolas" panose="020B0609020204030204" pitchFamily="49" charset="0"/>
              </a:rPr>
              <a:t>s     0.0282   0.806     0.03   0.97  * 0.0859       0.33        0.74       * </a:t>
            </a:r>
          </a:p>
          <a:p>
            <a:endParaRPr lang="cs-CZ" sz="1400" dirty="0">
              <a:latin typeface="Consolas" panose="020B0609020204030204" pitchFamily="49" charset="0"/>
            </a:endParaRPr>
          </a:p>
          <a:p>
            <a:endParaRPr lang="cs-CZ" sz="1400" dirty="0">
              <a:latin typeface="Consolas" panose="020B0609020204030204" pitchFamily="49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2982371" y="2816062"/>
            <a:ext cx="373783" cy="13925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968543" y="2960010"/>
            <a:ext cx="37378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362848" y="2743076"/>
            <a:ext cx="344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Hodnoty jsou fixované a nemění se</a:t>
            </a: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2968543" y="2955320"/>
            <a:ext cx="373783" cy="23171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1331640" y="4437112"/>
            <a:ext cx="0" cy="44424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69616" y="4797152"/>
            <a:ext cx="1724047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Odhadnuté velikosti parametru</a:t>
            </a: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4716016" y="4437112"/>
            <a:ext cx="3110" cy="131507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962005" y="5680179"/>
            <a:ext cx="150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Standardní chyba odhadu</a:t>
            </a:r>
          </a:p>
        </p:txBody>
      </p:sp>
      <p:cxnSp>
        <p:nvCxnSpPr>
          <p:cNvPr id="21" name="Přímá spojnice 20"/>
          <p:cNvCxnSpPr/>
          <p:nvPr/>
        </p:nvCxnSpPr>
        <p:spPr>
          <a:xfrm>
            <a:off x="6010088" y="4437112"/>
            <a:ext cx="0" cy="44424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148064" y="4797152"/>
            <a:ext cx="1724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t-test významnosti rozdílu od nuly</a:t>
            </a:r>
          </a:p>
        </p:txBody>
      </p:sp>
      <p:cxnSp>
        <p:nvCxnSpPr>
          <p:cNvPr id="23" name="Přímá spojnice 22"/>
          <p:cNvCxnSpPr>
            <a:endCxn id="24" idx="0"/>
          </p:cNvCxnSpPr>
          <p:nvPr/>
        </p:nvCxnSpPr>
        <p:spPr>
          <a:xfrm>
            <a:off x="7090208" y="4416552"/>
            <a:ext cx="0" cy="133563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406132" y="575218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významnost</a:t>
            </a:r>
          </a:p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t-testu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86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dirty="0"/>
              <a:t>Interpretace  koeficientů</a:t>
            </a:r>
          </a:p>
        </p:txBody>
      </p:sp>
      <p:pic>
        <p:nvPicPr>
          <p:cNvPr id="1030" name="Picture 6" descr="https://upload.wikimedia.org/wikipedia/commons/thumb/8/8c/Standard_deviation_diagram.svg/640px-Standard_deviation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20" y="2420888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 rot="5400000">
            <a:off x="4486878" y="4796645"/>
            <a:ext cx="263860" cy="1344488"/>
          </a:xfrm>
          <a:prstGeom prst="rightBrace">
            <a:avLst>
              <a:gd name="adj1" fmla="val 554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39537" y="557527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68.2%</a:t>
            </a:r>
          </a:p>
        </p:txBody>
      </p:sp>
      <p:sp>
        <p:nvSpPr>
          <p:cNvPr id="25" name="Pravá složená závorka 24"/>
          <p:cNvSpPr/>
          <p:nvPr/>
        </p:nvSpPr>
        <p:spPr>
          <a:xfrm rot="5400000">
            <a:off x="4512114" y="4604280"/>
            <a:ext cx="263860" cy="2734175"/>
          </a:xfrm>
          <a:prstGeom prst="rightBrace">
            <a:avLst>
              <a:gd name="adj1" fmla="val 554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4264773" y="61266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95.4%</a:t>
            </a:r>
          </a:p>
        </p:txBody>
      </p:sp>
      <p:cxnSp>
        <p:nvCxnSpPr>
          <p:cNvPr id="11" name="Přímá spojnice 10"/>
          <p:cNvCxnSpPr/>
          <p:nvPr/>
        </p:nvCxnSpPr>
        <p:spPr>
          <a:xfrm flipH="1" flipV="1">
            <a:off x="3945059" y="2420888"/>
            <a:ext cx="1505" cy="1080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5325551" y="2420888"/>
            <a:ext cx="0" cy="1080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945059" y="2605554"/>
            <a:ext cx="1380492" cy="0"/>
          </a:xfrm>
          <a:prstGeom prst="line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024817" y="2236222"/>
            <a:ext cx="122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± </a:t>
            </a:r>
            <a:r>
              <a:rPr lang="cs-CZ" dirty="0" err="1"/>
              <a:t>std</a:t>
            </a:r>
            <a:r>
              <a:rPr lang="cs-CZ" dirty="0"/>
              <a:t>. </a:t>
            </a:r>
            <a:r>
              <a:rPr lang="cs-CZ" dirty="0" err="1"/>
              <a:t>error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77824" y="870183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Standardní chyba odhadu znamená, že se skutečná velikost parametru pohybuje ve vzdálenosti ± tato chyba od hodnoty odhadu s pravděpodobností 68.2%. </a:t>
            </a:r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4633386" y="2577287"/>
            <a:ext cx="0" cy="996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8588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dirty="0"/>
              <a:t>Kvantifikace  koeficientů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578107" y="1700808"/>
                <a:ext cx="40125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>
                          <a:latin typeface="Cambria Math"/>
                        </a:rPr>
                        <m:t>𝑈</m:t>
                      </m:r>
                      <m:r>
                        <a:rPr lang="cs-CZ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36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107" y="1700808"/>
                <a:ext cx="4012573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68420" y="3081157"/>
                <a:ext cx="82440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chemeClr val="tx1"/>
                    </a:solidFill>
                    <a:effectLst/>
                  </a:rPr>
                  <a:t>Užitek </a:t>
                </a:r>
                <a14:m>
                  <m:oMath xmlns:m="http://schemas.openxmlformats.org/officeDocument/2006/math">
                    <m:r>
                      <a:rPr lang="cs-CZ" sz="24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𝑈</m:t>
                    </m:r>
                  </m:oMath>
                </a14:m>
                <a:r>
                  <a:rPr lang="cs-CZ" sz="2400" dirty="0">
                    <a:solidFill>
                      <a:schemeClr val="tx1"/>
                    </a:solidFill>
                    <a:effectLst/>
                  </a:rPr>
                  <a:t> je bezrozměrná veličina. Nezávislé proměnné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24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>
                    <a:solidFill>
                      <a:schemeClr val="tx1"/>
                    </a:solidFill>
                    <a:effectLst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solidFill>
                      <a:schemeClr val="tx1"/>
                    </a:solidFill>
                    <a:effectLst/>
                  </a:rPr>
                  <a:t>… mají různé jednotky (např. minuty, koruny…). Jaké veličiny mají mít bety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4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>
                    <a:solidFill>
                      <a:schemeClr val="tx1"/>
                    </a:solidFill>
                    <a:effectLst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solidFill>
                      <a:schemeClr val="tx1"/>
                    </a:solidFill>
                    <a:effectLst/>
                  </a:rPr>
                  <a:t>…), aby rovnice dávala smysl?</a:t>
                </a: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0" y="3081157"/>
                <a:ext cx="824404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183" t="-4061" b="-106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468420" y="4701336"/>
            <a:ext cx="824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Bety mají rozměr převrácené hodnoty svých 𝑥.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4776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6652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Hodnota času (</a:t>
            </a:r>
            <a:r>
              <a:rPr lang="cs-CZ" sz="3600" dirty="0" err="1"/>
              <a:t>VoT</a:t>
            </a:r>
            <a:r>
              <a:rPr lang="cs-CZ" sz="3600" dirty="0"/>
              <a:t>) neboli hodnota ušetřeného cestovního času (VTTS)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2195736" y="1627481"/>
                <a:ext cx="4970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𝑈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𝑡𝑡</m:t>
                          </m:r>
                        </m:sub>
                      </m:sSub>
                      <m:r>
                        <a:rPr lang="cs-CZ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𝑡𝑡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𝑐𝑜𝑠𝑡</m:t>
                          </m:r>
                        </m:sub>
                      </m:sSub>
                      <m:r>
                        <a:rPr lang="cs-CZ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𝑐𝑜𝑠𝑡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cs-CZ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627481"/>
                <a:ext cx="4970207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599707" y="2536278"/>
                <a:ext cx="6162264" cy="2519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i="1" smtClean="0">
                        <a:latin typeface="Cambria Math"/>
                      </a:rPr>
                      <m:t>𝑡𝑡</m:t>
                    </m:r>
                    <m:d>
                      <m:dPr>
                        <m:begChr m:val="["/>
                        <m:endChr m:val="]"/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</a:rPr>
                          <m:t>𝑚𝑖𝑛</m:t>
                        </m:r>
                      </m:e>
                    </m:d>
                  </m:oMath>
                </a14:m>
                <a:r>
                  <a:rPr lang="cs-CZ" sz="2400" dirty="0"/>
                  <a:t> 		</a:t>
                </a:r>
                <a:r>
                  <a:rPr lang="cs-CZ" sz="2400" dirty="0">
                    <a:sym typeface="Wingdings" panose="05000000000000000000" pitchFamily="2" charset="2"/>
                  </a:rPr>
                  <a:t>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𝑡𝑡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400" i="1">
                                <a:latin typeface="Cambria Math"/>
                              </a:rPr>
                              <m:t>𝑚𝑖𝑛</m:t>
                            </m:r>
                          </m:den>
                        </m:f>
                      </m:e>
                    </m:d>
                  </m:oMath>
                </a14:m>
                <a:endParaRPr lang="cs-CZ" sz="2400" b="0" dirty="0"/>
              </a:p>
              <a:p>
                <a:endParaRPr lang="cs-CZ" sz="2400" b="0" dirty="0"/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𝑐𝑜𝑠𝑡</m:t>
                    </m:r>
                    <m:d>
                      <m:dPr>
                        <m:begChr m:val="["/>
                        <m:endChr m:val="]"/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</a:rPr>
                          <m:t>𝐶𝑍𝐾</m:t>
                        </m:r>
                      </m:e>
                    </m:d>
                  </m:oMath>
                </a14:m>
                <a:r>
                  <a:rPr lang="cs-CZ" sz="2400" b="0" dirty="0"/>
                  <a:t>		</a:t>
                </a:r>
                <a:r>
                  <a:rPr lang="cs-CZ" sz="2400" dirty="0">
                    <a:sym typeface="Wingdings" panose="05000000000000000000" pitchFamily="2" charset="2"/>
                  </a:rPr>
                  <a:t>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sz="240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𝑐𝑜𝑠𝑡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cs-CZ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latin typeface="Cambria Math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cs-CZ" sz="2400" i="1">
                                <a:latin typeface="Cambria Math"/>
                                <a:sym typeface="Wingdings" panose="05000000000000000000" pitchFamily="2" charset="2"/>
                              </a:rPr>
                              <m:t>𝐶𝑍𝐾</m:t>
                            </m:r>
                          </m:den>
                        </m:f>
                      </m:e>
                    </m:d>
                  </m:oMath>
                </a14:m>
                <a:endParaRPr lang="cs-CZ" sz="2400" b="0" dirty="0"/>
              </a:p>
              <a:p>
                <a:endParaRPr lang="cs-CZ" sz="2400" dirty="0"/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𝑉𝑜𝑇</m:t>
                    </m:r>
                    <m:r>
                      <a:rPr lang="cs-CZ" sz="24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</a:rPr>
                          <m:t>𝑉𝑇𝑇𝑆</m:t>
                        </m:r>
                      </m:e>
                    </m:d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</a:rPr>
                              <m:t>𝑡𝑡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  <a:sym typeface="Wingdings" panose="05000000000000000000" pitchFamily="2" charset="2"/>
                              </a:rPr>
                              <m:t>𝑐𝑜𝑠𝑡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b="0" dirty="0"/>
                  <a:t>	</a:t>
                </a:r>
                <a:r>
                  <a:rPr lang="cs-CZ" sz="2400" b="0" dirty="0">
                    <a:sym typeface="Wingdings" panose="05000000000000000000" pitchFamily="2" charset="2"/>
                  </a:rPr>
                  <a:t>	</a:t>
                </a:r>
                <a:r>
                  <a:rPr lang="cs-CZ" sz="2400" b="0" dirty="0"/>
                  <a:t>	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𝑉𝑜𝑇</m:t>
                    </m:r>
                    <m:d>
                      <m:dPr>
                        <m:begChr m:val="["/>
                        <m:endChr m:val="]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0" i="1" smtClean="0">
                                <a:latin typeface="Cambria Math"/>
                              </a:rPr>
                              <m:t>𝐶𝑍𝐾</m:t>
                            </m:r>
                          </m:num>
                          <m:den>
                            <m:r>
                              <a:rPr lang="cs-CZ" sz="2400" b="0" i="1" smtClean="0">
                                <a:latin typeface="Cambria Math"/>
                              </a:rPr>
                              <m:t>𝑚𝑖𝑛</m:t>
                            </m:r>
                          </m:den>
                        </m:f>
                      </m:e>
                    </m:d>
                  </m:oMath>
                </a14:m>
                <a:endParaRPr lang="cs-CZ" sz="2400" b="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707" y="2536278"/>
                <a:ext cx="6162264" cy="25194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904901" y="5655343"/>
            <a:ext cx="7551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Stejně jako hodnotu času můžete konstruovat jiné veličiny.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6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3812" y="4581128"/>
            <a:ext cx="8391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Pozorování rozhodování</a:t>
            </a:r>
          </a:p>
          <a:p>
            <a:r>
              <a:rPr lang="cs-CZ" sz="2400" dirty="0"/>
              <a:t>Aktér se rozhoduje mezi alternativami. Pro každou alternativu existuje pro aktéra určitý užitek. Z výsledku rozhodnutí a znalosti vlastností alternativ lze odhadovat užitek alternativ, ale hlavně jak se na volbě podílí jednotlivé vlastnosti alternativ.</a:t>
            </a:r>
          </a:p>
        </p:txBody>
      </p:sp>
      <p:pic>
        <p:nvPicPr>
          <p:cNvPr id="4" name="Picture 2" descr="https://courses.washington.edu/psy222/OverheadSlides/Sensorimotor%20System/Ebbinghaus%20illu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r="2404" b="31070"/>
          <a:stretch/>
        </p:blipFill>
        <p:spPr bwMode="auto">
          <a:xfrm>
            <a:off x="5868144" y="1091409"/>
            <a:ext cx="3276389" cy="37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3811" y="404664"/>
            <a:ext cx="839106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/>
              <a:t>Teorie rozhodování: měření užitku</a:t>
            </a:r>
          </a:p>
          <a:p>
            <a:endParaRPr lang="cs-CZ" sz="3600" dirty="0"/>
          </a:p>
          <a:p>
            <a:r>
              <a:rPr lang="cs-CZ" sz="2200" dirty="0"/>
              <a:t>Zeptat se na užitek?</a:t>
            </a:r>
          </a:p>
          <a:p>
            <a:r>
              <a:rPr lang="cs-CZ" sz="2200" dirty="0"/>
              <a:t>Nechat hodnotit užitek pro různé možnosti? </a:t>
            </a:r>
          </a:p>
          <a:p>
            <a:r>
              <a:rPr lang="cs-CZ" sz="2200" dirty="0"/>
              <a:t>Nechat řadit možnosti podle užitku?</a:t>
            </a:r>
          </a:p>
          <a:p>
            <a:endParaRPr lang="cs-CZ" sz="2400" b="1" dirty="0"/>
          </a:p>
          <a:p>
            <a:r>
              <a:rPr lang="cs-CZ" sz="2400" b="1" dirty="0"/>
              <a:t>Pozorovat!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2252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dirty="0"/>
              <a:t>Další kvantifikace (</a:t>
            </a:r>
            <a:r>
              <a:rPr lang="cs-CZ" sz="3600" dirty="0" err="1"/>
              <a:t>monetarizace</a:t>
            </a:r>
            <a:r>
              <a:rPr lang="cs-CZ" sz="36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2195735" y="1118075"/>
                <a:ext cx="67118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𝑈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𝑠𝑙𝑢</m:t>
                          </m:r>
                          <m: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ž</m:t>
                          </m:r>
                          <m: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𝑏𝑎</m:t>
                          </m:r>
                        </m:sub>
                      </m:sSub>
                      <m:r>
                        <a:rPr lang="cs-CZ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𝑠𝑙𝑢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ž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𝑏𝑎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𝑐𝑜𝑠𝑡</m:t>
                          </m:r>
                        </m:sub>
                      </m:sSub>
                      <m:r>
                        <a:rPr lang="cs-CZ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𝑐𝑜𝑠𝑡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cs-CZ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5" y="1118075"/>
                <a:ext cx="6711837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280954" y="1025743"/>
            <a:ext cx="1914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Ochota platit za služby: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80954" y="2005390"/>
            <a:ext cx="831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Služba nabývá hodnot 1, 0 (přítomnost/nepřítomnost služby).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1079612" y="2636912"/>
                <a:ext cx="3585212" cy="680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𝑊𝑇𝑃</m:t>
                    </m:r>
                    <m:r>
                      <a:rPr lang="cs-CZ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/>
                              </a:rPr>
                              <m:t>𝑠𝑙𝑢</m:t>
                            </m:r>
                            <m:r>
                              <a:rPr lang="cs-CZ" sz="2400" b="0" i="1" smtClean="0">
                                <a:latin typeface="Cambria Math"/>
                              </a:rPr>
                              <m:t>ž</m:t>
                            </m:r>
                            <m:r>
                              <a:rPr lang="cs-CZ" sz="2400" b="0" i="1" smtClean="0">
                                <a:latin typeface="Cambria Math"/>
                              </a:rPr>
                              <m:t>𝑏𝑎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  <a:sym typeface="Wingdings" panose="05000000000000000000" pitchFamily="2" charset="2"/>
                              </a:rPr>
                              <m:t>𝑐𝑜𝑠𝑡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dirty="0"/>
                  <a:t>	[CZK/služba]</a:t>
                </a: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2636912"/>
                <a:ext cx="3585212" cy="680764"/>
              </a:xfrm>
              <a:prstGeom prst="rect">
                <a:avLst/>
              </a:prstGeom>
              <a:blipFill rotWithShape="1">
                <a:blip r:embed="rId3"/>
                <a:stretch>
                  <a:fillRect r="-1531" b="-27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282352" y="3501008"/>
            <a:ext cx="83151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Kolik peněz průměrně jsou </a:t>
            </a:r>
          </a:p>
          <a:p>
            <a:r>
              <a:rPr lang="cs-CZ" sz="2400" dirty="0"/>
              <a:t>respondenti ochotná zaplatit </a:t>
            </a:r>
          </a:p>
          <a:p>
            <a:r>
              <a:rPr lang="cs-CZ" sz="2400" dirty="0"/>
              <a:t>za službu.</a:t>
            </a:r>
          </a:p>
          <a:p>
            <a:endParaRPr lang="cs-CZ" sz="2400" dirty="0"/>
          </a:p>
          <a:p>
            <a:r>
              <a:rPr lang="cs-CZ" sz="2400" dirty="0"/>
              <a:t>Podobně funguje ochota akceptovat </a:t>
            </a:r>
          </a:p>
          <a:p>
            <a:r>
              <a:rPr lang="cs-CZ" sz="2400" dirty="0"/>
              <a:t>(WTA). Není to ale zrcadlový opak, </a:t>
            </a:r>
          </a:p>
          <a:p>
            <a:r>
              <a:rPr lang="cs-CZ" sz="2400" dirty="0"/>
              <a:t>a to kvůli averzi ke ztrátě (teorie </a:t>
            </a:r>
          </a:p>
          <a:p>
            <a:r>
              <a:rPr lang="cs-CZ" sz="2400" dirty="0"/>
              <a:t>Prospektu </a:t>
            </a:r>
            <a:r>
              <a:rPr lang="cs-CZ" sz="2400" dirty="0" err="1"/>
              <a:t>Kahnemana</a:t>
            </a:r>
            <a:r>
              <a:rPr lang="cs-CZ" sz="2400" dirty="0"/>
              <a:t> a Tverského).</a:t>
            </a:r>
          </a:p>
        </p:txBody>
      </p:sp>
      <p:pic>
        <p:nvPicPr>
          <p:cNvPr id="10" name="Picture 2" descr="https://wikisofia.cz/images/5/55/Prospektov%C3%A1teorie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2" r="13416"/>
          <a:stretch/>
        </p:blipFill>
        <p:spPr bwMode="auto">
          <a:xfrm>
            <a:off x="5076056" y="2437882"/>
            <a:ext cx="3934048" cy="432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711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dirty="0"/>
              <a:t>Chyba odhadu kvantifikovaných parametrů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382038" y="963887"/>
                <a:ext cx="8424936" cy="4882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400" dirty="0"/>
                  <a:t>Kvantifikované ukazatele jsou složeny z parametrů modelu. Pro jejich odhady jsou určeny standardní chyby odhadu. </a:t>
                </a:r>
              </a:p>
              <a:p>
                <a:endParaRPr lang="cs-CZ" sz="2400" dirty="0"/>
              </a:p>
              <a:p>
                <a:r>
                  <a:rPr lang="cs-CZ" sz="2400" dirty="0"/>
                  <a:t>Výpočet chyby kvantifikovaného ukazatele vychází z obecného vzorce výpočtu chyby pro nepřímá měření (Tichá, 2004). </a:t>
                </a:r>
              </a:p>
              <a:p>
                <a:r>
                  <a:rPr lang="cs-CZ" sz="2400" dirty="0"/>
                  <a:t>Jestliže nepřímo měřená veličina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cs-CZ" sz="2400" dirty="0"/>
                  <a:t> je funkcí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cs-CZ" sz="2400" dirty="0"/>
                  <a:t> přímo měřených veličin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až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2400" dirty="0"/>
                  <a:t>, pak chyba nepřímo měřené veličiny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cs-CZ" sz="2400" dirty="0"/>
                  <a:t>, se rovná odmocnině součtu mocnin násobků parciálních derivací podle každé veličiny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cs-CZ" sz="24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cs-CZ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2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2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cs-CZ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cs-CZ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2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2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38" y="963887"/>
                <a:ext cx="8424936" cy="4882362"/>
              </a:xfrm>
              <a:prstGeom prst="rect">
                <a:avLst/>
              </a:prstGeom>
              <a:blipFill rotWithShape="1">
                <a:blip r:embed="rId2"/>
                <a:stretch>
                  <a:fillRect l="-1158" t="-9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/>
          <p:cNvSpPr/>
          <p:nvPr/>
        </p:nvSpPr>
        <p:spPr>
          <a:xfrm>
            <a:off x="382038" y="616530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Tichá, Š. (2004). </a:t>
            </a:r>
            <a:r>
              <a:rPr lang="cs-CZ" i="1" dirty="0"/>
              <a:t>Strojírenská metrologie část 1</a:t>
            </a:r>
            <a:r>
              <a:rPr lang="cs-CZ" dirty="0"/>
              <a:t>. </a:t>
            </a:r>
            <a:r>
              <a:rPr lang="cs-CZ" i="1" dirty="0"/>
              <a:t>Ostrava: VŠB-Technická univerzita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2190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816" y="260648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dirty="0"/>
              <a:t>Chyba odhadu </a:t>
            </a:r>
            <a:r>
              <a:rPr lang="cs-CZ" sz="3600" dirty="0" err="1"/>
              <a:t>VoT</a:t>
            </a:r>
            <a:r>
              <a:rPr lang="cs-CZ" sz="3600" dirty="0"/>
              <a:t> (VTTS)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324747" y="2384884"/>
                <a:ext cx="8424936" cy="3802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400" dirty="0"/>
                  <a:t>Přibližně platí, že jeho standardní chybu odhadu (SE – </a:t>
                </a:r>
                <a:r>
                  <a:rPr lang="cs-CZ" sz="2400" i="1" dirty="0"/>
                  <a:t>standard </a:t>
                </a:r>
                <a:r>
                  <a:rPr lang="cs-CZ" sz="2400" i="1" dirty="0" err="1"/>
                  <a:t>error</a:t>
                </a:r>
                <a:r>
                  <a:rPr lang="cs-CZ" sz="2400" dirty="0"/>
                  <a:t>) lze vypočítat ze standardních chyb odhadu parametrů času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𝑆𝐸</m:t>
                        </m:r>
                      </m:e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</a:rPr>
                              <m:t>𝑡𝑡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sz="2400" dirty="0"/>
                  <a:t>) a ceny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𝑆𝐸</m:t>
                        </m:r>
                      </m:e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</a:rPr>
                              <m:t>𝑐𝑜𝑠𝑡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sz="2400" dirty="0"/>
                  <a:t>) podle vzorce:</a:t>
                </a:r>
              </a:p>
              <a:p>
                <a:endParaRPr lang="cs-CZ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𝑆𝐸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𝑉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𝑜𝑇</m:t>
                          </m:r>
                        </m:sub>
                      </m:sSub>
                      <m:r>
                        <a:rPr lang="cs-CZ" sz="2400">
                          <a:latin typeface="Cambria Math"/>
                        </a:rPr>
                        <m:t>≅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𝑐𝑜𝑠𝑡</m:t>
                                          </m:r>
                                        </m:sub>
                                      </m:sSub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𝑆𝐸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cs-CZ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𝑡𝑡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𝑡𝑡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2400" i="1">
                                                  <a:latin typeface="Cambria Math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2400" i="1">
                                                  <a:latin typeface="Cambria Math"/>
                                                </a:rPr>
                                                <m:t>𝑐𝑜𝑠𝑡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cs-CZ"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𝑆𝐸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cs-CZ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𝑐𝑜𝑠𝑡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cs-CZ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 sz="2400" dirty="0"/>
              </a:p>
              <a:p>
                <a:endParaRPr lang="cs-CZ" sz="2400" dirty="0"/>
              </a:p>
              <a:p>
                <a:r>
                  <a:rPr lang="cs-CZ" sz="2400" dirty="0"/>
                  <a:t>Tento vzorec platí pro chyby, které se limitně blíží nule, proto je rovnice ve skutečnosti pouze přibližná. </a:t>
                </a: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47" y="2384884"/>
                <a:ext cx="8424936" cy="3802516"/>
              </a:xfrm>
              <a:prstGeom prst="rect">
                <a:avLst/>
              </a:prstGeom>
              <a:blipFill rotWithShape="1">
                <a:blip r:embed="rId2"/>
                <a:stretch>
                  <a:fillRect l="-1085" t="-1282" b="-27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267457" y="944724"/>
            <a:ext cx="8539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Jakou chybu má kvantifikovaný parametr, například </a:t>
            </a:r>
            <a:r>
              <a:rPr lang="cs-CZ" sz="2400" i="1" dirty="0"/>
              <a:t>hodnota času</a:t>
            </a:r>
            <a:r>
              <a:rPr lang="cs-CZ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3617444" y="1446195"/>
                <a:ext cx="1839543" cy="856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𝑉𝑜𝑇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sym typeface="Wingdings" panose="05000000000000000000" pitchFamily="2" charset="2"/>
                                </a:rPr>
                                <m:t>𝑐𝑜𝑠𝑡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444" y="1446195"/>
                <a:ext cx="1839543" cy="8561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6230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086" y="332656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dirty="0"/>
              <a:t>Různé kvantifikované parametry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6083" y="1340768"/>
            <a:ext cx="7997510" cy="3682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400" dirty="0"/>
              <a:t>Ochota platit za službu</a:t>
            </a:r>
          </a:p>
          <a:p>
            <a:pPr>
              <a:lnSpc>
                <a:spcPct val="200000"/>
              </a:lnSpc>
            </a:pPr>
            <a:r>
              <a:rPr lang="cs-CZ" sz="2400" dirty="0"/>
              <a:t>Ochota platit za zmenšení rizika zpoždění</a:t>
            </a:r>
          </a:p>
          <a:p>
            <a:pPr>
              <a:lnSpc>
                <a:spcPct val="200000"/>
              </a:lnSpc>
            </a:pPr>
            <a:r>
              <a:rPr lang="cs-CZ" sz="2400" dirty="0"/>
              <a:t>Ochota akceptovat přestup za zkrácení cestovního času</a:t>
            </a:r>
          </a:p>
          <a:p>
            <a:pPr>
              <a:lnSpc>
                <a:spcPct val="200000"/>
              </a:lnSpc>
            </a:pPr>
            <a:r>
              <a:rPr lang="cs-CZ" sz="2400" dirty="0"/>
              <a:t>Ochota platit za zlepšení účinnosti léčby</a:t>
            </a:r>
          </a:p>
          <a:p>
            <a:pPr>
              <a:lnSpc>
                <a:spcPct val="200000"/>
              </a:lnSpc>
            </a:pPr>
            <a:r>
              <a:rPr lang="cs-CZ" sz="2400" dirty="0"/>
              <a:t>Ochota akceptovat vedlejší příznaky za zlepšení účinnosti léčby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7348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92085" y="88429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Hodnota času na trase Brno - Praha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313" y="1142466"/>
            <a:ext cx="1857143" cy="10476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90" y="2396427"/>
            <a:ext cx="6076190" cy="144761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71274" y="6034955"/>
            <a:ext cx="8671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Hodnota času cestujícího podle příručky indikátorů OPD je 163 Kč/h.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64</a:t>
            </a:fld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72" y="4113076"/>
            <a:ext cx="34766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0626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086" y="332656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dirty="0"/>
              <a:t>Elasticita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60745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Bezrozměrná míra, která vyjadřuje vztah mezi procentuální změnou  určité proměnné a procentuální změnou míry poptávky</a:t>
            </a:r>
          </a:p>
          <a:p>
            <a:r>
              <a:rPr lang="cs-CZ" sz="2400" dirty="0"/>
              <a:t>(je-li všechno ostatní stejné).</a:t>
            </a:r>
          </a:p>
          <a:p>
            <a:endParaRPr lang="cs-CZ" sz="2400" dirty="0"/>
          </a:p>
          <a:p>
            <a:pPr>
              <a:tabLst>
                <a:tab pos="2335213" algn="l"/>
              </a:tabLst>
            </a:pPr>
            <a:r>
              <a:rPr lang="cs-CZ" sz="2400" i="1" dirty="0"/>
              <a:t>Direct-elasticity</a:t>
            </a:r>
            <a:r>
              <a:rPr lang="cs-CZ" sz="2400" dirty="0"/>
              <a:t> – 	vztah mezi změnou atributu a změnou poptávky </a:t>
            </a:r>
          </a:p>
          <a:p>
            <a:pPr>
              <a:tabLst>
                <a:tab pos="2335213" algn="l"/>
              </a:tabLst>
            </a:pPr>
            <a:r>
              <a:rPr lang="cs-CZ" sz="2400" dirty="0"/>
              <a:t>	po </a:t>
            </a:r>
            <a:r>
              <a:rPr lang="cs-CZ" sz="2400" b="1" dirty="0"/>
              <a:t>příslušné </a:t>
            </a:r>
            <a:r>
              <a:rPr lang="cs-CZ" sz="2400" dirty="0"/>
              <a:t>alternativě.</a:t>
            </a:r>
          </a:p>
          <a:p>
            <a:pPr>
              <a:tabLst>
                <a:tab pos="2335213" algn="l"/>
              </a:tabLst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Jak se změní poptávka po MHD, pokud se </a:t>
            </a:r>
          </a:p>
          <a:p>
            <a:pPr>
              <a:tabLst>
                <a:tab pos="2335213" algn="l"/>
              </a:tabLst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	jízdenka zlevní o 10 korun?</a:t>
            </a:r>
          </a:p>
          <a:p>
            <a:pPr>
              <a:tabLst>
                <a:tab pos="2335213" algn="l"/>
              </a:tabLst>
            </a:pPr>
            <a:r>
              <a:rPr lang="cs-CZ" sz="2400" i="1" dirty="0" err="1"/>
              <a:t>Cross</a:t>
            </a:r>
            <a:r>
              <a:rPr lang="cs-CZ" sz="2400" i="1" dirty="0"/>
              <a:t>-elasticity</a:t>
            </a:r>
            <a:r>
              <a:rPr lang="cs-CZ" sz="2400" dirty="0"/>
              <a:t> – 	vztah mezi změnou atributu a změnou poptávky </a:t>
            </a:r>
          </a:p>
          <a:p>
            <a:pPr>
              <a:tabLst>
                <a:tab pos="2335213" algn="l"/>
              </a:tabLst>
            </a:pPr>
            <a:r>
              <a:rPr lang="cs-CZ" sz="2400" dirty="0"/>
              <a:t>	po </a:t>
            </a:r>
            <a:r>
              <a:rPr lang="cs-CZ" sz="2400" b="1" dirty="0"/>
              <a:t>konkurenční </a:t>
            </a:r>
            <a:r>
              <a:rPr lang="cs-CZ" sz="2400" dirty="0"/>
              <a:t>alternativě.</a:t>
            </a:r>
          </a:p>
          <a:p>
            <a:pPr>
              <a:tabLst>
                <a:tab pos="2335213" algn="l"/>
              </a:tabLst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Jak se změní poptávka po automobilové </a:t>
            </a:r>
          </a:p>
          <a:p>
            <a:pPr>
              <a:tabLst>
                <a:tab pos="2335213" algn="l"/>
              </a:tabLst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	dopravě ve městě, pokud se jízdenka MHD </a:t>
            </a:r>
          </a:p>
          <a:p>
            <a:pPr>
              <a:tabLst>
                <a:tab pos="2335213" algn="l"/>
              </a:tabLst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	zlevní o 10 korun?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9143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086" y="332656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dirty="0"/>
              <a:t>Elasticita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36459" y="1120893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Bezrozměrná míra, která vyjadřuje vztah mezi procentuální změnou  určité proměnné X a procentuální změnou míry poptávky P</a:t>
            </a:r>
          </a:p>
          <a:p>
            <a:r>
              <a:rPr lang="cs-CZ" sz="2400" dirty="0"/>
              <a:t>(je-li všechno ostatní stejné).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950802" y="2452960"/>
            <a:ext cx="27803" cy="3042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950802" y="5495012"/>
            <a:ext cx="33364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olný tvar 10"/>
          <p:cNvSpPr/>
          <p:nvPr/>
        </p:nvSpPr>
        <p:spPr>
          <a:xfrm>
            <a:off x="1590283" y="2642507"/>
            <a:ext cx="2246097" cy="2347186"/>
          </a:xfrm>
          <a:custGeom>
            <a:avLst/>
            <a:gdLst>
              <a:gd name="connsiteX0" fmla="*/ 0 w 3764605"/>
              <a:gd name="connsiteY0" fmla="*/ 0 h 3443592"/>
              <a:gd name="connsiteX1" fmla="*/ 214009 w 3764605"/>
              <a:gd name="connsiteY1" fmla="*/ 1877439 h 3443592"/>
              <a:gd name="connsiteX2" fmla="*/ 826851 w 3764605"/>
              <a:gd name="connsiteY2" fmla="*/ 2859932 h 3443592"/>
              <a:gd name="connsiteX3" fmla="*/ 2062264 w 3764605"/>
              <a:gd name="connsiteY3" fmla="*/ 3278222 h 3443592"/>
              <a:gd name="connsiteX4" fmla="*/ 3764605 w 3764605"/>
              <a:gd name="connsiteY4" fmla="*/ 3443592 h 3443592"/>
              <a:gd name="connsiteX0" fmla="*/ 0 w 2957210"/>
              <a:gd name="connsiteY0" fmla="*/ 0 h 3375499"/>
              <a:gd name="connsiteX1" fmla="*/ 214009 w 2957210"/>
              <a:gd name="connsiteY1" fmla="*/ 1877439 h 3375499"/>
              <a:gd name="connsiteX2" fmla="*/ 826851 w 2957210"/>
              <a:gd name="connsiteY2" fmla="*/ 2859932 h 3375499"/>
              <a:gd name="connsiteX3" fmla="*/ 2062264 w 2957210"/>
              <a:gd name="connsiteY3" fmla="*/ 3278222 h 3375499"/>
              <a:gd name="connsiteX4" fmla="*/ 2957210 w 2957210"/>
              <a:gd name="connsiteY4" fmla="*/ 3375499 h 3375499"/>
              <a:gd name="connsiteX0" fmla="*/ 0 w 2957210"/>
              <a:gd name="connsiteY0" fmla="*/ 0 h 3375499"/>
              <a:gd name="connsiteX1" fmla="*/ 214009 w 2957210"/>
              <a:gd name="connsiteY1" fmla="*/ 1877439 h 3375499"/>
              <a:gd name="connsiteX2" fmla="*/ 826851 w 2957210"/>
              <a:gd name="connsiteY2" fmla="*/ 2859932 h 3375499"/>
              <a:gd name="connsiteX3" fmla="*/ 1605064 w 2957210"/>
              <a:gd name="connsiteY3" fmla="*/ 3180945 h 3375499"/>
              <a:gd name="connsiteX4" fmla="*/ 2957210 w 2957210"/>
              <a:gd name="connsiteY4" fmla="*/ 3375499 h 3375499"/>
              <a:gd name="connsiteX0" fmla="*/ 0 w 2957210"/>
              <a:gd name="connsiteY0" fmla="*/ 0 h 3375499"/>
              <a:gd name="connsiteX1" fmla="*/ 214009 w 2957210"/>
              <a:gd name="connsiteY1" fmla="*/ 1877439 h 3375499"/>
              <a:gd name="connsiteX2" fmla="*/ 661481 w 2957210"/>
              <a:gd name="connsiteY2" fmla="*/ 2723744 h 3375499"/>
              <a:gd name="connsiteX3" fmla="*/ 1605064 w 2957210"/>
              <a:gd name="connsiteY3" fmla="*/ 3180945 h 3375499"/>
              <a:gd name="connsiteX4" fmla="*/ 2957210 w 2957210"/>
              <a:gd name="connsiteY4" fmla="*/ 3375499 h 3375499"/>
              <a:gd name="connsiteX0" fmla="*/ 0 w 2908572"/>
              <a:gd name="connsiteY0" fmla="*/ 0 h 2889116"/>
              <a:gd name="connsiteX1" fmla="*/ 165371 w 2908572"/>
              <a:gd name="connsiteY1" fmla="*/ 1391056 h 2889116"/>
              <a:gd name="connsiteX2" fmla="*/ 612843 w 2908572"/>
              <a:gd name="connsiteY2" fmla="*/ 2237361 h 2889116"/>
              <a:gd name="connsiteX3" fmla="*/ 1556426 w 2908572"/>
              <a:gd name="connsiteY3" fmla="*/ 2694562 h 2889116"/>
              <a:gd name="connsiteX4" fmla="*/ 2908572 w 2908572"/>
              <a:gd name="connsiteY4" fmla="*/ 2889116 h 288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72" h="2889116">
                <a:moveTo>
                  <a:pt x="0" y="0"/>
                </a:moveTo>
                <a:cubicBezTo>
                  <a:pt x="38100" y="700392"/>
                  <a:pt x="63231" y="1018163"/>
                  <a:pt x="165371" y="1391056"/>
                </a:cubicBezTo>
                <a:cubicBezTo>
                  <a:pt x="267511" y="1763949"/>
                  <a:pt x="381001" y="2020110"/>
                  <a:pt x="612843" y="2237361"/>
                </a:cubicBezTo>
                <a:cubicBezTo>
                  <a:pt x="844685" y="2454612"/>
                  <a:pt x="1173805" y="2585936"/>
                  <a:pt x="1556426" y="2694562"/>
                </a:cubicBezTo>
                <a:cubicBezTo>
                  <a:pt x="1939048" y="2803188"/>
                  <a:pt x="2302214" y="2855069"/>
                  <a:pt x="2908572" y="28891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027082" y="5502822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poptávka</a:t>
            </a:r>
          </a:p>
        </p:txBody>
      </p:sp>
      <p:sp>
        <p:nvSpPr>
          <p:cNvPr id="13" name="TextovéPole 12"/>
          <p:cNvSpPr txBox="1"/>
          <p:nvPr/>
        </p:nvSpPr>
        <p:spPr>
          <a:xfrm rot="16200000">
            <a:off x="415897" y="2754346"/>
            <a:ext cx="75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cena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836001" y="3973986"/>
            <a:ext cx="1060121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836001" y="4600886"/>
            <a:ext cx="153278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1784907" y="3852084"/>
            <a:ext cx="0" cy="174331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2257567" y="4483884"/>
            <a:ext cx="0" cy="111152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397677" y="378932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X</a:t>
            </a:r>
            <a:r>
              <a:rPr lang="cs-CZ" sz="1200" dirty="0"/>
              <a:t>1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92871" y="441622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X</a:t>
            </a:r>
            <a:r>
              <a:rPr lang="cs-CZ" sz="1200" dirty="0"/>
              <a:t>2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059436" y="561529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  <a:r>
              <a:rPr lang="cs-CZ" sz="1200" dirty="0"/>
              <a:t>2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590283" y="561529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  <a:r>
              <a:rPr lang="cs-CZ" sz="1200" dirty="0"/>
              <a:t>1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1154874" y="3973986"/>
            <a:ext cx="0" cy="6269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1784907" y="5297276"/>
            <a:ext cx="472660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167657" y="410277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cs-CZ" dirty="0"/>
              <a:t>X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803870" y="492794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cs-CZ" dirty="0"/>
              <a:t>P</a:t>
            </a:r>
          </a:p>
        </p:txBody>
      </p:sp>
      <p:grpSp>
        <p:nvGrpSpPr>
          <p:cNvPr id="66" name="Skupina 65"/>
          <p:cNvGrpSpPr/>
          <p:nvPr/>
        </p:nvGrpSpPr>
        <p:grpSpPr>
          <a:xfrm>
            <a:off x="2599497" y="2546114"/>
            <a:ext cx="1742713" cy="759212"/>
            <a:chOff x="6886326" y="2226010"/>
            <a:chExt cx="1742713" cy="759212"/>
          </a:xfrm>
        </p:grpSpPr>
        <p:sp>
          <p:nvSpPr>
            <p:cNvPr id="40" name="TextovéPole 39"/>
            <p:cNvSpPr txBox="1"/>
            <p:nvPr/>
          </p:nvSpPr>
          <p:spPr>
            <a:xfrm>
              <a:off x="7690511" y="2226010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Δ</a:t>
              </a:r>
              <a:r>
                <a:rPr lang="cs-CZ" dirty="0"/>
                <a:t>P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7690511" y="2590706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Δ</a:t>
              </a:r>
              <a:r>
                <a:rPr lang="cs-CZ" dirty="0"/>
                <a:t>X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8232777" y="2227103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X</a:t>
              </a:r>
              <a:r>
                <a:rPr lang="cs-CZ" sz="1200" dirty="0"/>
                <a:t>1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8232777" y="2615890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</a:t>
              </a:r>
              <a:r>
                <a:rPr lang="cs-CZ" sz="1200" dirty="0"/>
                <a:t>1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6886326" y="2410778"/>
              <a:ext cx="792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E</a:t>
              </a:r>
              <a:r>
                <a:rPr lang="cs-CZ" sz="1200" dirty="0" err="1"/>
                <a:t>point</a:t>
              </a:r>
              <a:r>
                <a:rPr lang="cs-CZ" dirty="0"/>
                <a:t> =</a:t>
              </a:r>
            </a:p>
          </p:txBody>
        </p:sp>
        <p:cxnSp>
          <p:nvCxnSpPr>
            <p:cNvPr id="46" name="Přímá spojnice 45"/>
            <p:cNvCxnSpPr/>
            <p:nvPr/>
          </p:nvCxnSpPr>
          <p:spPr>
            <a:xfrm>
              <a:off x="7690511" y="2595444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8196991" y="2596435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Přímá spojnice 48"/>
          <p:cNvCxnSpPr/>
          <p:nvPr/>
        </p:nvCxnSpPr>
        <p:spPr>
          <a:xfrm>
            <a:off x="2021237" y="4158652"/>
            <a:ext cx="0" cy="5650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694934" y="4287436"/>
            <a:ext cx="54367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1385024" y="3461072"/>
            <a:ext cx="1180956" cy="15785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5" name="Skupina 64"/>
          <p:cNvGrpSpPr/>
          <p:nvPr/>
        </p:nvGrpSpPr>
        <p:grpSpPr>
          <a:xfrm>
            <a:off x="2599497" y="3398085"/>
            <a:ext cx="1819404" cy="759212"/>
            <a:chOff x="1195605" y="3634952"/>
            <a:chExt cx="1819404" cy="759212"/>
          </a:xfrm>
        </p:grpSpPr>
        <p:sp>
          <p:nvSpPr>
            <p:cNvPr id="56" name="TextovéPole 55"/>
            <p:cNvSpPr txBox="1"/>
            <p:nvPr/>
          </p:nvSpPr>
          <p:spPr>
            <a:xfrm>
              <a:off x="1850913" y="3634952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Δ</a:t>
              </a:r>
              <a:r>
                <a:rPr lang="cs-CZ" dirty="0"/>
                <a:t>P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1850913" y="3999648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Δ</a:t>
              </a:r>
              <a:r>
                <a:rPr lang="cs-CZ" dirty="0"/>
                <a:t>X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2330205" y="363505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X</a:t>
              </a:r>
              <a:r>
                <a:rPr lang="cs-CZ" sz="1200" dirty="0"/>
                <a:t>1</a:t>
              </a:r>
              <a:r>
                <a:rPr lang="cs-CZ" dirty="0"/>
                <a:t>+X</a:t>
              </a:r>
              <a:r>
                <a:rPr lang="cs-CZ" sz="1000" dirty="0"/>
                <a:t>2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2330206" y="4024832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</a:t>
              </a:r>
              <a:r>
                <a:rPr lang="cs-CZ" sz="1200" dirty="0"/>
                <a:t>1</a:t>
              </a:r>
              <a:r>
                <a:rPr lang="cs-CZ" dirty="0"/>
                <a:t>+P</a:t>
              </a:r>
              <a:r>
                <a:rPr lang="cs-CZ" sz="1000" dirty="0"/>
                <a:t>2</a:t>
              </a: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1195605" y="3838548"/>
              <a:ext cx="655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E</a:t>
              </a:r>
              <a:r>
                <a:rPr lang="cs-CZ" sz="1200" dirty="0" err="1"/>
                <a:t>arc</a:t>
              </a:r>
              <a:r>
                <a:rPr lang="cs-CZ" dirty="0"/>
                <a:t> =</a:t>
              </a:r>
            </a:p>
          </p:txBody>
        </p:sp>
        <p:cxnSp>
          <p:nvCxnSpPr>
            <p:cNvPr id="61" name="Přímá spojnice 60"/>
            <p:cNvCxnSpPr/>
            <p:nvPr/>
          </p:nvCxnSpPr>
          <p:spPr>
            <a:xfrm>
              <a:off x="1850913" y="4004386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>
              <a:off x="2357393" y="4005377"/>
              <a:ext cx="6304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Obdélník 72"/>
          <p:cNvSpPr/>
          <p:nvPr/>
        </p:nvSpPr>
        <p:spPr>
          <a:xfrm>
            <a:off x="4702434" y="2175560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to vypočítat pomocí odhadnutého modelu?</a:t>
            </a:r>
          </a:p>
          <a:p>
            <a:endParaRPr lang="cs-CZ" sz="2400" dirty="0"/>
          </a:p>
          <a:p>
            <a:r>
              <a:rPr lang="cs-CZ" sz="2400" dirty="0"/>
              <a:t>Musíme znát podíly alternativ na poptávce (tzv. market </a:t>
            </a:r>
            <a:r>
              <a:rPr lang="cs-CZ" sz="2400" dirty="0" err="1"/>
              <a:t>share</a:t>
            </a:r>
            <a:r>
              <a:rPr lang="cs-CZ" sz="2400" dirty="0"/>
              <a:t>).</a:t>
            </a:r>
          </a:p>
          <a:p>
            <a:endParaRPr lang="cs-CZ" sz="2400" dirty="0"/>
          </a:p>
          <a:p>
            <a:r>
              <a:rPr lang="cs-CZ" dirty="0"/>
              <a:t>Direct-point elasticity: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5140447" y="6008736"/>
                <a:ext cx="1972911" cy="400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/>
                      </m:sSubSup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𝑎𝑖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𝑎𝑖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447" y="6008736"/>
                <a:ext cx="1972911" cy="400944"/>
              </a:xfrm>
              <a:prstGeom prst="rect">
                <a:avLst/>
              </a:prstGeom>
              <a:blipFill rotWithShape="1"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5140447" y="5106568"/>
                <a:ext cx="2291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</m:sub>
                        <m:sup/>
                      </m:sSubSup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𝑎𝑖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𝑎𝑖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447" y="5106568"/>
                <a:ext cx="229171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4702434" y="5618255"/>
            <a:ext cx="2192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Cross</a:t>
            </a:r>
            <a:r>
              <a:rPr lang="cs-CZ" dirty="0"/>
              <a:t>-point elasticity: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9249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89" y="0"/>
            <a:ext cx="8229600" cy="796950"/>
          </a:xfrm>
        </p:spPr>
        <p:txBody>
          <a:bodyPr>
            <a:normAutofit/>
          </a:bodyPr>
          <a:lstStyle/>
          <a:p>
            <a:r>
              <a:rPr lang="cs-CZ" sz="3600" dirty="0"/>
              <a:t>Elasticita – inkrementální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431540" y="728700"/>
                <a:ext cx="8298810" cy="6048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</a:rPr>
                            <m:t>𝑃</m:t>
                          </m:r>
                          <m:r>
                            <a:rPr lang="cs-CZ" sz="2000" i="1">
                              <a:latin typeface="Cambria Math"/>
                            </a:rPr>
                            <m:t>´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cs-CZ" sz="2000" i="1">
                              <a:latin typeface="Cambria Math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000" i="1">
                                  <a:latin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sz="20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2000" i="1">
                                  <a:latin typeface="Cambria Math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000" i="1">
                                      <a:latin typeface="Cambria Math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cs-CZ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cs-CZ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cs-CZ" sz="20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cs-CZ" sz="2000" dirty="0"/>
              </a:p>
              <a:p>
                <a:endParaRPr lang="cs-CZ" sz="2000" i="1" dirty="0"/>
              </a:p>
              <a:p>
                <a:pPr>
                  <a:tabLst>
                    <a:tab pos="5413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sz="2000" i="1" baseline="-25000" dirty="0"/>
                  <a:t>	</a:t>
                </a:r>
                <a:r>
                  <a:rPr lang="cs-CZ" sz="2000" dirty="0"/>
                  <a:t>- současná pravděpodobnost alternativy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𝑎</m:t>
                    </m:r>
                  </m:oMath>
                </a14:m>
                <a:r>
                  <a:rPr lang="cs-CZ" sz="2000" i="1" dirty="0"/>
                  <a:t>,</a:t>
                </a:r>
                <a:endParaRPr lang="cs-CZ" sz="2000" dirty="0"/>
              </a:p>
              <a:p>
                <a:pPr>
                  <a:tabLst>
                    <a:tab pos="5413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𝑃</m:t>
                        </m:r>
                        <m:r>
                          <a:rPr lang="cs-CZ" sz="2000" i="1">
                            <a:latin typeface="Cambria Math"/>
                          </a:rPr>
                          <m:t>´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sz="2000" dirty="0"/>
                  <a:t> 	- revidovaná pravděpodobnost alternativy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𝑎</m:t>
                    </m:r>
                  </m:oMath>
                </a14:m>
                <a:r>
                  <a:rPr lang="cs-CZ" sz="2000" i="1" dirty="0"/>
                  <a:t>,</a:t>
                </a:r>
                <a:endParaRPr lang="cs-CZ" sz="2000" dirty="0"/>
              </a:p>
              <a:p>
                <a:pPr>
                  <a:tabLst>
                    <a:tab pos="541338" algn="l"/>
                  </a:tabLst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sz="2000" dirty="0"/>
                  <a:t>	- změna utility alternativy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𝑎</m:t>
                    </m:r>
                  </m:oMath>
                </a14:m>
                <a:r>
                  <a:rPr lang="cs-CZ" sz="2000" i="1" dirty="0"/>
                  <a:t>,</a:t>
                </a:r>
                <a:endParaRPr lang="cs-CZ" sz="2000" dirty="0"/>
              </a:p>
              <a:p>
                <a:pPr>
                  <a:tabLst>
                    <a:tab pos="541338" algn="l"/>
                  </a:tabLst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𝑘</m:t>
                    </m:r>
                    <m:r>
                      <a:rPr lang="cs-CZ" sz="20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000" i="1" dirty="0"/>
                  <a:t>	-</a:t>
                </a:r>
                <a:r>
                  <a:rPr lang="cs-CZ" sz="2000" dirty="0"/>
                  <a:t> počet alternativ.</a:t>
                </a:r>
              </a:p>
              <a:p>
                <a:endParaRPr lang="cs-CZ" sz="2000" dirty="0"/>
              </a:p>
              <a:p>
                <a:r>
                  <a:rPr lang="cs-CZ" sz="2000" dirty="0"/>
                  <a:t>Když se v alternativě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cs-CZ" sz="2000" dirty="0"/>
                  <a:t> nemění nezávislé proměnné, nemění se ani utilita. </a:t>
                </a:r>
              </a:p>
              <a:p>
                <a:r>
                  <a:rPr lang="cs-CZ" sz="2000" dirty="0"/>
                  <a:t>Potom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sz="2000">
                        <a:latin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cs-CZ" sz="2000" dirty="0"/>
                  <a:t> a tím pádem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cs-CZ" sz="2000" i="1"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cs-CZ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cs-CZ" sz="2000" dirty="0"/>
                  <a:t>. </a:t>
                </a:r>
              </a:p>
              <a:p>
                <a:r>
                  <a:rPr lang="cs-CZ" sz="2000" dirty="0"/>
                  <a:t>Pokud se v alternativě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cs-CZ" sz="2000" dirty="0"/>
                  <a:t> proměnné mění, změna utility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dirty="0"/>
                  <a:t> se vypočítá takto: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sz="200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cs-CZ" sz="2000">
                              <a:latin typeface="Cambria Math"/>
                            </a:rPr>
                            <m:t> ∆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2000" dirty="0"/>
              </a:p>
              <a:p>
                <a:pPr>
                  <a:tabLst>
                    <a:tab pos="541338" algn="l"/>
                  </a:tabLst>
                </a:pPr>
                <a14:m>
                  <m:oMath xmlns:m="http://schemas.openxmlformats.org/officeDocument/2006/math">
                    <m:r>
                      <a:rPr lang="cs-CZ" sz="2000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000" dirty="0"/>
                  <a:t>	- změna v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𝑗</m:t>
                    </m:r>
                  </m:oMath>
                </a14:m>
                <a:r>
                  <a:rPr lang="cs-CZ" sz="2000" dirty="0"/>
                  <a:t>-té proměnné,</a:t>
                </a:r>
              </a:p>
              <a:p>
                <a:pPr>
                  <a:tabLst>
                    <a:tab pos="5413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000" dirty="0"/>
                  <a:t>	- parametr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𝑗</m:t>
                    </m:r>
                  </m:oMath>
                </a14:m>
                <a:r>
                  <a:rPr lang="cs-CZ" sz="2000" dirty="0"/>
                  <a:t>-té proměnné.</a:t>
                </a:r>
              </a:p>
              <a:p>
                <a:pPr>
                  <a:tabLst>
                    <a:tab pos="541338" algn="l"/>
                  </a:tabLst>
                </a:pPr>
                <a:endParaRPr lang="cs-CZ" sz="2000" dirty="0"/>
              </a:p>
              <a:p>
                <a:pPr>
                  <a:tabLst>
                    <a:tab pos="541338" algn="l"/>
                  </a:tabLst>
                </a:pPr>
                <a:r>
                  <a:rPr lang="cs-CZ" sz="2000" dirty="0"/>
                  <a:t>Inkrementální model nepočítá elasticity, ale přímo dopady na podíly alternativ.</a:t>
                </a:r>
              </a:p>
              <a:p>
                <a:pPr>
                  <a:tabLst>
                    <a:tab pos="541338" algn="l"/>
                  </a:tabLst>
                </a:pPr>
                <a:r>
                  <a:rPr lang="cs-CZ" sz="2000" dirty="0"/>
                  <a:t>Nevýhodou je práce s absolutními změnami atributů – lze přeformulovat. </a:t>
                </a: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728700"/>
                <a:ext cx="8298810" cy="6048002"/>
              </a:xfrm>
              <a:prstGeom prst="rect">
                <a:avLst/>
              </a:prstGeom>
              <a:blipFill rotWithShape="1">
                <a:blip r:embed="rId2"/>
                <a:stretch>
                  <a:fillRect l="-808" r="-661" b="-9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2120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cs-CZ" sz="3600" i="1" dirty="0">
                <a:solidFill>
                  <a:schemeClr val="accent3">
                    <a:lumMod val="50000"/>
                  </a:schemeClr>
                </a:solidFill>
              </a:rPr>
              <a:t>Inkrementální model volby dopravního módu na trase Brno - Praha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28084" y="1304764"/>
            <a:ext cx="3564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Chmelík</a:t>
            </a:r>
            <a:r>
              <a:rPr lang="en-US" dirty="0"/>
              <a:t>, J. (2015). Assessments of modal split in long-distance passenger transport. </a:t>
            </a:r>
            <a:r>
              <a:rPr lang="en-US" i="1" dirty="0"/>
              <a:t>Review of Economic Perspectives</a:t>
            </a:r>
            <a:r>
              <a:rPr lang="en-US" dirty="0"/>
              <a:t>, </a:t>
            </a:r>
            <a:r>
              <a:rPr lang="en-US" i="1" dirty="0"/>
              <a:t>15</a:t>
            </a:r>
            <a:r>
              <a:rPr lang="en-US" dirty="0"/>
              <a:t>(1), 49-69.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695492"/>
              </p:ext>
            </p:extLst>
          </p:nvPr>
        </p:nvGraphicFramePr>
        <p:xfrm>
          <a:off x="467544" y="1808820"/>
          <a:ext cx="5848747" cy="4525960"/>
        </p:xfrm>
        <a:graphic>
          <a:graphicData uri="http://schemas.openxmlformats.org/drawingml/2006/table">
            <a:tbl>
              <a:tblPr/>
              <a:tblGrid>
                <a:gridCol w="1087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384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stávajících módů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AUTOMOBIL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AUTOBUS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VLAK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100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β</a:t>
                      </a:r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-0.001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-0.001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-0.001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100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β</a:t>
                      </a:r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</a:t>
                      </a:r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-0.154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-0.154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-0.154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1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[CZK]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1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 [h]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1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[CZK]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1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 [h]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1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∆cost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1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∆tt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1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∆U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0.231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1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exp(∆U)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1.260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P*exp(∆U)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0.680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0.214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P´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9294" marR="9294" marT="9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294" marR="9294" marT="9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>
            <a:off x="4968044" y="2168860"/>
            <a:ext cx="360040" cy="4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400092" y="3019091"/>
            <a:ext cx="3348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VoT</a:t>
            </a:r>
            <a:r>
              <a:rPr lang="cs-CZ" sz="2400" dirty="0"/>
              <a:t> podle tohoto modelu je 154 (±31) Kč/h. </a:t>
            </a:r>
            <a:br>
              <a:rPr lang="cs-CZ" sz="2400" dirty="0"/>
            </a:br>
            <a:r>
              <a:rPr lang="cs-CZ" sz="2400" dirty="0"/>
              <a:t>To není úplně málo.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28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9389" y="620688"/>
            <a:ext cx="80291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Model rozhodování: dohoda o tom, co je to rozhodování pro analýzu rozhodování</a:t>
            </a:r>
          </a:p>
          <a:p>
            <a:endParaRPr lang="cs-CZ" dirty="0"/>
          </a:p>
          <a:p>
            <a:pPr>
              <a:lnSpc>
                <a:spcPct val="150000"/>
              </a:lnSpc>
            </a:pPr>
            <a:r>
              <a:rPr lang="cs-CZ" sz="2800" dirty="0"/>
              <a:t>Rozhodování je proces, v jehož závěru 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je vybrána (realizována)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u="sng" dirty="0"/>
              <a:t>jedna</a:t>
            </a:r>
            <a:r>
              <a:rPr lang="cs-CZ" sz="2800" dirty="0"/>
              <a:t> 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u="sng" dirty="0"/>
              <a:t>konečného počtu relevantních alternativ</a:t>
            </a:r>
            <a:r>
              <a:rPr lang="cs-CZ" sz="2800" dirty="0"/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u="sng" dirty="0"/>
              <a:t>vzájemně oddělených</a:t>
            </a:r>
            <a:r>
              <a:rPr lang="cs-CZ" sz="2800" dirty="0"/>
              <a:t> (exkluzivních),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které jsou </a:t>
            </a:r>
            <a:r>
              <a:rPr lang="cs-CZ" sz="2800" u="sng" dirty="0"/>
              <a:t>popsány pozorovatelnými vlastnostmi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/>
          </a:p>
        </p:txBody>
      </p:sp>
      <p:pic>
        <p:nvPicPr>
          <p:cNvPr id="2050" name="Picture 2" descr="http://molendrix.com/images/dollz1/mank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20" y="2164455"/>
            <a:ext cx="739972" cy="12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„Zákaz“ 1"/>
          <p:cNvSpPr/>
          <p:nvPr/>
        </p:nvSpPr>
        <p:spPr>
          <a:xfrm>
            <a:off x="7135080" y="2060848"/>
            <a:ext cx="1368152" cy="1345519"/>
          </a:xfrm>
          <a:prstGeom prst="noSmoking">
            <a:avLst>
              <a:gd name="adj" fmla="val 51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95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1" y="476672"/>
            <a:ext cx="8208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Model rozhodování: analýza rozhodování</a:t>
            </a:r>
          </a:p>
          <a:p>
            <a:endParaRPr lang="cs-CZ" u="sng" dirty="0"/>
          </a:p>
          <a:p>
            <a:r>
              <a:rPr lang="cs-CZ" sz="2400" dirty="0"/>
              <a:t>Analýza rozhodování zkoumá, jak pozorovatelné vlastnosti (atributy) alternativ a vlastnosti aktéra (například jeho </a:t>
            </a:r>
            <a:r>
              <a:rPr lang="cs-CZ" sz="2400" dirty="0" err="1"/>
              <a:t>sociodemografie</a:t>
            </a:r>
            <a:r>
              <a:rPr lang="cs-CZ" sz="2400" dirty="0"/>
              <a:t>) souvisí s jeho volbou.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7" y="3735115"/>
            <a:ext cx="7976556" cy="18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Skupina 19"/>
          <p:cNvGrpSpPr/>
          <p:nvPr/>
        </p:nvGrpSpPr>
        <p:grpSpPr>
          <a:xfrm>
            <a:off x="467544" y="3141572"/>
            <a:ext cx="8136904" cy="2518301"/>
            <a:chOff x="467544" y="3613497"/>
            <a:chExt cx="8136904" cy="2518301"/>
          </a:xfrm>
        </p:grpSpPr>
        <p:grpSp>
          <p:nvGrpSpPr>
            <p:cNvPr id="19" name="Skupina 18"/>
            <p:cNvGrpSpPr/>
            <p:nvPr/>
          </p:nvGrpSpPr>
          <p:grpSpPr>
            <a:xfrm>
              <a:off x="467544" y="3993920"/>
              <a:ext cx="8136904" cy="2137878"/>
              <a:chOff x="467544" y="3993920"/>
              <a:chExt cx="8136904" cy="2137878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467544" y="4156404"/>
                <a:ext cx="8136904" cy="1975394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5" name="Přímá spojnice 14"/>
              <p:cNvCxnSpPr>
                <a:endCxn id="14" idx="0"/>
              </p:cNvCxnSpPr>
              <p:nvPr/>
            </p:nvCxnSpPr>
            <p:spPr>
              <a:xfrm>
                <a:off x="4535996" y="3993920"/>
                <a:ext cx="0" cy="162484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ovéPole 15"/>
            <p:cNvSpPr txBox="1"/>
            <p:nvPr/>
          </p:nvSpPr>
          <p:spPr>
            <a:xfrm>
              <a:off x="3644829" y="3613497"/>
              <a:ext cx="176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SCÉNÁŘ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683568" y="4253219"/>
            <a:ext cx="1872208" cy="2003486"/>
            <a:chOff x="683568" y="4725144"/>
            <a:chExt cx="1872208" cy="2003486"/>
          </a:xfrm>
        </p:grpSpPr>
        <p:sp>
          <p:nvSpPr>
            <p:cNvPr id="6" name="Obdélník 5"/>
            <p:cNvSpPr/>
            <p:nvPr/>
          </p:nvSpPr>
          <p:spPr>
            <a:xfrm>
              <a:off x="683568" y="4725144"/>
              <a:ext cx="1872208" cy="1224136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" name="Přímá spojnice 8"/>
            <p:cNvCxnSpPr>
              <a:stCxn id="6" idx="2"/>
            </p:cNvCxnSpPr>
            <p:nvPr/>
          </p:nvCxnSpPr>
          <p:spPr>
            <a:xfrm>
              <a:off x="1619672" y="5949280"/>
              <a:ext cx="0" cy="288032"/>
            </a:xfrm>
            <a:prstGeom prst="line">
              <a:avLst/>
            </a:prstGeom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/>
            <p:cNvSpPr txBox="1"/>
            <p:nvPr/>
          </p:nvSpPr>
          <p:spPr>
            <a:xfrm>
              <a:off x="691437" y="6266965"/>
              <a:ext cx="1856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ALTERNATIVA</a:t>
              </a:r>
            </a:p>
          </p:txBody>
        </p:sp>
      </p:grpSp>
      <p:grpSp>
        <p:nvGrpSpPr>
          <p:cNvPr id="2052" name="Skupina 2051"/>
          <p:cNvGrpSpPr/>
          <p:nvPr/>
        </p:nvGrpSpPr>
        <p:grpSpPr>
          <a:xfrm flipH="1">
            <a:off x="855146" y="3170950"/>
            <a:ext cx="3401260" cy="2116449"/>
            <a:chOff x="4828371" y="3613497"/>
            <a:chExt cx="3401260" cy="2116449"/>
          </a:xfrm>
        </p:grpSpPr>
        <p:grpSp>
          <p:nvGrpSpPr>
            <p:cNvPr id="2051" name="Skupina 2050"/>
            <p:cNvGrpSpPr/>
            <p:nvPr/>
          </p:nvGrpSpPr>
          <p:grpSpPr>
            <a:xfrm>
              <a:off x="6516216" y="3993920"/>
              <a:ext cx="169585" cy="1736026"/>
              <a:chOff x="6516216" y="3993920"/>
              <a:chExt cx="169585" cy="1736026"/>
            </a:xfrm>
          </p:grpSpPr>
          <p:cxnSp>
            <p:nvCxnSpPr>
              <p:cNvPr id="30" name="Přímá spojnice 29"/>
              <p:cNvCxnSpPr/>
              <p:nvPr/>
            </p:nvCxnSpPr>
            <p:spPr>
              <a:xfrm>
                <a:off x="6516216" y="3993920"/>
                <a:ext cx="25570" cy="1736026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 flipH="1">
                <a:off x="6516216" y="5085184"/>
                <a:ext cx="144016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/>
              <p:cNvCxnSpPr/>
              <p:nvPr/>
            </p:nvCxnSpPr>
            <p:spPr>
              <a:xfrm flipH="1">
                <a:off x="6528236" y="5517232"/>
                <a:ext cx="144016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/>
              <p:cNvCxnSpPr/>
              <p:nvPr/>
            </p:nvCxnSpPr>
            <p:spPr>
              <a:xfrm flipH="1">
                <a:off x="6516216" y="5729946"/>
                <a:ext cx="169585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ovéPole 35"/>
            <p:cNvSpPr txBox="1"/>
            <p:nvPr/>
          </p:nvSpPr>
          <p:spPr>
            <a:xfrm>
              <a:off x="4828371" y="3613497"/>
              <a:ext cx="3401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ATRIBUTY ALTERNATIVY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47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3968" y="370037"/>
            <a:ext cx="808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Model rozhodování: užitková funkce</a:t>
            </a:r>
          </a:p>
        </p:txBody>
      </p:sp>
      <p:sp>
        <p:nvSpPr>
          <p:cNvPr id="3" name="AutoShape 2" descr="Výsledek obrázku pro čokolá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63975" y="1097597"/>
            <a:ext cx="7104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Užitek z alternativy </a:t>
            </a:r>
            <a:r>
              <a:rPr lang="cs-CZ" sz="2400" i="1" u="sng" dirty="0"/>
              <a:t>i</a:t>
            </a:r>
            <a:r>
              <a:rPr lang="cs-CZ" sz="2400" dirty="0"/>
              <a:t> pro jedince </a:t>
            </a:r>
            <a:r>
              <a:rPr lang="cs-CZ" sz="2400" i="1" u="sng" dirty="0"/>
              <a:t>n</a:t>
            </a:r>
            <a:r>
              <a:rPr lang="cs-CZ" sz="2400" dirty="0"/>
              <a:t> je vyjádřen takto: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367285" y="2217073"/>
                <a:ext cx="36257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cs-CZ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cs-CZ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/>
                              <a:ea typeface="Cambria Math"/>
                            </a:rPr>
                            <m:t>ε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85" y="2217073"/>
                <a:ext cx="362574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/>
          <p:cNvCxnSpPr/>
          <p:nvPr/>
        </p:nvCxnSpPr>
        <p:spPr>
          <a:xfrm>
            <a:off x="4052379" y="1974071"/>
            <a:ext cx="0" cy="3516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143813" y="1604739"/>
            <a:ext cx="207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deterministická část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501714" y="1634030"/>
            <a:ext cx="300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náhodná komponenta (chyba)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686537" y="2003362"/>
            <a:ext cx="825826" cy="551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2025034" y="1988595"/>
            <a:ext cx="684501" cy="551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584093" y="1634030"/>
            <a:ext cx="7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užitek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02539" y="2996952"/>
                <a:ext cx="805309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Zdroje chyby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endParaRPr lang="cs-CZ" sz="24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Chyba měření atributů (to, co rozhoduje nemusí být přesně to, co umíme měřit)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Chyba měření rozhodnutí (např. zapomínání)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Rozdílné marginální užitky (váhy) atributů u různých aktérů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Nepozorovaný užitek (neznámé atributy)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r>
                  <a:rPr lang="cs-CZ" sz="2400" dirty="0"/>
                  <a:t>U chyb se předpokládá normální, všude stejné a nezávislé rozdělení (</a:t>
                </a:r>
                <a:r>
                  <a:rPr lang="cs-CZ" sz="2400" i="1" dirty="0"/>
                  <a:t>independent and </a:t>
                </a:r>
                <a:r>
                  <a:rPr lang="cs-CZ" sz="2400" i="1" dirty="0" err="1"/>
                  <a:t>identically</a:t>
                </a:r>
                <a:r>
                  <a:rPr lang="cs-CZ" sz="2400" i="1" dirty="0"/>
                  <a:t> </a:t>
                </a:r>
                <a:r>
                  <a:rPr lang="cs-CZ" sz="2400" i="1" dirty="0" err="1"/>
                  <a:t>distributed</a:t>
                </a:r>
                <a:r>
                  <a:rPr lang="cs-CZ" sz="2400" i="1" dirty="0"/>
                  <a:t> – IID</a:t>
                </a:r>
                <a:r>
                  <a:rPr lang="cs-CZ" sz="2400" dirty="0"/>
                  <a:t>).</a:t>
                </a: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39" y="2996952"/>
                <a:ext cx="8053090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1211" t="-1429" b="-32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D6A-AC64-4B90-9998-CD09DC8B179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3309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CZ.potx" id="{18947633-106F-4B01-B355-8E448D25C37F}" vid="{08DC0416-1C28-44D6-9ED7-F38064DA5C1B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11584</TotalTime>
  <Words>4018</Words>
  <Application>Microsoft Office PowerPoint</Application>
  <PresentationFormat>On-screen Show (4:3)</PresentationFormat>
  <Paragraphs>907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Arial</vt:lpstr>
      <vt:lpstr>Calibri</vt:lpstr>
      <vt:lpstr>Cambria Math</vt:lpstr>
      <vt:lpstr>Consolas</vt:lpstr>
      <vt:lpstr>Courier New</vt:lpstr>
      <vt:lpstr>Helvetica</vt:lpstr>
      <vt:lpstr>Lucida Console</vt:lpstr>
      <vt:lpstr>Tahoma</vt:lpstr>
      <vt:lpstr>Wingdings</vt:lpstr>
      <vt:lpstr>Motiv systému Office</vt:lpstr>
      <vt:lpstr>Prezentace_MU_CZ</vt:lpstr>
      <vt:lpstr>Výzkum diskrétních voleb: od experimentu k analýze výsledků</vt:lpstr>
      <vt:lpstr>PowerPoint Presentation</vt:lpstr>
      <vt:lpstr>1. Východiska výzkumu diskrétních voleb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Společný experiment: volba dopravního módu na trase Brno - Praha</vt:lpstr>
      <vt:lpstr>2. Design experimentu</vt:lpstr>
      <vt:lpstr>PowerPoint Presentation</vt:lpstr>
      <vt:lpstr>PowerPoint Presentation</vt:lpstr>
      <vt:lpstr>PowerPoint Presentation</vt:lpstr>
      <vt:lpstr>        Příprava konkrétní struktury scénáře          Formát odpovědi - výběr jedné alternativy - řazení  - Likertovské škály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Design experimentu: generování scénářů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Pilotní průzkum</vt:lpstr>
      <vt:lpstr>K čemu je pilotní průzkum</vt:lpstr>
      <vt:lpstr>Program Biogeme</vt:lpstr>
      <vt:lpstr>EasyChoice: GUI pro Biogeme</vt:lpstr>
      <vt:lpstr>Formulace modelu v Biogeme</vt:lpstr>
      <vt:lpstr>Formulace modelu v Biogeme</vt:lpstr>
      <vt:lpstr>Formulace modelu v Biogeme</vt:lpstr>
      <vt:lpstr>Formulace modelu v R</vt:lpstr>
      <vt:lpstr>5. Analýza diskrétních voleb</vt:lpstr>
      <vt:lpstr>IIA – independence of irrelevant alternatives</vt:lpstr>
      <vt:lpstr>IIA – independence of irrelevant alternatives</vt:lpstr>
      <vt:lpstr>IIA a nested logit</vt:lpstr>
      <vt:lpstr>Nested logit v Biogeme</vt:lpstr>
      <vt:lpstr>Vícečetné alternativy</vt:lpstr>
      <vt:lpstr>Mixed logit pro panelová data</vt:lpstr>
      <vt:lpstr>Mixed logit v Biogeme</vt:lpstr>
      <vt:lpstr>6. Interpretace výsledků </vt:lpstr>
      <vt:lpstr>Interpretace  kvality modelu</vt:lpstr>
      <vt:lpstr>Interpretace  kvality modelu</vt:lpstr>
      <vt:lpstr>Interpretace  koeficientů</vt:lpstr>
      <vt:lpstr>Interpretace  koeficientů</vt:lpstr>
      <vt:lpstr>Kvantifikace  koeficientů</vt:lpstr>
      <vt:lpstr>Hodnota času (VoT) neboli hodnota ušetřeného cestovního času (VTTS)</vt:lpstr>
      <vt:lpstr>Další kvantifikace (monetarizace)</vt:lpstr>
      <vt:lpstr>Chyba odhadu kvantifikovaných parametrů</vt:lpstr>
      <vt:lpstr>Chyba odhadu VoT (VTTS)</vt:lpstr>
      <vt:lpstr>Různé kvantifikované parametry</vt:lpstr>
      <vt:lpstr>PowerPoint Presentation</vt:lpstr>
      <vt:lpstr>Elasticita</vt:lpstr>
      <vt:lpstr>Elasticita</vt:lpstr>
      <vt:lpstr>Elasticita – inkrementální model</vt:lpstr>
      <vt:lpstr>Inkrementální model volby dopravního módu na trase Brno - Praha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Šimeček</dc:creator>
  <cp:lastModifiedBy>Adam Ťápal</cp:lastModifiedBy>
  <cp:revision>301</cp:revision>
  <dcterms:created xsi:type="dcterms:W3CDTF">2017-11-14T06:16:28Z</dcterms:created>
  <dcterms:modified xsi:type="dcterms:W3CDTF">2019-01-28T19:15:50Z</dcterms:modified>
</cp:coreProperties>
</file>