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4" r:id="rId9"/>
    <p:sldId id="261" r:id="rId10"/>
    <p:sldId id="262" r:id="rId11"/>
    <p:sldId id="263" r:id="rId12"/>
    <p:sldId id="268" r:id="rId13"/>
    <p:sldId id="266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B8AF-D393-4A5B-8EA4-BAE695A62C2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997F-1FF5-4F8B-A3AD-845277E86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Strange</a:t>
            </a:r>
            <a:r>
              <a:rPr lang="cs-CZ" b="1" dirty="0" smtClean="0"/>
              <a:t> </a:t>
            </a:r>
            <a:r>
              <a:rPr lang="cs-CZ" b="1" dirty="0" err="1" smtClean="0"/>
              <a:t>Situation</a:t>
            </a:r>
            <a:r>
              <a:rPr lang="cs-CZ" b="1" dirty="0" smtClean="0"/>
              <a:t> Test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seminář</a:t>
            </a:r>
          </a:p>
          <a:p>
            <a:r>
              <a:rPr lang="cs-CZ" dirty="0" smtClean="0"/>
              <a:t>PSY103: Vývojová psychologie I.</a:t>
            </a:r>
          </a:p>
          <a:p>
            <a:r>
              <a:rPr lang="cs-CZ" dirty="0" smtClean="0"/>
              <a:t>Petra </a:t>
            </a:r>
            <a:r>
              <a:rPr lang="cs-CZ" dirty="0" err="1" smtClean="0"/>
              <a:t>Daňsová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1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Nejistá citová vazba vyhýbavá </a:t>
            </a:r>
            <a:r>
              <a:rPr lang="cs-CZ" sz="4000" b="1" dirty="0" smtClean="0">
                <a:solidFill>
                  <a:srgbClr val="00B0F0"/>
                </a:solidFill>
              </a:rPr>
              <a:t>/</a:t>
            </a:r>
            <a:r>
              <a:rPr lang="cs-CZ" sz="4000" b="1" i="1" dirty="0" err="1" smtClean="0">
                <a:solidFill>
                  <a:srgbClr val="00B0F0"/>
                </a:solidFill>
              </a:rPr>
              <a:t>insecure</a:t>
            </a:r>
            <a:r>
              <a:rPr lang="cs-CZ" sz="4000" b="1" dirty="0" smtClean="0">
                <a:solidFill>
                  <a:srgbClr val="00B0F0"/>
                </a:solidFill>
              </a:rPr>
              <a:t>/ - 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Avoidant</a:t>
            </a:r>
            <a:r>
              <a:rPr lang="cs-CZ" dirty="0" smtClean="0"/>
              <a:t>, </a:t>
            </a:r>
            <a:r>
              <a:rPr lang="cs-CZ" dirty="0" err="1" smtClean="0"/>
              <a:t>anxious</a:t>
            </a:r>
            <a:r>
              <a:rPr lang="cs-CZ" dirty="0" smtClean="0"/>
              <a:t>/</a:t>
            </a:r>
            <a:r>
              <a:rPr lang="cs-CZ" dirty="0" err="1" smtClean="0"/>
              <a:t>avoidant</a:t>
            </a:r>
            <a:endParaRPr lang="cs-CZ" dirty="0" smtClean="0"/>
          </a:p>
          <a:p>
            <a:r>
              <a:rPr lang="cs-CZ" dirty="0" smtClean="0"/>
              <a:t>Dítě:</a:t>
            </a:r>
          </a:p>
          <a:p>
            <a:pPr lvl="1"/>
            <a:r>
              <a:rPr lang="cs-CZ" dirty="0" smtClean="0"/>
              <a:t>Může se vyhýbat rodičům</a:t>
            </a:r>
          </a:p>
          <a:p>
            <a:pPr lvl="1"/>
            <a:r>
              <a:rPr lang="cs-CZ" dirty="0" smtClean="0"/>
              <a:t>Nevyhledává utišení u rodiče</a:t>
            </a:r>
          </a:p>
          <a:p>
            <a:pPr lvl="1"/>
            <a:r>
              <a:rPr lang="cs-CZ" dirty="0" smtClean="0"/>
              <a:t>Vykazuje malý nebo žádný rozdíl v preferenci rodiče před cizincem</a:t>
            </a:r>
            <a:endParaRPr lang="cs-CZ" dirty="0"/>
          </a:p>
          <a:p>
            <a:r>
              <a:rPr lang="cs-CZ" dirty="0" smtClean="0"/>
              <a:t>Děti se při odloučení od matky chovají bez zjevných známek neklidu či stresu, vnější projevy jejich emocí jsou inhibovány. S cizí osobou si někdy mohou hrát a chovat se k ní přátelsky. Lze je identifikovat především díky tomu, že u nich chybí radostná reakce na příchod matky po separaci, odmítají či ignorují matku po jejím opětovném příchodu a svou pozornost věnují spíše hračkám. </a:t>
            </a:r>
          </a:p>
          <a:p>
            <a:r>
              <a:rPr lang="cs-CZ" dirty="0" smtClean="0"/>
              <a:t>Dítě od pečující osoby nečeká útěchu, předpokládá její nedostupnost, tak se jí vyhýbá.</a:t>
            </a:r>
          </a:p>
          <a:p>
            <a:r>
              <a:rPr lang="cs-CZ" dirty="0"/>
              <a:t>Zastoupení tohoto typu v populaci </a:t>
            </a:r>
            <a:r>
              <a:rPr lang="cs-CZ" dirty="0" smtClean="0"/>
              <a:t>amerických dětí se </a:t>
            </a:r>
            <a:r>
              <a:rPr lang="cs-CZ" dirty="0"/>
              <a:t>odhaduje okolo </a:t>
            </a:r>
            <a:r>
              <a:rPr lang="cs-CZ" dirty="0" smtClean="0"/>
              <a:t>25%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6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966FF"/>
                </a:solidFill>
              </a:rPr>
              <a:t>Nejistá citová vazba </a:t>
            </a:r>
            <a:r>
              <a:rPr lang="cs-CZ" b="1" dirty="0" smtClean="0">
                <a:solidFill>
                  <a:srgbClr val="9966FF"/>
                </a:solidFill>
              </a:rPr>
              <a:t>ambivalentní </a:t>
            </a:r>
            <a:r>
              <a:rPr lang="cs-CZ" sz="4000" b="1" dirty="0">
                <a:solidFill>
                  <a:srgbClr val="9966FF"/>
                </a:solidFill>
              </a:rPr>
              <a:t>/</a:t>
            </a:r>
            <a:r>
              <a:rPr lang="cs-CZ" sz="4000" b="1" i="1" dirty="0" err="1">
                <a:solidFill>
                  <a:srgbClr val="9966FF"/>
                </a:solidFill>
              </a:rPr>
              <a:t>insecure</a:t>
            </a:r>
            <a:r>
              <a:rPr lang="cs-CZ" sz="4000" b="1" dirty="0">
                <a:solidFill>
                  <a:srgbClr val="9966FF"/>
                </a:solidFill>
              </a:rPr>
              <a:t>/ - </a:t>
            </a:r>
            <a:r>
              <a:rPr lang="cs-CZ" sz="4000" b="1" dirty="0" smtClean="0">
                <a:solidFill>
                  <a:srgbClr val="9966FF"/>
                </a:solidFill>
              </a:rPr>
              <a:t>C</a:t>
            </a:r>
            <a:endParaRPr lang="en-US" b="1" dirty="0">
              <a:solidFill>
                <a:srgbClr val="99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Resistant</a:t>
            </a:r>
            <a:r>
              <a:rPr lang="cs-CZ" dirty="0" smtClean="0"/>
              <a:t>, </a:t>
            </a:r>
            <a:r>
              <a:rPr lang="cs-CZ" dirty="0" err="1" smtClean="0"/>
              <a:t>anxious</a:t>
            </a:r>
            <a:r>
              <a:rPr lang="cs-CZ" dirty="0" smtClean="0"/>
              <a:t>/</a:t>
            </a:r>
            <a:r>
              <a:rPr lang="cs-CZ" dirty="0" err="1" smtClean="0"/>
              <a:t>ambivalent</a:t>
            </a:r>
            <a:endParaRPr lang="cs-CZ" dirty="0" smtClean="0"/>
          </a:p>
          <a:p>
            <a:r>
              <a:rPr lang="cs-CZ" dirty="0" smtClean="0"/>
              <a:t>Dítě:</a:t>
            </a:r>
          </a:p>
          <a:p>
            <a:pPr lvl="1"/>
            <a:r>
              <a:rPr lang="cs-CZ" dirty="0" smtClean="0"/>
              <a:t>Je obezřetné, ostražité v kontaktu s cizí osobou</a:t>
            </a:r>
          </a:p>
          <a:p>
            <a:pPr lvl="1"/>
            <a:r>
              <a:rPr lang="cs-CZ" dirty="0" smtClean="0"/>
              <a:t>Je silně zneklidněno, když jej rodič opustí</a:t>
            </a:r>
          </a:p>
          <a:p>
            <a:pPr lvl="1"/>
            <a:r>
              <a:rPr lang="cs-CZ" dirty="0" smtClean="0"/>
              <a:t>Nevypadá příliš zklidněno příchodem rodiče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U dítěte je patrná značná míra ambivalence v chování k pečující osobě – na jedné straně touží po blízkosti matky, na druhé odmítá kontakt s ní. Během separace se objevují výrazné známky stresu, bývá problematické tyto děti utišit. </a:t>
            </a:r>
          </a:p>
          <a:p>
            <a:r>
              <a:rPr lang="cs-CZ" dirty="0" smtClean="0"/>
              <a:t>Dítě očekává, že matka je občas nedostupná, vyhledává ji, ale s nedůvěrou.</a:t>
            </a:r>
          </a:p>
          <a:p>
            <a:r>
              <a:rPr lang="cs-CZ" dirty="0"/>
              <a:t>Zastoupení tohoto typu v populaci amerických dětí se odhaduje okolo </a:t>
            </a:r>
            <a:r>
              <a:rPr lang="cs-CZ" dirty="0" smtClean="0"/>
              <a:t>15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9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Dezorganizovaná citová vazba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Děti:</a:t>
            </a:r>
          </a:p>
          <a:p>
            <a:pPr lvl="1"/>
            <a:r>
              <a:rPr lang="cs-CZ" dirty="0" smtClean="0"/>
              <a:t>Nemají stabilní způsob, jak zvládat stresové situace</a:t>
            </a:r>
          </a:p>
          <a:p>
            <a:pPr lvl="1"/>
            <a:r>
              <a:rPr lang="cs-CZ" dirty="0" smtClean="0"/>
              <a:t>Jejich chování </a:t>
            </a:r>
            <a:r>
              <a:rPr lang="cs-CZ" smtClean="0"/>
              <a:t>při separaci se </a:t>
            </a:r>
            <a:r>
              <a:rPr lang="cs-CZ" dirty="0" smtClean="0"/>
              <a:t>zdá jako bez cíle, záměru (tedy neorganizované)</a:t>
            </a:r>
          </a:p>
          <a:p>
            <a:pPr lvl="1"/>
            <a:r>
              <a:rPr lang="cs-CZ" dirty="0" smtClean="0"/>
              <a:t>Objevují se zamrznutí, obavy z pečující osoby, nekonzistence v chování či naopak stereotypní pohyby či gesta</a:t>
            </a:r>
          </a:p>
          <a:p>
            <a:pPr lvl="1"/>
            <a:r>
              <a:rPr lang="cs-CZ" dirty="0" smtClean="0"/>
              <a:t>Dítě je někdy stresováno samotnou pečující osobou</a:t>
            </a:r>
          </a:p>
          <a:p>
            <a:pPr lvl="1"/>
            <a:endParaRPr lang="cs-CZ" dirty="0"/>
          </a:p>
          <a:p>
            <a:r>
              <a:rPr lang="cs-CZ" dirty="0" smtClean="0"/>
              <a:t>Spadají sem např. děti týrané, zneužívané, děti s nějakým postižením apod.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8507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Chování matky k dítěti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Zkuste ke každému typu citové vazby vymyslet, jak se asi chová matka takového dítěte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4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PIČ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010" y="274972"/>
            <a:ext cx="8255357" cy="61915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4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2D050"/>
                </a:solidFill>
              </a:rPr>
              <a:t>J</a:t>
            </a:r>
            <a:r>
              <a:rPr lang="cs-CZ" b="1" dirty="0" smtClean="0">
                <a:solidFill>
                  <a:srgbClr val="92D050"/>
                </a:solidFill>
              </a:rPr>
              <a:t>istá citová vazba – předpoklady vzniku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Potěšení a radost z blízkého kontaktu s </a:t>
            </a:r>
            <a:r>
              <a:rPr lang="cs-CZ" altLang="cs-CZ" dirty="0" smtClean="0"/>
              <a:t>dítětem</a:t>
            </a:r>
            <a:endParaRPr lang="cs-CZ" altLang="cs-CZ" dirty="0"/>
          </a:p>
          <a:p>
            <a:r>
              <a:rPr lang="cs-CZ" altLang="cs-CZ" dirty="0"/>
              <a:t>Srozumitelné vyjadřování emocí</a:t>
            </a:r>
          </a:p>
          <a:p>
            <a:r>
              <a:rPr lang="cs-CZ" altLang="cs-CZ" dirty="0"/>
              <a:t>Citlivost na sociální podněty od </a:t>
            </a:r>
            <a:r>
              <a:rPr lang="cs-CZ" altLang="cs-CZ" dirty="0" smtClean="0"/>
              <a:t>dítěte</a:t>
            </a:r>
          </a:p>
          <a:p>
            <a:r>
              <a:rPr lang="cs-CZ" altLang="cs-CZ" dirty="0" smtClean="0"/>
              <a:t>Reagování na signály od dítěte – adekvátně, včas</a:t>
            </a:r>
            <a:endParaRPr lang="cs-CZ" altLang="cs-CZ" dirty="0"/>
          </a:p>
          <a:p>
            <a:r>
              <a:rPr lang="cs-CZ" altLang="cs-CZ" dirty="0"/>
              <a:t>Pohotové a adekvátní povzbuzování dítěte do objevování nového </a:t>
            </a:r>
            <a:r>
              <a:rPr lang="cs-CZ" altLang="cs-CZ" dirty="0" smtClean="0"/>
              <a:t>– explorace</a:t>
            </a:r>
          </a:p>
          <a:p>
            <a:r>
              <a:rPr lang="cs-CZ" altLang="cs-CZ" dirty="0" smtClean="0"/>
              <a:t>Schopnost nahlídnout perspektivu dítěte</a:t>
            </a:r>
            <a:endParaRPr lang="cs-CZ" alt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9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B0F0"/>
                </a:solidFill>
              </a:rPr>
              <a:t>Vyhýbavá citová vazba – předpoklady </a:t>
            </a:r>
            <a:r>
              <a:rPr lang="cs-CZ" altLang="cs-CZ" b="1" dirty="0" smtClean="0">
                <a:solidFill>
                  <a:srgbClr val="00B0F0"/>
                </a:solidFill>
              </a:rPr>
              <a:t>vzniku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87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2 možné zdroje chování pečujících osob</a:t>
            </a:r>
            <a:r>
              <a:rPr lang="cs-CZ" altLang="cs-CZ" dirty="0" smtClean="0"/>
              <a:t>: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 smtClean="0"/>
              <a:t>1</a:t>
            </a:r>
            <a:r>
              <a:rPr lang="cs-CZ" altLang="cs-CZ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T</a:t>
            </a:r>
            <a:r>
              <a:rPr lang="cs-CZ" altLang="cs-CZ" dirty="0" smtClean="0"/>
              <a:t>rvalé </a:t>
            </a:r>
            <a:r>
              <a:rPr lang="cs-CZ" altLang="cs-CZ" dirty="0"/>
              <a:t>odmítání pokusů dítěte o útěchu či jejich odklánění stranou (zvláště pak o útěchu formou tělesného kontaktu)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Nedostatečná vnímavost k projevům dítěte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Projevování negativních pocitů směrem k </a:t>
            </a:r>
            <a:r>
              <a:rPr lang="cs-CZ" altLang="cs-CZ" dirty="0" smtClean="0"/>
              <a:t>dítěti, včetně verbalizace (o nechtěnosti dítěte, zátěži, kterou dítě představuje, o chybách dítěte apod.)</a:t>
            </a:r>
            <a:endParaRPr lang="cs-CZ" altLang="cs-CZ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dirty="0" smtClean="0"/>
              <a:t>2</a:t>
            </a:r>
            <a:r>
              <a:rPr lang="cs-CZ" dirty="0" smtClean="0"/>
              <a:t>.</a:t>
            </a:r>
          </a:p>
          <a:p>
            <a:r>
              <a:rPr lang="cs-CZ" altLang="cs-CZ" dirty="0"/>
              <a:t>velmi „horlivá“ pečující osoba</a:t>
            </a:r>
          </a:p>
          <a:p>
            <a:r>
              <a:rPr lang="cs-CZ" altLang="cs-CZ" dirty="0"/>
              <a:t>nepřiměřená míra stimulace, se kterou si dítě neví rady a  nestojí o ni</a:t>
            </a:r>
          </a:p>
          <a:p>
            <a:pPr>
              <a:buNone/>
            </a:pPr>
            <a:r>
              <a:rPr lang="cs-CZ" altLang="cs-CZ" dirty="0"/>
              <a:t> Adaptivní odpovědí dítěte na takové projevy chování může být naučené vyhýbání se těmto osobám.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3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9966FF"/>
                </a:solidFill>
              </a:rPr>
              <a:t>Ambivalentní citová vazba – předpoklady vzniku</a:t>
            </a:r>
            <a:endParaRPr lang="en-US" b="1" dirty="0">
              <a:solidFill>
                <a:srgbClr val="99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Nestálost péče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Značně proměnlivá citlivost k potřebám dítěte, oscilující mezi nadšením na jedné straně a lhostejností na straně druhé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Chování, které rodič projevuje směrem k dítěti přitom není odpovědí na podněty dítěte, ale pramení spíše z aktuálního naladění rodiče.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 touto proměnlivostí péče se dítě snaží vypořádat zoufalou snahou o získání pozornosti – ať už skrze pláč nebo snahou o tělesný kontakt s rodičem. Je-li jeho snaha o získání pozornosti neúspěšná, je zarmoucené a rozčílené</a:t>
            </a:r>
            <a:r>
              <a:rPr lang="cs-CZ" altLang="cs-CZ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Často také zahlcení dítěte ve smyslu splynutí s matkou (nerespektování dítěte jako samostatné bytosti), přílišná kontrola nad dítětem, snaha dítě vést, která ale pramení z potřeb matky, nikoli z potřeb a aktuální situace dítěte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8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6600"/>
                </a:solidFill>
              </a:rPr>
              <a:t>Citov</a:t>
            </a:r>
            <a:r>
              <a:rPr lang="cs-CZ" b="1" dirty="0" smtClean="0">
                <a:solidFill>
                  <a:srgbClr val="FF6600"/>
                </a:solidFill>
              </a:rPr>
              <a:t>á vazba a temperament dítěte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Zamyslete se, jak může souviset citová vazba, resp. její typ, s temperamentem dítěte.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97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nás dnes čeká…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Strange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Test (SST)</a:t>
            </a:r>
          </a:p>
          <a:p>
            <a:pPr lvl="1"/>
            <a:r>
              <a:rPr lang="cs-CZ" dirty="0" smtClean="0"/>
              <a:t>Měření citové vazby dítěte k pečující osobě</a:t>
            </a:r>
          </a:p>
          <a:p>
            <a:r>
              <a:rPr lang="cs-CZ" dirty="0" smtClean="0"/>
              <a:t>Typy citové vazby</a:t>
            </a:r>
          </a:p>
          <a:p>
            <a:pPr lvl="1"/>
            <a:r>
              <a:rPr lang="cs-CZ" dirty="0" smtClean="0"/>
              <a:t>jistá citová vazba (</a:t>
            </a:r>
            <a:r>
              <a:rPr lang="cs-CZ" dirty="0" err="1" smtClean="0"/>
              <a:t>secure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ejistá citová vazba (</a:t>
            </a:r>
            <a:r>
              <a:rPr lang="cs-CZ" dirty="0" err="1" smtClean="0"/>
              <a:t>insecure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Chování matky a citová vazba dítěte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enzitivita matky</a:t>
            </a:r>
          </a:p>
        </p:txBody>
      </p:sp>
    </p:spTree>
    <p:extLst>
      <p:ext uri="{BB962C8B-B14F-4D97-AF65-F5344CB8AC3E}">
        <p14:creationId xmlns:p14="http://schemas.microsoft.com/office/powerpoint/2010/main" val="176779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6600"/>
                </a:solidFill>
              </a:rPr>
              <a:t>Strange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Situation</a:t>
            </a:r>
            <a:r>
              <a:rPr lang="cs-CZ" b="1" dirty="0" smtClean="0">
                <a:solidFill>
                  <a:srgbClr val="FF6600"/>
                </a:solidFill>
              </a:rPr>
              <a:t> Test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511862" cy="4351338"/>
          </a:xfrm>
        </p:spPr>
        <p:txBody>
          <a:bodyPr/>
          <a:lstStyle/>
          <a:p>
            <a:r>
              <a:rPr lang="cs-CZ" dirty="0" smtClean="0"/>
              <a:t>Metoda pro měření citové vazby u dětí ve věku od 12 do 18 měsíců</a:t>
            </a:r>
          </a:p>
          <a:p>
            <a:r>
              <a:rPr lang="cs-CZ" dirty="0" err="1" smtClean="0"/>
              <a:t>Ainsworth</a:t>
            </a:r>
            <a:r>
              <a:rPr lang="cs-CZ" dirty="0" smtClean="0"/>
              <a:t>, M. D. S., </a:t>
            </a:r>
            <a:r>
              <a:rPr lang="cs-CZ" dirty="0" err="1" smtClean="0"/>
              <a:t>Blehar</a:t>
            </a:r>
            <a:r>
              <a:rPr lang="cs-CZ" dirty="0" smtClean="0"/>
              <a:t>, M. C., </a:t>
            </a:r>
            <a:r>
              <a:rPr lang="cs-CZ" dirty="0" err="1" smtClean="0"/>
              <a:t>Waters</a:t>
            </a:r>
            <a:r>
              <a:rPr lang="cs-CZ" dirty="0" smtClean="0"/>
              <a:t>, E., </a:t>
            </a:r>
            <a:r>
              <a:rPr lang="en-US" dirty="0" smtClean="0"/>
              <a:t>&amp;</a:t>
            </a:r>
            <a:r>
              <a:rPr lang="cs-CZ" dirty="0" smtClean="0"/>
              <a:t> Wall, S. N. (1978). </a:t>
            </a:r>
            <a:r>
              <a:rPr lang="cs-CZ" i="1" dirty="0" err="1" smtClean="0"/>
              <a:t>Patterns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Attachment</a:t>
            </a:r>
            <a:r>
              <a:rPr lang="cs-CZ" i="1" dirty="0" smtClean="0"/>
              <a:t>: A </a:t>
            </a:r>
            <a:r>
              <a:rPr lang="cs-CZ" i="1" dirty="0" err="1" smtClean="0"/>
              <a:t>psychological</a:t>
            </a:r>
            <a:r>
              <a:rPr lang="cs-CZ" i="1" dirty="0" smtClean="0"/>
              <a:t> study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strange</a:t>
            </a:r>
            <a:r>
              <a:rPr lang="cs-CZ" i="1" dirty="0" smtClean="0"/>
              <a:t> </a:t>
            </a:r>
            <a:r>
              <a:rPr lang="cs-CZ" i="1" dirty="0" err="1" smtClean="0"/>
              <a:t>situation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 smtClean="0"/>
          </a:p>
          <a:p>
            <a:pPr lvl="1"/>
            <a:r>
              <a:rPr lang="cs-CZ" dirty="0" smtClean="0"/>
              <a:t>v původní studii bylo 26 dětí</a:t>
            </a:r>
          </a:p>
          <a:p>
            <a:pPr lvl="1"/>
            <a:r>
              <a:rPr lang="cs-CZ" dirty="0" smtClean="0"/>
              <a:t>do roku 2013 bylo metodou SST vyšetřeno</a:t>
            </a:r>
          </a:p>
          <a:p>
            <a:pPr marL="457200" lvl="1" indent="0">
              <a:buNone/>
            </a:pPr>
            <a:r>
              <a:rPr lang="cs-CZ" dirty="0" smtClean="0"/>
              <a:t>	okolo 10 000 dětí a jejich pečovatelů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897"/>
          <a:stretch/>
        </p:blipFill>
        <p:spPr>
          <a:xfrm>
            <a:off x="7972023" y="3640935"/>
            <a:ext cx="3747754" cy="29965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77" y="365125"/>
            <a:ext cx="1943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6600"/>
                </a:solidFill>
              </a:rPr>
              <a:t>Strange</a:t>
            </a:r>
            <a:r>
              <a:rPr lang="cs-CZ" b="1" dirty="0" smtClean="0">
                <a:solidFill>
                  <a:srgbClr val="FF6600"/>
                </a:solidFill>
              </a:rPr>
              <a:t> </a:t>
            </a:r>
            <a:r>
              <a:rPr lang="cs-CZ" b="1" dirty="0" err="1" smtClean="0">
                <a:solidFill>
                  <a:srgbClr val="FF6600"/>
                </a:solidFill>
              </a:rPr>
              <a:t>Situation</a:t>
            </a:r>
            <a:r>
              <a:rPr lang="cs-CZ" b="1" dirty="0" smtClean="0">
                <a:solidFill>
                  <a:srgbClr val="FF6600"/>
                </a:solidFill>
              </a:rPr>
              <a:t> Test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Dítě je v neznámé místnosti buď s matkou; s matkou a cizí osobou; samo s cizí osobou; nebo samo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Situace je pro dítě stresující…</a:t>
            </a:r>
          </a:p>
          <a:p>
            <a:pPr lvl="1"/>
            <a:r>
              <a:rPr lang="cs-CZ" dirty="0" smtClean="0"/>
              <a:t>…je samo </a:t>
            </a:r>
          </a:p>
          <a:p>
            <a:pPr lvl="1"/>
            <a:r>
              <a:rPr lang="cs-CZ" dirty="0" smtClean="0"/>
              <a:t>…je v cizím prostředí</a:t>
            </a:r>
          </a:p>
          <a:p>
            <a:pPr lvl="1"/>
            <a:r>
              <a:rPr lang="cs-CZ" dirty="0" smtClean="0"/>
              <a:t>…je s cizí osobou</a:t>
            </a:r>
          </a:p>
          <a:p>
            <a:pPr lvl="1"/>
            <a:r>
              <a:rPr lang="cs-CZ" dirty="0" smtClean="0"/>
              <a:t>…je odděleno od matky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42" y="2665391"/>
            <a:ext cx="4134458" cy="34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0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6600"/>
                </a:solidFill>
              </a:rPr>
              <a:t>Strange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>
                <a:solidFill>
                  <a:srgbClr val="FF6600"/>
                </a:solidFill>
              </a:rPr>
              <a:t>Situation</a:t>
            </a:r>
            <a:r>
              <a:rPr lang="cs-CZ" b="1" dirty="0">
                <a:solidFill>
                  <a:srgbClr val="FF6600"/>
                </a:solidFill>
              </a:rPr>
              <a:t> Test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8" t="30263" r="59042" b="12318"/>
          <a:stretch/>
        </p:blipFill>
        <p:spPr>
          <a:xfrm>
            <a:off x="1030310" y="1690688"/>
            <a:ext cx="3503053" cy="41438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327"/>
          <a:stretch/>
        </p:blipFill>
        <p:spPr>
          <a:xfrm>
            <a:off x="5950038" y="1028250"/>
            <a:ext cx="2873223" cy="19854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1631"/>
          <a:stretch/>
        </p:blipFill>
        <p:spPr>
          <a:xfrm>
            <a:off x="8603087" y="1771953"/>
            <a:ext cx="3250336" cy="22529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470" r="2640"/>
          <a:stretch/>
        </p:blipFill>
        <p:spPr>
          <a:xfrm>
            <a:off x="5716040" y="3409098"/>
            <a:ext cx="3105990" cy="22318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2950"/>
          <a:stretch/>
        </p:blipFill>
        <p:spPr>
          <a:xfrm>
            <a:off x="8796269" y="4370077"/>
            <a:ext cx="3057153" cy="21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6600"/>
                </a:solidFill>
              </a:rPr>
              <a:t>Strange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>
                <a:solidFill>
                  <a:srgbClr val="FF6600"/>
                </a:solidFill>
              </a:rPr>
              <a:t>Situation</a:t>
            </a:r>
            <a:r>
              <a:rPr lang="cs-CZ" b="1" dirty="0">
                <a:solidFill>
                  <a:srgbClr val="FF6600"/>
                </a:solidFill>
              </a:rPr>
              <a:t> Test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8" t="30263" r="59042" b="12318"/>
          <a:stretch/>
        </p:blipFill>
        <p:spPr>
          <a:xfrm>
            <a:off x="1030310" y="1690688"/>
            <a:ext cx="3503053" cy="41438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823"/>
          <a:stretch/>
        </p:blipFill>
        <p:spPr>
          <a:xfrm>
            <a:off x="5950039" y="815886"/>
            <a:ext cx="3102866" cy="21332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1770"/>
          <a:stretch/>
        </p:blipFill>
        <p:spPr>
          <a:xfrm>
            <a:off x="8950817" y="2009105"/>
            <a:ext cx="3040812" cy="211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2771"/>
          <a:stretch/>
        </p:blipFill>
        <p:spPr>
          <a:xfrm>
            <a:off x="5628068" y="3237329"/>
            <a:ext cx="3129564" cy="21946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054" y="4484292"/>
            <a:ext cx="3129565" cy="213385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632" y="4484317"/>
            <a:ext cx="3089989" cy="21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6600"/>
                </a:solidFill>
              </a:rPr>
              <a:t>Strange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err="1">
                <a:solidFill>
                  <a:srgbClr val="FF6600"/>
                </a:solidFill>
              </a:rPr>
              <a:t>Situation</a:t>
            </a:r>
            <a:r>
              <a:rPr lang="cs-CZ" b="1" dirty="0">
                <a:solidFill>
                  <a:srgbClr val="FF6600"/>
                </a:solidFill>
              </a:rPr>
              <a:t> Test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 epizod</a:t>
            </a:r>
          </a:p>
          <a:p>
            <a:r>
              <a:rPr lang="cs-CZ" dirty="0" smtClean="0"/>
              <a:t>2 epizody separace</a:t>
            </a:r>
          </a:p>
          <a:p>
            <a:r>
              <a:rPr lang="cs-CZ" dirty="0" smtClean="0"/>
              <a:t>2 epizody znovushledání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Při separaci je dítě stresované nepřítomností matky</a:t>
            </a:r>
          </a:p>
          <a:p>
            <a:r>
              <a:rPr lang="cs-CZ" dirty="0" smtClean="0"/>
              <a:t>Při znovushledání se děti s jistou vazbou a děti s nejistou vazbou chovají různě – epizody znovushledání jsou tak klíčové pro kategorizaci citové vazby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SST na IVDMR FSS MU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3949"/>
            <a:ext cx="4274714" cy="27250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30318"/>
            <a:ext cx="3360313" cy="22402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4" y="371323"/>
            <a:ext cx="3958094" cy="26387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3" y="3006669"/>
            <a:ext cx="5725308" cy="37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Jistá citová vazba /</a:t>
            </a:r>
            <a:r>
              <a:rPr lang="cs-CZ" b="1" i="1" dirty="0" err="1" smtClean="0">
                <a:solidFill>
                  <a:schemeClr val="accent6"/>
                </a:solidFill>
              </a:rPr>
              <a:t>secure</a:t>
            </a:r>
            <a:r>
              <a:rPr lang="cs-CZ" sz="4000" b="1" dirty="0" smtClean="0">
                <a:solidFill>
                  <a:schemeClr val="accent6"/>
                </a:solidFill>
              </a:rPr>
              <a:t>/ - B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Dítě:</a:t>
            </a:r>
          </a:p>
          <a:p>
            <a:pPr lvl="1"/>
            <a:r>
              <a:rPr lang="cs-CZ" dirty="0"/>
              <a:t>Je schopné se vzdálit při hře a exploraci od rodiče</a:t>
            </a:r>
          </a:p>
          <a:p>
            <a:pPr lvl="1"/>
            <a:r>
              <a:rPr lang="cs-CZ" dirty="0"/>
              <a:t>Když je vystrašené, hledá rodiče</a:t>
            </a:r>
          </a:p>
          <a:p>
            <a:pPr lvl="1"/>
            <a:r>
              <a:rPr lang="cs-CZ" dirty="0"/>
              <a:t>Setkání s rodičem po separaci je doprovázeno kladnými emocemi</a:t>
            </a:r>
          </a:p>
          <a:p>
            <a:pPr lvl="1"/>
            <a:r>
              <a:rPr lang="cs-CZ" dirty="0"/>
              <a:t>Dává přednost rodiči před cizincem</a:t>
            </a:r>
            <a:endParaRPr lang="en-US" dirty="0"/>
          </a:p>
          <a:p>
            <a:r>
              <a:rPr lang="cs-CZ" dirty="0" smtClean="0"/>
              <a:t>Pečující osoba je pro dítě bezpečnou základnou pro exploraci. Po odchodu matky dítě jeví známky stresu, po jejím návratu ji vítá, neodmítá kontakt, je schopné se utišit a pokračovat v exploraci, tj. je schopné znovu nabýt pocitu jistoty a bezpečí. </a:t>
            </a:r>
          </a:p>
          <a:p>
            <a:r>
              <a:rPr lang="cs-CZ" dirty="0" smtClean="0"/>
              <a:t>Dítě </a:t>
            </a:r>
            <a:r>
              <a:rPr lang="cs-CZ" dirty="0"/>
              <a:t>u </a:t>
            </a:r>
            <a:r>
              <a:rPr lang="cs-CZ" dirty="0" smtClean="0"/>
              <a:t>pečující osoby očekává </a:t>
            </a:r>
            <a:r>
              <a:rPr lang="cs-CZ" dirty="0"/>
              <a:t>útěchu a s důvěrou ji </a:t>
            </a:r>
            <a:r>
              <a:rPr lang="cs-CZ" dirty="0" smtClean="0"/>
              <a:t>vyhledává.</a:t>
            </a:r>
          </a:p>
          <a:p>
            <a:r>
              <a:rPr lang="cs-CZ" dirty="0" smtClean="0"/>
              <a:t>Zastoupení tohoto typu v populaci se odhaduje okolo 60 – 75%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3228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741</Words>
  <Application>Microsoft Office PowerPoint</Application>
  <PresentationFormat>Širokoúhlá obrazovka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Strange Situation Test</vt:lpstr>
      <vt:lpstr>Co nás dnes čeká…</vt:lpstr>
      <vt:lpstr>Strange Situation Test</vt:lpstr>
      <vt:lpstr>Strange Situation Test</vt:lpstr>
      <vt:lpstr>Strange Situation Test</vt:lpstr>
      <vt:lpstr>Strange Situation Test</vt:lpstr>
      <vt:lpstr>Strange Situation Test</vt:lpstr>
      <vt:lpstr>SST na IVDMR FSS MU</vt:lpstr>
      <vt:lpstr>Jistá citová vazba /secure/ - B</vt:lpstr>
      <vt:lpstr>Nejistá citová vazba vyhýbavá /insecure/ - A</vt:lpstr>
      <vt:lpstr>Nejistá citová vazba ambivalentní /insecure/ - C</vt:lpstr>
      <vt:lpstr>Dezorganizovaná citová vazba</vt:lpstr>
      <vt:lpstr>Chování matky k dítěti</vt:lpstr>
      <vt:lpstr>Prezentace aplikace PowerPoint</vt:lpstr>
      <vt:lpstr>Jistá citová vazba – předpoklady vzniku</vt:lpstr>
      <vt:lpstr>Vyhýbavá citová vazba – předpoklady vzniku</vt:lpstr>
      <vt:lpstr>Ambivalentní citová vazba – předpoklady vzniku</vt:lpstr>
      <vt:lpstr>Citová vazba a temperament dítěte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 Situation Procedure</dc:title>
  <dc:creator>Dansova</dc:creator>
  <cp:lastModifiedBy>Petra D</cp:lastModifiedBy>
  <cp:revision>22</cp:revision>
  <dcterms:created xsi:type="dcterms:W3CDTF">2017-04-21T16:40:15Z</dcterms:created>
  <dcterms:modified xsi:type="dcterms:W3CDTF">2018-04-24T19:00:26Z</dcterms:modified>
</cp:coreProperties>
</file>