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75" r:id="rId5"/>
    <p:sldId id="259" r:id="rId6"/>
    <p:sldId id="260" r:id="rId7"/>
    <p:sldId id="270" r:id="rId8"/>
    <p:sldId id="261" r:id="rId9"/>
    <p:sldId id="271" r:id="rId10"/>
    <p:sldId id="273" r:id="rId11"/>
    <p:sldId id="262" r:id="rId12"/>
    <p:sldId id="272" r:id="rId13"/>
    <p:sldId id="263" r:id="rId14"/>
    <p:sldId id="264" r:id="rId15"/>
    <p:sldId id="265" r:id="rId16"/>
    <p:sldId id="266" r:id="rId17"/>
    <p:sldId id="274" r:id="rId18"/>
    <p:sldId id="267" r:id="rId1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97E41-207D-4DA4-80C1-09A86A22A530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DCD5A-3BFB-40E7-96BF-5FC81A346B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58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99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86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42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21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3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26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66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61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16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1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BE88A-C400-4FF4-83B8-398B6A10726D}" type="datetimeFigureOut">
              <a:rPr lang="cs-CZ" smtClean="0"/>
              <a:t>9.5.2018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81C1-FAED-475A-8E7C-D9FE7411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1038" y="2408185"/>
            <a:ext cx="5354594" cy="1195131"/>
          </a:xfrm>
        </p:spPr>
        <p:txBody>
          <a:bodyPr/>
          <a:lstStyle/>
          <a:p>
            <a:r>
              <a:rPr lang="cs-CZ" dirty="0" smtClean="0"/>
              <a:t>Sebeprezentace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61038" y="3603316"/>
            <a:ext cx="5436973" cy="165576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PSY 109 Aplikovaná sociální psychologie</a:t>
            </a:r>
            <a:endParaRPr lang="cs-CZ" dirty="0"/>
          </a:p>
        </p:txBody>
      </p:sp>
      <p:pic>
        <p:nvPicPr>
          <p:cNvPr id="1026" name="Picture 2" descr="http://stebian.com/wp-content/uploads/2011/09/Present-your-best-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707"/>
            <a:ext cx="3361038" cy="23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trendhunterstatic.com/thumbs/alter-ego-by-robbie-coop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61038" cy="205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idewaysthoughts.com/blog/wp-content/uploads/2012/07/Personae_03_Multi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27" y="1856200"/>
            <a:ext cx="3608173" cy="34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Pravé „Já</a:t>
            </a:r>
            <a:r>
              <a:rPr lang="cs-CZ" dirty="0" smtClean="0"/>
              <a:t>“? </a:t>
            </a:r>
            <a:r>
              <a:rPr lang="cs-CZ" dirty="0" err="1" smtClean="0"/>
              <a:t>True-self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37415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Jung/</a:t>
            </a:r>
            <a:r>
              <a:rPr lang="cs-CZ" sz="2400" dirty="0" err="1" smtClean="0"/>
              <a:t>Goffman</a:t>
            </a:r>
            <a:r>
              <a:rPr lang="cs-CZ" sz="2400" dirty="0"/>
              <a:t>:</a:t>
            </a:r>
            <a:r>
              <a:rPr lang="cs-CZ" sz="2400" dirty="0" smtClean="0"/>
              <a:t> persona/veřejné já vs. vnitřní já</a:t>
            </a:r>
          </a:p>
          <a:p>
            <a:r>
              <a:rPr lang="cs-CZ" sz="2400" dirty="0" smtClean="0"/>
              <a:t>Markus &amp; </a:t>
            </a:r>
            <a:r>
              <a:rPr lang="cs-CZ" sz="2400" dirty="0" err="1" smtClean="0"/>
              <a:t>Nurius</a:t>
            </a:r>
            <a:r>
              <a:rPr lang="cs-CZ" sz="2400" dirty="0"/>
              <a:t>:</a:t>
            </a:r>
            <a:r>
              <a:rPr lang="cs-CZ" sz="2400" dirty="0" smtClean="0"/>
              <a:t> možná já (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 </a:t>
            </a:r>
            <a:r>
              <a:rPr lang="cs-CZ" sz="2400" dirty="0" err="1" smtClean="0"/>
              <a:t>selves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Higgins</a:t>
            </a:r>
            <a:r>
              <a:rPr lang="cs-CZ" sz="2400" dirty="0" smtClean="0"/>
              <a:t>: </a:t>
            </a:r>
            <a:r>
              <a:rPr lang="cs-CZ" sz="2400" dirty="0" err="1" smtClean="0"/>
              <a:t>ideální-požadované-aktuální</a:t>
            </a:r>
            <a:r>
              <a:rPr lang="cs-CZ" sz="2400" dirty="0" smtClean="0"/>
              <a:t> já</a:t>
            </a:r>
          </a:p>
          <a:p>
            <a:endParaRPr lang="cs-CZ" sz="2400" dirty="0"/>
          </a:p>
          <a:p>
            <a:r>
              <a:rPr lang="cs-CZ" sz="2400" dirty="0" err="1" smtClean="0"/>
              <a:t>Rogers</a:t>
            </a:r>
            <a:r>
              <a:rPr lang="cs-CZ" sz="2400" dirty="0" smtClean="0"/>
              <a:t> – pravé já – neuvědomované/nevyjádřené aspekty identity, které jsou přítomny už TEĎ (není to tedy </a:t>
            </a:r>
            <a:r>
              <a:rPr lang="cs-CZ" sz="2400" dirty="0" err="1" smtClean="0"/>
              <a:t>possible</a:t>
            </a:r>
            <a:r>
              <a:rPr lang="cs-CZ" sz="2400" dirty="0" smtClean="0"/>
              <a:t> </a:t>
            </a:r>
            <a:r>
              <a:rPr lang="cs-CZ" sz="2400" dirty="0" err="1" smtClean="0"/>
              <a:t>self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4" name="Picture 2" descr="http://www.chrismadden.co.uk/images/cartoons//true-self-seeking-enlightenment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91078"/>
            <a:ext cx="4901933" cy="669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07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 smtClean="0"/>
              <a:t>Vytváříme chtěný dojem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Jaký dojem se lidé snaží vytvořit?</a:t>
            </a:r>
          </a:p>
          <a:p>
            <a:endParaRPr lang="cs-CZ" dirty="0"/>
          </a:p>
          <a:p>
            <a:r>
              <a:rPr lang="cs-CZ" dirty="0" smtClean="0"/>
              <a:t>Jaký dojem je ten správný?</a:t>
            </a:r>
          </a:p>
          <a:p>
            <a:endParaRPr lang="cs-CZ" dirty="0"/>
          </a:p>
          <a:p>
            <a:r>
              <a:rPr lang="cs-CZ" dirty="0" smtClean="0"/>
              <a:t>Osoba v nesnázích</a:t>
            </a:r>
          </a:p>
          <a:p>
            <a:endParaRPr lang="cs-CZ" dirty="0"/>
          </a:p>
          <a:p>
            <a:r>
              <a:rPr lang="cs-CZ" dirty="0" smtClean="0"/>
              <a:t>Přetváření identity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52_chapter_07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34254" r="26268" b="20028"/>
          <a:stretch/>
        </p:blipFill>
        <p:spPr>
          <a:xfrm>
            <a:off x="100506" y="1146218"/>
            <a:ext cx="12091494" cy="43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co se lidé snaží…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Ingraciace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Snaha získat pozitivní reakce skrze použití komplimentů a lichotek - máme tendenci mít raději lidi, kteří s námi souhlasí, kteří vyjadřují vřelost a náklonnost. </a:t>
            </a:r>
          </a:p>
          <a:p>
            <a:pPr marL="0" indent="0">
              <a:buNone/>
            </a:pPr>
            <a:r>
              <a:rPr lang="cs-CZ" dirty="0" smtClean="0"/>
              <a:t>Riziko prokouknutí a odmítnutí lichotek a následné negativní reakce publika ale není velké – máme se rádi a chceme aby nás měli rádi a proto lichotkám zpravidla podlehneme.</a:t>
            </a:r>
          </a:p>
          <a:p>
            <a:pPr marL="0" indent="0">
              <a:buNone/>
            </a:pPr>
            <a:r>
              <a:rPr lang="cs-CZ" b="1" dirty="0" smtClean="0"/>
              <a:t>Sebe propagace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Snaha vzbudit dojem jako kompetentních inteligentních, talentovaných.</a:t>
            </a:r>
          </a:p>
          <a:p>
            <a:pPr marL="0" indent="0">
              <a:buNone/>
            </a:pPr>
            <a:r>
              <a:rPr lang="cs-CZ" dirty="0" smtClean="0"/>
              <a:t>Často se vylučuje s </a:t>
            </a:r>
            <a:r>
              <a:rPr lang="cs-CZ" dirty="0" err="1" smtClean="0"/>
              <a:t>ingraciací</a:t>
            </a:r>
            <a:r>
              <a:rPr lang="cs-CZ" dirty="0" smtClean="0"/>
              <a:t>. Vyhnutí se dojmu chvástání vyžaduje balancování právě s </a:t>
            </a:r>
            <a:r>
              <a:rPr lang="cs-CZ" dirty="0" err="1" smtClean="0"/>
              <a:t>ingraciací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3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co se lidé snaží…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/>
              <a:t>Zastrašování</a:t>
            </a:r>
          </a:p>
          <a:p>
            <a:pPr marL="0" indent="0">
              <a:buNone/>
            </a:pPr>
            <a:r>
              <a:rPr lang="cs-CZ" dirty="0" smtClean="0"/>
              <a:t>Snaha vzbudit respekt. Riziko být za neschopného hulváta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Být příkladem</a:t>
            </a:r>
            <a:endParaRPr lang="cs-CZ" b="1" dirty="0"/>
          </a:p>
          <a:p>
            <a:pPr marL="0" indent="0">
              <a:buNone/>
            </a:pPr>
            <a:r>
              <a:rPr lang="cs-CZ" dirty="0" smtClean="0"/>
              <a:t>Snaha vzbudit dojem morální převahy. Riziko být za pokrytce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Prosebník</a:t>
            </a:r>
          </a:p>
          <a:p>
            <a:pPr marL="0" indent="0">
              <a:buNone/>
            </a:pPr>
            <a:r>
              <a:rPr lang="cs-CZ" dirty="0" smtClean="0"/>
              <a:t>Veřejné přehánění vlastní neschopnosti a podřízenosti. Riziko být vnímám jako manipulátor. Riziko zvnitřnění – naučená bezmocnost, deprese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0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je dojem ten pravý?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Chtěný dojem je efektivní jen když je </a:t>
            </a:r>
          </a:p>
          <a:p>
            <a:r>
              <a:rPr lang="cs-CZ" dirty="0" smtClean="0"/>
              <a:t>Prezentovaný dojem je  ten nejvhodnější pro danou situaci</a:t>
            </a:r>
          </a:p>
          <a:p>
            <a:r>
              <a:rPr lang="cs-CZ" dirty="0" smtClean="0"/>
              <a:t>Prezentace a prezentátor jsou důvěryhodní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Důvěryhodnost ovlivňuje</a:t>
            </a:r>
          </a:p>
          <a:p>
            <a:r>
              <a:rPr lang="cs-CZ" dirty="0" smtClean="0"/>
              <a:t>Herecké schopnosti prezentátora</a:t>
            </a:r>
          </a:p>
          <a:p>
            <a:r>
              <a:rPr lang="cs-CZ" dirty="0" smtClean="0"/>
              <a:t>Odpovědnost za „hraní“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Sebe-povýšení vs. Sebe-ochrana</a:t>
            </a:r>
          </a:p>
          <a:p>
            <a:pPr marL="0" indent="0">
              <a:buNone/>
            </a:pPr>
            <a:r>
              <a:rPr lang="cs-CZ" dirty="0"/>
              <a:t>Zisk z pozitivního dojmu obyčejně převažuje ztrátu z negativního dojmu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337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Nesnáze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399397"/>
              </p:ext>
            </p:extLst>
          </p:nvPr>
        </p:nvGraphicFramePr>
        <p:xfrm>
          <a:off x="1094705" y="1893194"/>
          <a:ext cx="9955368" cy="4456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42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 smtClean="0">
                          <a:effectLst/>
                        </a:rPr>
                        <a:t>NEVINNOST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odmítnutí odpovědnosti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42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REINTERPRETACE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změna významu situace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42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OSPRAVEDLNĚNÍ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legitimizace chování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42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VÝMLUVA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 smtClean="0">
                          <a:effectLst/>
                        </a:rPr>
                        <a:t>odmítání úmyslu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39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OMLUVA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přijmutí odpovědnosti/ hledání odpuštění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2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ment kdy na Haška prasklo že lže (přímý přenos) - YouTube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21695" r="39683" b="16300"/>
          <a:stretch/>
        </p:blipFill>
        <p:spPr>
          <a:xfrm>
            <a:off x="0" y="0"/>
            <a:ext cx="12153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Nesnáze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Omlouvání se dopředu + </a:t>
            </a:r>
            <a:r>
              <a:rPr lang="cs-CZ" dirty="0" err="1" smtClean="0"/>
              <a:t>Self-handicapping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Vymlouvání se na své schopnosti a na okolnosti</a:t>
            </a:r>
          </a:p>
          <a:p>
            <a:r>
              <a:rPr lang="cs-CZ" dirty="0" smtClean="0"/>
              <a:t>Hypochondrie </a:t>
            </a:r>
          </a:p>
          <a:p>
            <a:r>
              <a:rPr lang="cs-CZ" dirty="0" smtClean="0"/>
              <a:t>Chronická nemoc</a:t>
            </a:r>
          </a:p>
          <a:p>
            <a:endParaRPr lang="cs-CZ" dirty="0"/>
          </a:p>
          <a:p>
            <a:r>
              <a:rPr lang="cs-CZ" dirty="0" smtClean="0"/>
              <a:t>Častěji v situacích vyžadující výkon</a:t>
            </a:r>
          </a:p>
        </p:txBody>
      </p:sp>
    </p:spTree>
    <p:extLst>
      <p:ext uri="{BB962C8B-B14F-4D97-AF65-F5344CB8AC3E}">
        <p14:creationId xmlns:p14="http://schemas.microsoft.com/office/powerpoint/2010/main" val="18601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cs-CZ" dirty="0"/>
              <a:t>Podstata sebeprezentace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 čemu sebeprezentace slouží?</a:t>
            </a:r>
          </a:p>
          <a:p>
            <a:endParaRPr lang="cs-CZ" dirty="0"/>
          </a:p>
          <a:p>
            <a:r>
              <a:rPr lang="cs-CZ" dirty="0" smtClean="0"/>
              <a:t>Jak a kdy se lidé do sebeprezentace pouští?</a:t>
            </a:r>
          </a:p>
          <a:p>
            <a:endParaRPr lang="cs-CZ" dirty="0"/>
          </a:p>
          <a:p>
            <a:r>
              <a:rPr lang="cs-CZ" dirty="0" err="1" smtClean="0"/>
              <a:t>Interindividuální</a:t>
            </a:r>
            <a:r>
              <a:rPr lang="cs-CZ" dirty="0" smtClean="0"/>
              <a:t> rozdíly v použití sebeprezentace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3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887026"/>
          </a:xfrm>
        </p:spPr>
        <p:txBody>
          <a:bodyPr/>
          <a:lstStyle/>
          <a:p>
            <a:r>
              <a:rPr lang="cs-CZ" dirty="0" smtClean="0"/>
              <a:t>Sebeprezentace? K čemu?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840"/>
            <a:ext cx="10515600" cy="578004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Podpora sociální interakce</a:t>
            </a:r>
          </a:p>
          <a:p>
            <a:r>
              <a:rPr lang="cs-CZ" dirty="0" smtClean="0"/>
              <a:t>Definování sociální situace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Získání sociální odměny</a:t>
            </a:r>
          </a:p>
          <a:p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self-presentation</a:t>
            </a:r>
            <a:r>
              <a:rPr lang="cs-CZ" dirty="0" smtClean="0"/>
              <a:t> (účelová sebeprezentace)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Identita</a:t>
            </a:r>
          </a:p>
          <a:p>
            <a:r>
              <a:rPr lang="cs-CZ" dirty="0" err="1" smtClean="0"/>
              <a:t>Self-creation</a:t>
            </a:r>
            <a:r>
              <a:rPr lang="cs-CZ" dirty="0" smtClean="0"/>
              <a:t> – např. v adolescenci</a:t>
            </a:r>
          </a:p>
          <a:p>
            <a:r>
              <a:rPr lang="cs-CZ" dirty="0" err="1" smtClean="0"/>
              <a:t>Self-verification</a:t>
            </a:r>
            <a:r>
              <a:rPr lang="cs-CZ" dirty="0" smtClean="0"/>
              <a:t> – utvrzování v již přijatém </a:t>
            </a:r>
            <a:r>
              <a:rPr lang="cs-CZ" dirty="0" err="1" smtClean="0"/>
              <a:t>sebeobraze</a:t>
            </a:r>
            <a:endParaRPr lang="cs-CZ" dirty="0" smtClean="0"/>
          </a:p>
          <a:p>
            <a:r>
              <a:rPr lang="cs-CZ" dirty="0" err="1" smtClean="0"/>
              <a:t>Self-enhancement</a:t>
            </a:r>
            <a:r>
              <a:rPr lang="cs-CZ" dirty="0" smtClean="0"/>
              <a:t> – preferujeme pozitivní </a:t>
            </a:r>
            <a:r>
              <a:rPr lang="cs-CZ" dirty="0" err="1" smtClean="0"/>
              <a:t>sebeobraz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1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Internalizace role </a:t>
            </a:r>
          </a:p>
          <a:p>
            <a:pPr marL="0" indent="0">
              <a:buNone/>
            </a:pPr>
            <a:r>
              <a:rPr lang="cs-CZ" dirty="0" smtClean="0"/>
              <a:t>lidé se na sebe dívají skrze (předpokládaný) reakcí druhých. Chování během sebeprezentace se přenáší do </a:t>
            </a:r>
            <a:r>
              <a:rPr lang="cs-CZ" dirty="0" err="1" smtClean="0"/>
              <a:t>sebekonceptu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Nejdůležitější části identity vyžadují sociální potvrzení. Lidé se tak snaží aktivně přesvědčit druhé, že mají na danou identitu právo:</a:t>
            </a:r>
          </a:p>
          <a:p>
            <a:pPr marL="0" indent="0">
              <a:buNone/>
            </a:pPr>
            <a:r>
              <a:rPr lang="cs-CZ" dirty="0" smtClean="0"/>
              <a:t>např. použitím znaků spojených s danou identitou</a:t>
            </a:r>
          </a:p>
        </p:txBody>
      </p:sp>
    </p:spTree>
    <p:extLst>
      <p:ext uri="{BB962C8B-B14F-4D97-AF65-F5344CB8AC3E}">
        <p14:creationId xmlns:p14="http://schemas.microsoft.com/office/powerpoint/2010/main" val="1677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887026"/>
          </a:xfrm>
        </p:spPr>
        <p:txBody>
          <a:bodyPr/>
          <a:lstStyle/>
          <a:p>
            <a:r>
              <a:rPr lang="cs-CZ" dirty="0" smtClean="0"/>
              <a:t>Kdy a jak?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840"/>
            <a:ext cx="10515600" cy="578004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Motivace</a:t>
            </a:r>
          </a:p>
          <a:p>
            <a:r>
              <a:rPr lang="cs-CZ" dirty="0" smtClean="0"/>
              <a:t>Když je zisk něčeho podmíněn vytvořením určitého dojmu</a:t>
            </a:r>
          </a:p>
          <a:p>
            <a:r>
              <a:rPr lang="cs-CZ" dirty="0" smtClean="0"/>
              <a:t>Když je na nás upřena pozornost</a:t>
            </a:r>
          </a:p>
          <a:p>
            <a:r>
              <a:rPr lang="cs-CZ" dirty="0" smtClean="0"/>
              <a:t>Když na nás není upřena pozornost</a:t>
            </a:r>
          </a:p>
          <a:p>
            <a:r>
              <a:rPr lang="cs-CZ" dirty="0" smtClean="0"/>
              <a:t>Když nejsme ve zcela familiárním sociálním kruhu</a:t>
            </a:r>
          </a:p>
          <a:p>
            <a:pPr marL="0" indent="0">
              <a:buNone/>
            </a:pPr>
            <a:r>
              <a:rPr lang="cs-CZ" dirty="0" smtClean="0"/>
              <a:t>Kognitivní schopnosti</a:t>
            </a:r>
          </a:p>
          <a:p>
            <a:r>
              <a:rPr lang="cs-CZ" dirty="0" smtClean="0"/>
              <a:t>Schopnost poznat jaká strategie v jakém kontextu bude ta pravá</a:t>
            </a:r>
          </a:p>
          <a:p>
            <a:pPr marL="0" indent="0">
              <a:buNone/>
            </a:pPr>
            <a:r>
              <a:rPr lang="cs-CZ" dirty="0" smtClean="0"/>
              <a:t>Behaviorální schopnosti</a:t>
            </a:r>
          </a:p>
          <a:p>
            <a:r>
              <a:rPr lang="cs-CZ" dirty="0" smtClean="0"/>
              <a:t>Verbální</a:t>
            </a:r>
          </a:p>
          <a:p>
            <a:r>
              <a:rPr lang="cs-CZ" dirty="0" smtClean="0"/>
              <a:t>Vzhled</a:t>
            </a:r>
          </a:p>
          <a:p>
            <a:r>
              <a:rPr lang="cs-CZ" dirty="0" smtClean="0"/>
              <a:t>Pohyby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2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námi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 smtClean="0"/>
              <a:t>Self</a:t>
            </a:r>
            <a:r>
              <a:rPr lang="cs-CZ" b="1" dirty="0" smtClean="0"/>
              <a:t>-monitoring </a:t>
            </a:r>
            <a:r>
              <a:rPr lang="cs-CZ" dirty="0"/>
              <a:t>(</a:t>
            </a:r>
            <a:r>
              <a:rPr lang="cs-CZ" dirty="0" err="1"/>
              <a:t>Self</a:t>
            </a:r>
            <a:r>
              <a:rPr lang="cs-CZ" dirty="0"/>
              <a:t>-monitoring </a:t>
            </a:r>
            <a:r>
              <a:rPr lang="cs-CZ" dirty="0" err="1"/>
              <a:t>scale</a:t>
            </a:r>
            <a:r>
              <a:rPr lang="cs-CZ" dirty="0"/>
              <a:t> – </a:t>
            </a:r>
            <a:r>
              <a:rPr lang="cs-CZ" dirty="0" err="1"/>
              <a:t>Snyder</a:t>
            </a:r>
            <a:r>
              <a:rPr lang="cs-CZ" dirty="0"/>
              <a:t>, 1974)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  <a:r>
              <a:rPr lang="cs-CZ" dirty="0" err="1" smtClean="0"/>
              <a:t>monitors</a:t>
            </a:r>
            <a:r>
              <a:rPr lang="cs-CZ" dirty="0" smtClean="0"/>
              <a:t>: pragmatičtí a flexibilní. Snaží se odhadnout a napodobit prototypické chování pro danou situaci.</a:t>
            </a:r>
          </a:p>
          <a:p>
            <a:pPr marL="0" indent="0">
              <a:buNone/>
            </a:pP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  <a:r>
              <a:rPr lang="cs-CZ" dirty="0" err="1" smtClean="0"/>
              <a:t>monitors</a:t>
            </a:r>
            <a:r>
              <a:rPr lang="cs-CZ" dirty="0" smtClean="0"/>
              <a:t>: principiální a konzistentní. Snaží se chovat podle svého přesvědčení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arenR"/>
            </a:pPr>
            <a:r>
              <a:rPr lang="cs-CZ" dirty="0" smtClean="0"/>
              <a:t>Preferují situace s jasně definovanými pravidly</a:t>
            </a:r>
          </a:p>
          <a:p>
            <a:pPr marL="514350" indent="-514350">
              <a:buAutoNum type="arabicParenR"/>
            </a:pPr>
            <a:r>
              <a:rPr lang="cs-CZ" dirty="0" smtClean="0"/>
              <a:t>Inklinují k povoláním s výraznou veřejnou facetou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dirty="0"/>
              <a:t>Věnují větší pozornost chování druhých a sociální situaci</a:t>
            </a:r>
          </a:p>
          <a:p>
            <a:pPr marL="514350" indent="-514350">
              <a:buAutoNum type="arabicParenR"/>
            </a:pPr>
            <a:r>
              <a:rPr lang="cs-CZ" dirty="0" smtClean="0"/>
              <a:t>Jsou zdatnější v čtení reakcí druhých</a:t>
            </a:r>
          </a:p>
          <a:p>
            <a:pPr marL="514350" indent="-514350">
              <a:buAutoNum type="arabicParenR"/>
            </a:pPr>
            <a:r>
              <a:rPr lang="cs-CZ" dirty="0" smtClean="0"/>
              <a:t>Komunikují se širším emočním a výrazovým repertoárem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452_chapter_07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0" t="18556" r="39894"/>
          <a:stretch/>
        </p:blipFill>
        <p:spPr>
          <a:xfrm>
            <a:off x="2309096" y="0"/>
            <a:ext cx="6693236" cy="68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námi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Public </a:t>
            </a:r>
            <a:r>
              <a:rPr lang="cs-CZ" b="1" dirty="0" err="1" smtClean="0"/>
              <a:t>self-consciousness</a:t>
            </a:r>
            <a:r>
              <a:rPr lang="cs-CZ" b="1" dirty="0" smtClean="0"/>
              <a:t> </a:t>
            </a:r>
            <a:r>
              <a:rPr lang="cs-CZ" dirty="0" smtClean="0"/>
              <a:t>(Public </a:t>
            </a:r>
            <a:r>
              <a:rPr lang="cs-CZ" dirty="0" err="1" smtClean="0"/>
              <a:t>self-consciousness</a:t>
            </a:r>
            <a:r>
              <a:rPr lang="cs-CZ" dirty="0" smtClean="0"/>
              <a:t> </a:t>
            </a:r>
            <a:r>
              <a:rPr lang="cs-CZ" dirty="0" err="1" smtClean="0"/>
              <a:t>scale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Finigstein</a:t>
            </a:r>
            <a:r>
              <a:rPr lang="cs-CZ" dirty="0" smtClean="0"/>
              <a:t> et al., 1974)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ědomí sebe jakožto objektu sociální interakce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Oproti </a:t>
            </a:r>
            <a:r>
              <a:rPr lang="cs-CZ" dirty="0" err="1" smtClean="0"/>
              <a:t>self</a:t>
            </a:r>
            <a:r>
              <a:rPr lang="cs-CZ" dirty="0" smtClean="0"/>
              <a:t>-monitoringu je tento koncept víc o vnímání a méně o chování.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5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52_chapter_07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24050" r="31338" b="20420"/>
          <a:stretch/>
        </p:blipFill>
        <p:spPr>
          <a:xfrm>
            <a:off x="515155" y="399244"/>
            <a:ext cx="11111327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581</Words>
  <Application>Microsoft Office PowerPoint</Application>
  <PresentationFormat>Širokoúhlá obrazovka</PresentationFormat>
  <Paragraphs>115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Sebeprezentace</vt:lpstr>
      <vt:lpstr>Podstata sebeprezentace</vt:lpstr>
      <vt:lpstr>Sebeprezentace? K čemu?</vt:lpstr>
      <vt:lpstr>Identita</vt:lpstr>
      <vt:lpstr>Kdy a jak?</vt:lpstr>
      <vt:lpstr>Rozdíly mezi námi</vt:lpstr>
      <vt:lpstr>Prezentace aplikace PowerPoint</vt:lpstr>
      <vt:lpstr>Rozdíly mezi námi</vt:lpstr>
      <vt:lpstr>Prezentace aplikace PowerPoint</vt:lpstr>
      <vt:lpstr>Pravé „Já“? True-self</vt:lpstr>
      <vt:lpstr>Vytváříme chtěný dojem</vt:lpstr>
      <vt:lpstr>Prezentace aplikace PowerPoint</vt:lpstr>
      <vt:lpstr>O co se lidé snaží…</vt:lpstr>
      <vt:lpstr>O co se lidé snaží…</vt:lpstr>
      <vt:lpstr>Kdy je dojem ten pravý?</vt:lpstr>
      <vt:lpstr>Nesnáze</vt:lpstr>
      <vt:lpstr>Prezentace aplikace PowerPoint</vt:lpstr>
      <vt:lpstr>Nesnáze</vt:lpstr>
    </vt:vector>
  </TitlesOfParts>
  <Company>Masaryk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Sebeprezentace aka řízení dojmu</dc:title>
  <dc:creator>Blinka</dc:creator>
  <cp:lastModifiedBy>Blinka</cp:lastModifiedBy>
  <cp:revision>38</cp:revision>
  <cp:lastPrinted>2018-05-09T10:16:05Z</cp:lastPrinted>
  <dcterms:created xsi:type="dcterms:W3CDTF">2015-04-28T07:32:52Z</dcterms:created>
  <dcterms:modified xsi:type="dcterms:W3CDTF">2018-05-09T11:13:21Z</dcterms:modified>
</cp:coreProperties>
</file>