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76" r:id="rId4"/>
    <p:sldId id="277" r:id="rId5"/>
    <p:sldId id="283" r:id="rId6"/>
    <p:sldId id="284" r:id="rId7"/>
    <p:sldId id="280" r:id="rId8"/>
    <p:sldId id="281" r:id="rId9"/>
    <p:sldId id="282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6068-0378-4384-96A7-782E686C5527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E760-AC16-4CAF-98DC-2822413C3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36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6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t>Societal videogame violence consumption and societal youth violence, 1996–2011.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427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83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6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8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7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5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6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4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6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26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8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05F68-C13C-49DF-9686-3BC31D6E313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EF9A-A23B-423D-A1E0-64C0FA4CA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linelibrary.wiley.com/doi/10.1111/jcom.12129/full#jcom12129-fig-0003" TargetMode="External"/><Relationship Id="rId5" Type="http://schemas.openxmlformats.org/officeDocument/2006/relationships/hyperlink" Target="http://onlinelibrary.wiley.com/doi/10.1111/jcom.2015.65.issue-1/issuetoc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mediální účinky – reklama a násilí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72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1.canada.com/wp-content/uploads/2014/09/uncle-s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01" y="857250"/>
            <a:ext cx="3818945" cy="51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3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736x/eb/7d/21/eb7d21e0132d0814fd6687473114a7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86"/>
            <a:ext cx="2396209" cy="35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w20c.mcmaster.ca/files/imagecache/generalresize/files/pw20c_images/00001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77" y="1440325"/>
            <a:ext cx="2593073" cy="37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1.shop033.com/resources/89/166793/picture/74/84917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59" y="1504279"/>
            <a:ext cx="258754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6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vam.ac.uk/media/thira/collection_images/2006AT/2006AT6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92" y="857250"/>
            <a:ext cx="349597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0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yload37.cargocollective.com/1/6/215957/3055057/health_campa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12" y="1102627"/>
            <a:ext cx="6452429" cy="45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a násilí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97152"/>
          </a:xfrm>
        </p:spPr>
        <p:txBody>
          <a:bodyPr>
            <a:noAutofit/>
          </a:bodyPr>
          <a:lstStyle/>
          <a:p>
            <a:r>
              <a:rPr lang="cs-CZ" sz="1600" dirty="0"/>
              <a:t>Habituační teorie </a:t>
            </a:r>
            <a:r>
              <a:rPr lang="en-US" sz="1600" dirty="0"/>
              <a:t>– </a:t>
            </a:r>
            <a:r>
              <a:rPr lang="cs-CZ" sz="1600" dirty="0" err="1"/>
              <a:t>desenzitizace</a:t>
            </a:r>
            <a:r>
              <a:rPr lang="cs-CZ" sz="1600" dirty="0"/>
              <a:t> a přivykání násilnému chování a myšlení při dlouhodobém vystavení násilí v médiích</a:t>
            </a:r>
            <a:endParaRPr lang="en-US" sz="1600" dirty="0"/>
          </a:p>
          <a:p>
            <a:r>
              <a:rPr lang="cs-CZ" sz="1600" dirty="0"/>
              <a:t>Kultivační teorie  - médium vytváří a učí tomu, co je norma</a:t>
            </a:r>
          </a:p>
          <a:p>
            <a:r>
              <a:rPr lang="en-US" sz="1600" dirty="0"/>
              <a:t>Social learning theory (</a:t>
            </a:r>
            <a:r>
              <a:rPr lang="cs-CZ" sz="1600" dirty="0"/>
              <a:t>Albert </a:t>
            </a:r>
            <a:r>
              <a:rPr lang="en-US" sz="1600" dirty="0"/>
              <a:t>Bandura) </a:t>
            </a:r>
            <a:endParaRPr lang="cs-CZ" sz="1600" dirty="0"/>
          </a:p>
          <a:p>
            <a:r>
              <a:rPr lang="cs-CZ" sz="1600" dirty="0" err="1"/>
              <a:t>Cognitive</a:t>
            </a:r>
            <a:r>
              <a:rPr lang="cs-CZ" sz="1600" dirty="0"/>
              <a:t> </a:t>
            </a:r>
            <a:r>
              <a:rPr lang="cs-CZ" sz="1600" dirty="0" err="1"/>
              <a:t>neo-association</a:t>
            </a:r>
            <a:r>
              <a:rPr lang="cs-CZ" sz="1600" dirty="0"/>
              <a:t> model – mediální násilí podporuje a posiluje vytváření a „zbytňováních“ kognitivních uzlů spojených s agresí v mysli/mozku. Agresivní myšlení a chování se tak snadněji dostává na povrch</a:t>
            </a:r>
          </a:p>
          <a:p>
            <a:r>
              <a:rPr lang="cs-CZ" sz="1600" dirty="0" err="1"/>
              <a:t>Transfér</a:t>
            </a:r>
            <a:r>
              <a:rPr lang="cs-CZ" sz="1600" dirty="0"/>
              <a:t> excitace – frustrace-agrese</a:t>
            </a:r>
          </a:p>
          <a:p>
            <a:r>
              <a:rPr lang="cs-CZ" sz="1600" dirty="0"/>
              <a:t>General </a:t>
            </a:r>
            <a:r>
              <a:rPr lang="cs-CZ" sz="1600" dirty="0" err="1"/>
              <a:t>agression</a:t>
            </a:r>
            <a:r>
              <a:rPr lang="cs-CZ" sz="1600" dirty="0"/>
              <a:t> model – zvýšená agrese skrze několik cest – média učí jak agresivní akt provést, podporují vytváření agresivních kognitivních schémat, podporují fyziologickou </a:t>
            </a:r>
            <a:r>
              <a:rPr lang="cs-CZ" sz="1600" dirty="0" err="1"/>
              <a:t>nabuzenost</a:t>
            </a:r>
            <a:r>
              <a:rPr lang="cs-CZ" sz="1600" dirty="0"/>
              <a:t> a emočně-agresivní mentální stav</a:t>
            </a:r>
            <a:endParaRPr lang="en-US" sz="1600" dirty="0"/>
          </a:p>
          <a:p>
            <a:endParaRPr lang="en-US" sz="1600" dirty="0"/>
          </a:p>
          <a:p>
            <a:r>
              <a:rPr lang="cs-CZ" sz="1600" dirty="0"/>
              <a:t>Katarzní teorie </a:t>
            </a:r>
            <a:r>
              <a:rPr lang="en-US" sz="1600" dirty="0"/>
              <a:t>(e.g. </a:t>
            </a:r>
            <a:r>
              <a:rPr lang="cs-CZ" sz="1600" dirty="0"/>
              <a:t>S. Freud – psychoanalýza, K. </a:t>
            </a:r>
            <a:r>
              <a:rPr lang="en-US" sz="1600" dirty="0"/>
              <a:t>Lorenz – </a:t>
            </a:r>
            <a:r>
              <a:rPr lang="cs-CZ" sz="1600" dirty="0"/>
              <a:t>etologie) </a:t>
            </a:r>
            <a:r>
              <a:rPr lang="en-US" sz="1600" dirty="0"/>
              <a:t>– </a:t>
            </a:r>
            <a:r>
              <a:rPr lang="cs-CZ" sz="1600" dirty="0"/>
              <a:t>psychika je pojímána jako kontejner, kde se skladují agresivní zážitky a tendence. Pokud tuto kumulaci občas nevypustíme (nemáme ventil), může dojít k většímu výbuchu agrese později. Hraní násilných her tento ventil nabízí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54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a násilí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Korelační studie našly asociaci mezi mediálním násilím a vyšší mírou agrese a nižší empatií</a:t>
            </a:r>
          </a:p>
          <a:p>
            <a:endParaRPr lang="cs-CZ" dirty="0"/>
          </a:p>
          <a:p>
            <a:r>
              <a:rPr lang="cs-CZ" dirty="0"/>
              <a:t>Experimentální studie zjistily, že např. během a po hraní hry s prvky násilí zažívají hráči vyšší míru vzrušivosti a nabuzení a vnímání/myšlení ovlivněno směrem k agresi (projekce násilných intencí u chování druhých). Střední úroveň zobrazení krve zvyšuje tuto tendenci, zatímco trochu či žádné zobrazení krve vliv nemá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5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a násilí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Vliv dlouhodobého vystavení se násilí v médiích na dlouhodobé násilné chování se neprokázal (asociace je minimální, pokud vůbec).</a:t>
            </a:r>
          </a:p>
          <a:p>
            <a:endParaRPr lang="en-US" dirty="0"/>
          </a:p>
          <a:p>
            <a:r>
              <a:rPr lang="cs-CZ" dirty="0"/>
              <a:t>V krátkodobé perspektivě </a:t>
            </a:r>
            <a:r>
              <a:rPr lang="en-US" dirty="0"/>
              <a:t>– </a:t>
            </a:r>
            <a:r>
              <a:rPr lang="cs-CZ" dirty="0"/>
              <a:t>signifikantní roli hraje psychické a fyziologické nabuzení . Fenomén </a:t>
            </a:r>
            <a:r>
              <a:rPr lang="cs-CZ" dirty="0" err="1"/>
              <a:t>transféru</a:t>
            </a:r>
            <a:r>
              <a:rPr lang="cs-CZ" dirty="0"/>
              <a:t> excitace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cs-CZ" dirty="0"/>
              <a:t>Ohrožená populace</a:t>
            </a:r>
            <a:r>
              <a:rPr lang="en-US" dirty="0"/>
              <a:t>:</a:t>
            </a:r>
          </a:p>
          <a:p>
            <a:r>
              <a:rPr lang="cs-CZ" dirty="0"/>
              <a:t>Lidé již s agresivními sklony</a:t>
            </a:r>
            <a:endParaRPr lang="en-US" dirty="0"/>
          </a:p>
          <a:p>
            <a:r>
              <a:rPr lang="cs-CZ" dirty="0"/>
              <a:t>Chlapci v pozdním dětství či rané adolescenci</a:t>
            </a:r>
            <a:endParaRPr lang="en-US" dirty="0"/>
          </a:p>
          <a:p>
            <a:r>
              <a:rPr lang="cs-CZ" dirty="0"/>
              <a:t>Z nižšího socioekonomického prostředí</a:t>
            </a:r>
            <a:endParaRPr lang="en-US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75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247775"/>
            <a:ext cx="5734050" cy="4362450"/>
          </a:xfrm>
          <a:prstGeom prst="rect">
            <a:avLst/>
          </a:prstGeom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24801" y="419401"/>
            <a:ext cx="8228160" cy="724320"/>
          </a:xfrm>
          <a:prstGeom prst="rect">
            <a:avLst/>
          </a:prstGeom>
        </p:spPr>
        <p:txBody>
          <a:bodyPr vert="horz" lIns="91440" tIns="12801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51" b="1"/>
              <a:t>Does Media Violence Predict Societal Violence? It Depends on What You Look at and When</a:t>
            </a:r>
            <a:endParaRPr lang="en-GB" sz="1451" b="1" dirty="0"/>
          </a:p>
        </p:txBody>
      </p:sp>
    </p:spTree>
    <p:extLst>
      <p:ext uri="{BB962C8B-B14F-4D97-AF65-F5344CB8AC3E}">
        <p14:creationId xmlns:p14="http://schemas.microsoft.com/office/powerpoint/2010/main" val="284545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419401"/>
            <a:ext cx="8228160" cy="724320"/>
          </a:xfrm>
        </p:spPr>
        <p:txBody>
          <a:bodyPr vert="horz" lIns="91440" tIns="12801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51" b="1" dirty="0"/>
              <a:t>Does Media Violence Predict Societal Violence? It Depends on What You Look at and When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301" y="1121441"/>
            <a:ext cx="4964129" cy="4769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1" y="6205321"/>
            <a:ext cx="6252480" cy="505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49619" rIns="81638" bIns="40819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998" b="1">
                <a:solidFill>
                  <a:srgbClr val="000000"/>
                </a:solidFill>
              </a:rPr>
              <a:t>Journal of Communication</a:t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5"/>
              </a:rPr>
              <a:t>Volume 65, Issue 1, </a:t>
            </a:r>
            <a:r>
              <a:rPr lang="en-GB" sz="998">
                <a:solidFill>
                  <a:srgbClr val="000000"/>
                </a:solidFill>
              </a:rPr>
              <a:t>pages E1-E22, 5 NOV 2014 DOI: 10.1111/jcom.12129</a:t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6"/>
              </a:rPr>
              <a:t>http://onlinelibrary.wiley.com/doi/10.1111/jcom.12129/full#jcom12129-fig-0003</a:t>
            </a:r>
          </a:p>
        </p:txBody>
      </p:sp>
    </p:spTree>
    <p:extLst>
      <p:ext uri="{BB962C8B-B14F-4D97-AF65-F5344CB8AC3E}">
        <p14:creationId xmlns:p14="http://schemas.microsoft.com/office/powerpoint/2010/main" val="3895195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oc01825420151118090330_001.jpg - Prohlížeč fotek Picas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t="11532" r="40250" b="107"/>
          <a:stretch/>
        </p:blipFill>
        <p:spPr>
          <a:xfrm>
            <a:off x="1763688" y="620688"/>
            <a:ext cx="4968552" cy="57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sychiatři: Breivik byl závislý na počítačových hrách!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39950" r="64944" b="8751"/>
          <a:stretch/>
        </p:blipFill>
        <p:spPr>
          <a:xfrm>
            <a:off x="2123728" y="0"/>
            <a:ext cx="5208247" cy="4285397"/>
          </a:xfrm>
          <a:prstGeom prst="rect">
            <a:avLst/>
          </a:prstGeom>
        </p:spPr>
      </p:pic>
      <p:pic>
        <p:nvPicPr>
          <p:cNvPr id="4" name="Obrázek 3" descr="Psychiatři: Breivik byl závislý na počítačových hrách!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44941" r="33732" b="4324"/>
          <a:stretch/>
        </p:blipFill>
        <p:spPr>
          <a:xfrm>
            <a:off x="2123729" y="4409516"/>
            <a:ext cx="5208246" cy="2406842"/>
          </a:xfrm>
          <a:prstGeom prst="rect">
            <a:avLst/>
          </a:prstGeom>
        </p:spPr>
      </p:pic>
      <p:sp>
        <p:nvSpPr>
          <p:cNvPr id="3" name="AutoShape 2" descr="data:image/png;base64,iVBORw0KGgoAAAANSUhEUgAAAR0AAACxCAMAAADOHZloAAAA+VBMVEX///8AAADDIybeLCjBIibhLSjYKifdLCjNJifJJSfWKSfSKCfGJCbQJyfMJievr68TExPbDwSampr21tX4+Pj78/PCAAniJB3b29s8PDxfX1/XIyDu7u7re3jqwMDMGhvce3zGAACMjIzdXFvy2dnCAADyysrQAAD45ufYc3O7AA7umZfYYGDegoJPT0/VFxPRRkfLERO2trbhDgDg4OCAgIC9FBvxpqTgoqPalpc/Pz/LVVjSdXfIyMh1dXVqamrdiovNRkjptbbkQDsuLi7KODnnV1TJLzHtiIbmWVUZGRnnuLnDNjr0tLLPY2XUf4HZRUNXV1fhbmwL8SsWAAAJIUlEQVR4nO2cbUPiuBaAdXwZQGEGgeJYtby1RR2nsmjRQVwEHcYVXdf//2Nu05y0SWkRKoTBe54Ps03SpubZnDRJgZUVBEEQBEEQBEEQBEEQBEEQBEEQBEEQBEEQBEEQBEEQBEEQBEEQBEEQBEH+7ykU6gTDMJ6enloOJy4HI/x288kZzok9w8iRywqFRf/986DWezo5qD786vc3NorFbLOZdSlOBD232WwWixsb/f7Lr+rB79aT8UFEGQcbTWpiYyZQZc3mQ2v5BRn95oysjFjKNk8W3bp3ctCcjxpKtl9fdAPfQf5hTv2GUSwai25jfH7NWY5Ds7boRsbld3bucpynWH7RzYxHvbmxNn+KSzo0HxQlyFnbKC7lg73QlCFnbS37tOiWxuHJkmNn42XRLY1DVf1MsLKhFD+HAwuHtYjiMLKSJj1/rVJ2vJy/IWd36roKRbeF2cNcGLXf4XqKLVpcnEKPJSm08uDiPy/njmb8M31dRnbs/9iWFd4PDmlxeGk46muMpsZhD/Sw9DmkK9NXdWKNtXMyOztr/ThNjQELrQ6kvwTSUwDDjgQ7n7OSnun5QF/Zix1YK32JdnJx2hqDH1THD0h+pcmbGDVtft4kRNvZDMNidkJLI2AXzR0WSnTxshs/sOrqeDut8PabXt+Zxo6s+eC54GNHcDUVNWi9+gobxZDfgvSDOt7OVH1H2lLrG/Vx4SYgzv6OUU8uC3+66mJZkF8yaUa4nHh21IPIP2PGQHf55iag6/wVo55DM9ACyC9FaHmXne8zafoEsNDad4478QPLWWVJtPMwo8a/DYTWF+ewIj7ApiI46gbsCOHFJXg7qpnNmgGZqkUyLTFXlbcOrfhjzU9fFGF/Z+/u7u5nhX+CVXZc3OOOm6jQJVnwiS3aUc+qLn2S2KLHVVWwo5qvh/W6UeIjVLW+Pxm5nNGqitZkTZb9p7hjA47OacHFKuPO85P3Tl7xhiwq83SsHRPmb6cqMQVFJm/HeoGpwKGVgipS5qs3PahXvWxSIm8DDBq8y5YVdIDOf1vl2BFP/uoeC3Ze1RQPZ4ckTXiVcOqkWFwUTKeATexMf2V5aUIdpjCtOTH92lV5di6YgBvehCDHj7Z52eGX3S+0KrMn/p0nlle7Je+1Fjyp9tjuhRtYO6sB9unJkXZeNgU7qWg7m2F2eFquBus0mF9VF2CHhdY+H1hBOTBdlGInZ4ZHT86LLVOiHViYw3/c5Trb2fixU2F66LnRdlJbPJwdkvTtbG35dpwCz07h6dQbZkiBWoLEY7fLluRnKtQu0w5TQXEf0LCBStbq7DFFn1uRdtTJ7cAzS7BjbFoNk8VSJuVf0TUbDXbcshZgZ1+w42Z94wYbkEAH60g7mwE7GlQ+oR0zRYzCJL2qOVfQwMqnnAK2cjBMZkfWBg/hByfH3dqB/nLnlna4gjF2tkSi7aTC7Li9woJ35EfqVgrCr04KUilIeHZkftbgC2fHDSBhgIbp4p6bkGLHuUaD7lJzC1iYLsQOH1p8hmw7LGCInSN6WHOFmFDZQuywBdYq29qJYScVYedUE+xoEXYagh0twg6rvCzVjj/3o1s7f5IdzSFoR27f2fXs0ClxLDtpHj+yNJIse3acIs+OU+DZIWf5dtLMTr363eEWKtuCm8jtO97UGF6Kzt4OW6NPa0dkQXbYbgUsNuPYSYvMxQ6rXLIdtmcKa020I8AGHpisxrCzlU7wpP1RmSR9O4mEb8cp8O04Cd9OIsoOrX3p7Ggy7CTgJqbcD56+305yejtlUsDs8GdxdupHJZ9Tdo+y3A91v9/O2cR20tPYqZU1jsQHsZOY0E7jTTuJUTJLZ6eazvAk0lDzqUaSvp1MxrfjFPh2uLNKWsa341YHfYdV3lg2O8/apHYSvB2F2cmMs6OVjggldo+ls1Oap50yVFaGyhNyP9D9fjtdLcmT8e2QpG8nmfTtOAW+He6skpb07biXQ2VlWnlisGx2rmZgp8F2v3w79QaprAGVMTv383AQzQR26M4Pb6fC27lsjLOjc3bSsOIW7SRFO4kqPaR2WGXMDluzSyJgJ/8PleAm4ZUFfaHF2WHXUDs9RbSTgJpH7GTYsWCHHGc0CJgjzRcycDpV5p67gtiR9vkdSsAO24fvcMd0X8y3w97kgB1DtJOMspMosxfAgp2jciLZYI1uJ5xYhMdS1xmJy5f0uAZ2tOe5SIgkaIdtFnby+2xzw12+MyVf8mxVz+zU9Ens5NK33gJSsLNy2Na+s7F2QAyAkZVucvsKDln0at15OIgmaOd8NchPWjCSz+zUtW0ezg5JKr2RWzp2SEHYh2tJQWY4mn+boZV75iQRtON9RcADPsJzx2V95e0UMskxdrQr7mZwk4IeYSdXDhd6WIbKw1zPkxE7+YAc9jHUGz/rRniiO+EgdB7Rjs2Po3As2OHb26XdMDghLnh3UCR/sXjEDrcRT9hj2f5wcyPOd1ZubcGODRdQO9u6N3/Ln0HMCHY0X08B4scW53x5/wa65G+lj9pZ2efeH3NfuWFf4NoJzAadx3ConX9pts12s2r3Gpvv8HYGepfdoc0s2Eku7JzrvLo1yV8r3r+oEC6E23bAz8U5n+vOAfdIVse9hn3osqcIdraNQ4LxDG1Vnsn/8HpXsbeHtOhRcQcketpgWxn2yN2NM86y3n50u0nBONL9rmm3pTh5m91O53wk83w0a4U80kU7CsVrlK0Pbge6xhXRfuAfK/rgXhcd24qu3A81XeHDVvYDfRbkB9ufxuM0LMYZ2yOZ+jL+2sO1/UbbZ8S2vuiWxsHQ5dixQ19X/PG8GVqzYSkDy1kGKevr65/W1wP/TsikF9qSty9mxnQ6YrKkXYeMPPOXc3y96FbG5nLueo7/lJlgHHq6PVc5iuR9rxlTu52jH1uXvLEze4y2fmzbMx+fP9nK8fVS/i5RgMJjtz38pOvHBJsQT4eDW4WiO/3x9vrxI7gBCvXcY+/y6urf6+d2ezgcem112+v+qzMU5VjAOXU4vG23r6+vri4ve+Q3Tz+QmSgKBfhR2JoL//M8LvSHXz/mT78iCIIgCIIgCIIgCIIgCIIgCIIgCIIgCIIgCIIgCIIgCIIgCIIgCIIgH5H/AfK5p+nYdrd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61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orgenbladet.no/sites/default/files/imagecache/artikkel_hovedbilde/08samandersnordic_6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092"/>
            <a:ext cx="86313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72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431</Words>
  <Application>Microsoft Office PowerPoint</Application>
  <PresentationFormat>Předvádění na obrazovce (4:3)</PresentationFormat>
  <Paragraphs>32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mediální účinky – reklama a násilí</vt:lpstr>
      <vt:lpstr>média a násilí</vt:lpstr>
      <vt:lpstr>média a násilí</vt:lpstr>
      <vt:lpstr>média a násilí</vt:lpstr>
      <vt:lpstr>Prezentace aplikace PowerPoint</vt:lpstr>
      <vt:lpstr>Does Media Violence Predict Societal Violence? It Depends on What You Look at and When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lukasblinka</dc:creator>
  <cp:lastModifiedBy>Lukas</cp:lastModifiedBy>
  <cp:revision>23</cp:revision>
  <dcterms:created xsi:type="dcterms:W3CDTF">2013-11-04T08:34:24Z</dcterms:created>
  <dcterms:modified xsi:type="dcterms:W3CDTF">2018-04-27T08:21:30Z</dcterms:modified>
</cp:coreProperties>
</file>