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6" r:id="rId1"/>
  </p:sldMasterIdLst>
  <p:sldIdLst>
    <p:sldId id="298" r:id="rId2"/>
    <p:sldId id="363" r:id="rId3"/>
    <p:sldId id="300" r:id="rId4"/>
    <p:sldId id="301" r:id="rId5"/>
    <p:sldId id="302" r:id="rId6"/>
    <p:sldId id="333" r:id="rId7"/>
    <p:sldId id="303" r:id="rId8"/>
    <p:sldId id="366" r:id="rId9"/>
    <p:sldId id="334" r:id="rId10"/>
    <p:sldId id="299" r:id="rId11"/>
    <p:sldId id="335" r:id="rId12"/>
    <p:sldId id="349" r:id="rId13"/>
    <p:sldId id="357" r:id="rId14"/>
    <p:sldId id="336" r:id="rId15"/>
    <p:sldId id="256" r:id="rId16"/>
    <p:sldId id="369" r:id="rId17"/>
    <p:sldId id="258" r:id="rId18"/>
    <p:sldId id="306" r:id="rId19"/>
    <p:sldId id="309" r:id="rId20"/>
    <p:sldId id="350" r:id="rId21"/>
    <p:sldId id="340" r:id="rId22"/>
    <p:sldId id="313" r:id="rId23"/>
    <p:sldId id="341" r:id="rId24"/>
    <p:sldId id="315" r:id="rId25"/>
    <p:sldId id="316" r:id="rId26"/>
    <p:sldId id="358" r:id="rId27"/>
    <p:sldId id="345" r:id="rId28"/>
    <p:sldId id="344" r:id="rId29"/>
    <p:sldId id="318" r:id="rId30"/>
    <p:sldId id="370" r:id="rId31"/>
    <p:sldId id="338" r:id="rId32"/>
    <p:sldId id="360" r:id="rId33"/>
    <p:sldId id="307" r:id="rId34"/>
    <p:sldId id="351" r:id="rId35"/>
    <p:sldId id="319" r:id="rId36"/>
    <p:sldId id="321" r:id="rId37"/>
    <p:sldId id="323" r:id="rId38"/>
    <p:sldId id="325" r:id="rId39"/>
    <p:sldId id="353" r:id="rId40"/>
    <p:sldId id="339" r:id="rId41"/>
    <p:sldId id="326" r:id="rId42"/>
    <p:sldId id="327" r:id="rId43"/>
    <p:sldId id="332" r:id="rId44"/>
    <p:sldId id="328" r:id="rId45"/>
    <p:sldId id="346" r:id="rId46"/>
    <p:sldId id="331" r:id="rId47"/>
    <p:sldId id="329" r:id="rId48"/>
    <p:sldId id="347" r:id="rId49"/>
    <p:sldId id="356" r:id="rId50"/>
    <p:sldId id="348" r:id="rId51"/>
    <p:sldId id="330" r:id="rId52"/>
    <p:sldId id="355" r:id="rId53"/>
    <p:sldId id="312" r:id="rId54"/>
    <p:sldId id="337" r:id="rId55"/>
    <p:sldId id="289" r:id="rId5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a Šablatúrová" initials="NŠ" lastIdx="34" clrIdx="0">
    <p:extLst>
      <p:ext uri="{19B8F6BF-5375-455C-9EA6-DF929625EA0E}">
        <p15:presenceInfo xmlns:p15="http://schemas.microsoft.com/office/powerpoint/2012/main" userId="a6dac95346cb8621" providerId="Windows Live"/>
      </p:ext>
    </p:extLst>
  </p:cmAuthor>
  <p:cmAuthor id="2" name="Sablaturova, Nika - Dell Team" initials="SN-DT" lastIdx="21" clrIdx="1">
    <p:extLst>
      <p:ext uri="{19B8F6BF-5375-455C-9EA6-DF929625EA0E}">
        <p15:presenceInfo xmlns:p15="http://schemas.microsoft.com/office/powerpoint/2012/main" userId="S-1-5-21-198575724-866408411-929701000-560736" providerId="AD"/>
      </p:ext>
    </p:extLst>
  </p:cmAuthor>
  <p:cmAuthor id="3" name="Nikuška" initials="N" lastIdx="114" clrIdx="2">
    <p:extLst>
      <p:ext uri="{19B8F6BF-5375-455C-9EA6-DF929625EA0E}">
        <p15:presenceInfo xmlns:p15="http://schemas.microsoft.com/office/powerpoint/2012/main" userId="Niku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2639" autoAdjust="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51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79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63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82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4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20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6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14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17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BFDA-ED0C-4716-A7A2-946C9EE7E81B}" type="datetimeFigureOut">
              <a:rPr lang="sk-SK" smtClean="0"/>
              <a:t>25.3.2018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7590-F081-455F-A178-EA18A55D70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8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teens.drugabuse.gov/teachers/lessonplans#/results/al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0542" y="1090782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err="1" smtClean="0">
                <a:solidFill>
                  <a:srgbClr val="C00000"/>
                </a:solidFill>
              </a:rPr>
              <a:t>Excessive</a:t>
            </a:r>
            <a:r>
              <a:rPr lang="sk-SK" sz="4400" b="1" dirty="0" smtClean="0">
                <a:solidFill>
                  <a:srgbClr val="C00000"/>
                </a:solidFill>
              </a:rPr>
              <a:t> </a:t>
            </a:r>
            <a:r>
              <a:rPr lang="sk-SK" sz="4400" b="1" dirty="0" err="1" smtClean="0">
                <a:solidFill>
                  <a:srgbClr val="C00000"/>
                </a:solidFill>
              </a:rPr>
              <a:t>Appetites</a:t>
            </a:r>
            <a:r>
              <a:rPr lang="sk-SK" sz="4400" b="1" dirty="0" smtClean="0">
                <a:solidFill>
                  <a:srgbClr val="C00000"/>
                </a:solidFill>
              </a:rPr>
              <a:t> </a:t>
            </a:r>
            <a:r>
              <a:rPr lang="sk-SK" sz="4400" b="1" dirty="0" err="1" smtClean="0">
                <a:solidFill>
                  <a:srgbClr val="C00000"/>
                </a:solidFill>
              </a:rPr>
              <a:t>Theory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48968" y="4499734"/>
            <a:ext cx="3593205" cy="2229477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/>
              <a:t>Nika Šablatúrová</a:t>
            </a:r>
          </a:p>
          <a:p>
            <a:pPr algn="ctr"/>
            <a:r>
              <a:rPr lang="sk-SK" dirty="0"/>
              <a:t>Fakulta sociálnych štúdií </a:t>
            </a:r>
          </a:p>
          <a:p>
            <a:pPr algn="ctr"/>
            <a:r>
              <a:rPr lang="sk-SK" dirty="0"/>
              <a:t>Masarykova </a:t>
            </a:r>
            <a:r>
              <a:rPr lang="en-US" dirty="0"/>
              <a:t>u</a:t>
            </a:r>
            <a:r>
              <a:rPr lang="sk-SK" dirty="0" err="1"/>
              <a:t>niverzita</a:t>
            </a:r>
            <a:endParaRPr lang="sk-SK" dirty="0"/>
          </a:p>
          <a:p>
            <a:pPr algn="ctr"/>
            <a:r>
              <a:rPr lang="sk-SK" dirty="0"/>
              <a:t>Katedra psychológie</a:t>
            </a:r>
          </a:p>
          <a:p>
            <a:pPr algn="ctr"/>
            <a:r>
              <a:rPr lang="sk-SK" dirty="0" smtClean="0"/>
              <a:t>2018</a:t>
            </a:r>
          </a:p>
          <a:p>
            <a:pPr algn="ctr"/>
            <a:endParaRPr lang="sk-SK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4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0" y="374073"/>
            <a:ext cx="7633855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Intervenčné programy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Prevencia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o</a:t>
            </a:r>
            <a:r>
              <a:rPr lang="sk-SK" sz="2400" dirty="0" smtClean="0"/>
              <a:t>svojenie si adekvátnych </a:t>
            </a:r>
            <a:r>
              <a:rPr lang="sk-SK" sz="2400" dirty="0" err="1" smtClean="0"/>
              <a:t>copingových</a:t>
            </a:r>
            <a:r>
              <a:rPr lang="sk-SK" sz="2400" dirty="0" smtClean="0"/>
              <a:t> stratégií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stres manažment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p</a:t>
            </a:r>
            <a:r>
              <a:rPr lang="sk-SK" sz="2400" dirty="0" smtClean="0"/>
              <a:t>osilnenie sociálnych väzieb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3" y="3974436"/>
            <a:ext cx="34875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Intervenčné programy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Liečba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z</a:t>
            </a:r>
            <a:r>
              <a:rPr lang="sk-SK" sz="2400" dirty="0" smtClean="0"/>
              <a:t>ačlenenie závislého do spoločnosti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z</a:t>
            </a:r>
            <a:r>
              <a:rPr lang="sk-SK" sz="2400" dirty="0" smtClean="0"/>
              <a:t>ameranie liečby na zmenu procesov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sk-SK" sz="2400" dirty="0" smtClean="0"/>
              <a:t>dukácia závislého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sk-SK" sz="2400" dirty="0" smtClean="0"/>
              <a:t>dukácia rodiny závislého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510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Cvičenie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58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oskytuje koherentný model popisujúci procesy závislosti</a:t>
            </a:r>
          </a:p>
          <a:p>
            <a:r>
              <a:rPr lang="sk-SK" dirty="0"/>
              <a:t>p</a:t>
            </a:r>
            <a:r>
              <a:rPr lang="sk-SK" dirty="0" smtClean="0"/>
              <a:t>opisuje tzv. jadrové závislosti – bežné činnosti, ktoré tradične nie sú problematické, kým si ku nim jednotlivec nevytvorí väzbu </a:t>
            </a:r>
          </a:p>
          <a:p>
            <a:r>
              <a:rPr lang="sk-SK" dirty="0"/>
              <a:t>j</a:t>
            </a:r>
            <a:r>
              <a:rPr lang="sk-SK" dirty="0" smtClean="0"/>
              <a:t>e jedným z najjasnejších argumentov potvrdzujúcich existenciu </a:t>
            </a:r>
            <a:r>
              <a:rPr lang="sk-SK" dirty="0" err="1" smtClean="0"/>
              <a:t>behaviorálnych</a:t>
            </a:r>
            <a:r>
              <a:rPr lang="sk-SK" dirty="0" smtClean="0"/>
              <a:t> závislostí</a:t>
            </a:r>
            <a:endParaRPr lang="sk-SK" dirty="0"/>
          </a:p>
          <a:p>
            <a:r>
              <a:rPr lang="sk-SK" dirty="0"/>
              <a:t>v</a:t>
            </a:r>
            <a:r>
              <a:rPr lang="sk-SK" dirty="0" smtClean="0"/>
              <a:t>ysvetľuje závislosť na základe operačného učenia</a:t>
            </a:r>
          </a:p>
          <a:p>
            <a:r>
              <a:rPr lang="sk-SK" dirty="0"/>
              <a:t>ú</a:t>
            </a:r>
            <a:r>
              <a:rPr lang="sk-SK" dirty="0" smtClean="0"/>
              <a:t>stredným bodom liečby je konflikt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54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4323" y="833205"/>
            <a:ext cx="9030894" cy="2616199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err="1" smtClean="0">
                <a:solidFill>
                  <a:srgbClr val="C00000"/>
                </a:solidFill>
              </a:rPr>
              <a:t>Social</a:t>
            </a:r>
            <a:r>
              <a:rPr lang="sk-SK" sz="4400" b="1" dirty="0" smtClean="0">
                <a:solidFill>
                  <a:srgbClr val="C00000"/>
                </a:solidFill>
              </a:rPr>
              <a:t> </a:t>
            </a:r>
            <a:r>
              <a:rPr lang="sk-SK" sz="4400" b="1" dirty="0" err="1" smtClean="0">
                <a:solidFill>
                  <a:srgbClr val="C00000"/>
                </a:solidFill>
              </a:rPr>
              <a:t>Development</a:t>
            </a:r>
            <a:r>
              <a:rPr lang="sk-SK" sz="4400" b="1" dirty="0" smtClean="0">
                <a:solidFill>
                  <a:srgbClr val="C00000"/>
                </a:solidFill>
              </a:rPr>
              <a:t> Model</a:t>
            </a:r>
            <a:br>
              <a:rPr lang="sk-SK" sz="4400" b="1" dirty="0" smtClean="0">
                <a:solidFill>
                  <a:srgbClr val="C00000"/>
                </a:solidFill>
              </a:rPr>
            </a:br>
            <a:r>
              <a:rPr lang="sk-SK" sz="4400" b="1" dirty="0" smtClean="0">
                <a:solidFill>
                  <a:srgbClr val="C00000"/>
                </a:solidFill>
              </a:rPr>
              <a:t> Teória </a:t>
            </a:r>
            <a:r>
              <a:rPr lang="sk-SK" sz="4400" b="1" dirty="0" err="1" smtClean="0">
                <a:solidFill>
                  <a:srgbClr val="C00000"/>
                </a:solidFill>
              </a:rPr>
              <a:t>antisociálneho</a:t>
            </a:r>
            <a:r>
              <a:rPr lang="sk-SK" sz="4400" b="1" dirty="0" smtClean="0">
                <a:solidFill>
                  <a:srgbClr val="C00000"/>
                </a:solidFill>
              </a:rPr>
              <a:t> správania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39121" y="4164884"/>
            <a:ext cx="3593205" cy="2229477"/>
          </a:xfrm>
        </p:spPr>
        <p:txBody>
          <a:bodyPr>
            <a:normAutofit/>
          </a:bodyPr>
          <a:lstStyle/>
          <a:p>
            <a:pPr algn="ctr"/>
            <a:endParaRPr lang="sk-SK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0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4" y="954156"/>
            <a:ext cx="12276454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523" y="572787"/>
            <a:ext cx="10657222" cy="1320800"/>
          </a:xfrm>
        </p:spPr>
        <p:txBody>
          <a:bodyPr/>
          <a:lstStyle/>
          <a:p>
            <a:r>
              <a:rPr lang="sk-SK" b="1" dirty="0" err="1" smtClean="0">
                <a:solidFill>
                  <a:srgbClr val="C00000"/>
                </a:solidFill>
              </a:rPr>
              <a:t>Social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Development</a:t>
            </a:r>
            <a:r>
              <a:rPr lang="sk-SK" b="1" dirty="0" smtClean="0">
                <a:solidFill>
                  <a:srgbClr val="C00000"/>
                </a:solidFill>
              </a:rPr>
              <a:t> Model </a:t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>(</a:t>
            </a:r>
            <a:r>
              <a:rPr lang="sk-SK" b="1" dirty="0" err="1" smtClean="0">
                <a:solidFill>
                  <a:srgbClr val="C00000"/>
                </a:solidFill>
              </a:rPr>
              <a:t>Catalano</a:t>
            </a:r>
            <a:r>
              <a:rPr lang="sk-SK" b="1" dirty="0" smtClean="0">
                <a:solidFill>
                  <a:srgbClr val="C00000"/>
                </a:solidFill>
              </a:rPr>
              <a:t> &amp; </a:t>
            </a:r>
            <a:r>
              <a:rPr lang="sk-SK" b="1" dirty="0" err="1" smtClean="0">
                <a:solidFill>
                  <a:srgbClr val="C00000"/>
                </a:solidFill>
              </a:rPr>
              <a:t>Hawkins</a:t>
            </a:r>
            <a:r>
              <a:rPr lang="sk-SK" b="1" dirty="0" smtClean="0">
                <a:solidFill>
                  <a:srgbClr val="C00000"/>
                </a:solidFill>
              </a:rPr>
              <a:t>, 1986)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6523" y="2177143"/>
            <a:ext cx="9263270" cy="4346983"/>
          </a:xfrm>
        </p:spPr>
        <p:txBody>
          <a:bodyPr>
            <a:normAutofit/>
          </a:bodyPr>
          <a:lstStyle/>
          <a:p>
            <a:r>
              <a:rPr lang="sk-SK" sz="2400" dirty="0"/>
              <a:t>i</a:t>
            </a:r>
            <a:r>
              <a:rPr lang="sk-SK" sz="2400" dirty="0" smtClean="0"/>
              <a:t>dentifikuje všeobecné konštrukty </a:t>
            </a:r>
            <a:r>
              <a:rPr lang="sk-SK" sz="2400" dirty="0" err="1" smtClean="0"/>
              <a:t>antisociálneho</a:t>
            </a:r>
            <a:r>
              <a:rPr lang="sk-SK" sz="2400" dirty="0" smtClean="0"/>
              <a:t> správania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opisuje rizikové a </a:t>
            </a:r>
            <a:r>
              <a:rPr lang="sk-SK" sz="2400" dirty="0" err="1" smtClean="0"/>
              <a:t>protektívne</a:t>
            </a:r>
            <a:r>
              <a:rPr lang="sk-SK" sz="2400" dirty="0" smtClean="0"/>
              <a:t> faktory</a:t>
            </a:r>
          </a:p>
          <a:p>
            <a:r>
              <a:rPr lang="sk-SK" sz="2400" dirty="0" smtClean="0"/>
              <a:t>diferencuje procesy vedúce k prosociálnemu a </a:t>
            </a:r>
            <a:r>
              <a:rPr lang="sk-SK" sz="2400" dirty="0" err="1" smtClean="0"/>
              <a:t>antisociálnemu</a:t>
            </a:r>
            <a:r>
              <a:rPr lang="sk-SK" sz="2400" dirty="0" smtClean="0"/>
              <a:t> vývinu </a:t>
            </a:r>
          </a:p>
          <a:p>
            <a:r>
              <a:rPr lang="sk-SK" sz="2400" dirty="0"/>
              <a:t>š</a:t>
            </a:r>
            <a:r>
              <a:rPr lang="sk-SK" sz="2400" dirty="0" smtClean="0"/>
              <a:t>trukturalizuje tieto procesy na základe štyroch vývinových periód</a:t>
            </a:r>
          </a:p>
        </p:txBody>
      </p:sp>
    </p:spTree>
    <p:extLst>
      <p:ext uri="{BB962C8B-B14F-4D97-AF65-F5344CB8AC3E}">
        <p14:creationId xmlns:p14="http://schemas.microsoft.com/office/powerpoint/2010/main" val="36392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Teoretický základ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98887"/>
            <a:ext cx="8596668" cy="5703434"/>
          </a:xfrm>
        </p:spPr>
        <p:txBody>
          <a:bodyPr>
            <a:normAutofit/>
          </a:bodyPr>
          <a:lstStyle/>
          <a:p>
            <a:r>
              <a:rPr lang="sk-SK" dirty="0" err="1"/>
              <a:t>C</a:t>
            </a:r>
            <a:r>
              <a:rPr lang="sk-SK" dirty="0" err="1" smtClean="0"/>
              <a:t>ontrol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 (</a:t>
            </a:r>
            <a:r>
              <a:rPr lang="sk-SK" dirty="0" err="1" smtClean="0"/>
              <a:t>Hirschi</a:t>
            </a:r>
            <a:r>
              <a:rPr lang="sk-SK" dirty="0"/>
              <a:t>, </a:t>
            </a:r>
            <a:r>
              <a:rPr lang="sk-SK" dirty="0" smtClean="0"/>
              <a:t>1969)</a:t>
            </a:r>
          </a:p>
          <a:p>
            <a:r>
              <a:rPr lang="sk-SK" dirty="0" err="1"/>
              <a:t>S</a:t>
            </a:r>
            <a:r>
              <a:rPr lang="sk-SK" dirty="0" err="1" smtClean="0"/>
              <a:t>ocial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 (</a:t>
            </a:r>
            <a:r>
              <a:rPr lang="sk-SK" dirty="0" err="1" smtClean="0"/>
              <a:t>Bandura</a:t>
            </a:r>
            <a:r>
              <a:rPr lang="sk-SK" dirty="0" smtClean="0"/>
              <a:t>, 1973)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d</a:t>
            </a:r>
            <a:r>
              <a:rPr lang="sk-SK" sz="2400" dirty="0" smtClean="0"/>
              <a:t>eti sa učia správaniu zo štyroch základných jednotiek: </a:t>
            </a:r>
            <a:r>
              <a:rPr lang="sk-SK" sz="2400" b="1" dirty="0" smtClean="0"/>
              <a:t>rodičia, rovesníci/kamaráti, školy a komunita</a:t>
            </a:r>
          </a:p>
          <a:p>
            <a:r>
              <a:rPr lang="sk-SK" dirty="0" err="1"/>
              <a:t>D</a:t>
            </a:r>
            <a:r>
              <a:rPr lang="sk-SK" dirty="0" err="1" smtClean="0"/>
              <a:t>ifferential</a:t>
            </a:r>
            <a:r>
              <a:rPr lang="sk-SK" dirty="0" smtClean="0"/>
              <a:t> </a:t>
            </a:r>
            <a:r>
              <a:rPr lang="sk-SK" dirty="0"/>
              <a:t>association </a:t>
            </a:r>
            <a:r>
              <a:rPr lang="sk-SK" dirty="0" err="1" smtClean="0"/>
              <a:t>theory</a:t>
            </a:r>
            <a:r>
              <a:rPr lang="sk-SK" dirty="0" smtClean="0"/>
              <a:t> (</a:t>
            </a:r>
            <a:r>
              <a:rPr lang="sk-SK" dirty="0" err="1" smtClean="0"/>
              <a:t>Sutherland</a:t>
            </a:r>
            <a:r>
              <a:rPr lang="sk-SK" dirty="0"/>
              <a:t>, </a:t>
            </a:r>
            <a:r>
              <a:rPr lang="sk-SK" dirty="0" smtClean="0"/>
              <a:t>1973)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2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Rizikové faktory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4933" y="1412444"/>
            <a:ext cx="10004521" cy="5182320"/>
          </a:xfrm>
        </p:spPr>
        <p:txBody>
          <a:bodyPr>
            <a:normAutofit/>
          </a:bodyPr>
          <a:lstStyle/>
          <a:p>
            <a:r>
              <a:rPr lang="sk-SK" dirty="0" smtClean="0"/>
              <a:t>Bio-</a:t>
            </a:r>
            <a:r>
              <a:rPr lang="sk-SK" dirty="0" err="1" smtClean="0"/>
              <a:t>psycho</a:t>
            </a:r>
            <a:r>
              <a:rPr lang="sk-SK" dirty="0" smtClean="0"/>
              <a:t>-sociálne faktory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k</a:t>
            </a:r>
            <a:r>
              <a:rPr lang="sk-SK" sz="2400" dirty="0" smtClean="0"/>
              <a:t>omunitné normy naklonené takémuto správaniu, susedská nesúrodosť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sk-SK" sz="2400" dirty="0" smtClean="0"/>
              <a:t>xtrémna ekonomická deprivácia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odinná história užívania drog či kriminálneho správania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odinný konflikt, slabé vedenie rodiny, </a:t>
            </a:r>
            <a:r>
              <a:rPr lang="sk-SK" sz="2400" dirty="0"/>
              <a:t>r</a:t>
            </a:r>
            <a:r>
              <a:rPr lang="sk-SK" sz="2400" dirty="0" smtClean="0"/>
              <a:t>odičovská liberálnosť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38" y="429768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48" y="837824"/>
            <a:ext cx="7512878" cy="50739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4" y="572635"/>
            <a:ext cx="5319641" cy="51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Rizikové faktory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4933" y="1412444"/>
            <a:ext cx="10004521" cy="5182320"/>
          </a:xfrm>
        </p:spPr>
        <p:txBody>
          <a:bodyPr>
            <a:normAutofit/>
          </a:bodyPr>
          <a:lstStyle/>
          <a:p>
            <a:r>
              <a:rPr lang="sk-SK" dirty="0" smtClean="0"/>
              <a:t>Bio-</a:t>
            </a:r>
            <a:r>
              <a:rPr lang="sk-SK" dirty="0" err="1" smtClean="0"/>
              <a:t>psycho</a:t>
            </a:r>
            <a:r>
              <a:rPr lang="sk-SK" dirty="0" smtClean="0"/>
              <a:t>-sociálne faktory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anné a pretrvávajúce problémové správanie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d</a:t>
            </a:r>
            <a:r>
              <a:rPr lang="sk-SK" sz="2400" dirty="0" smtClean="0"/>
              <a:t>elikventní priatelia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a</a:t>
            </a:r>
            <a:r>
              <a:rPr lang="sk-SK" sz="2400" dirty="0" smtClean="0"/>
              <a:t>kademický neúspech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o</a:t>
            </a:r>
            <a:r>
              <a:rPr lang="sk-SK" sz="2400" dirty="0" smtClean="0"/>
              <a:t>dmietnutie rovesníkmi pri prvotnej socializácií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o</a:t>
            </a:r>
            <a:r>
              <a:rPr lang="sk-SK" sz="2400" dirty="0" smtClean="0"/>
              <a:t>dcudzenie a rebelantstvo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s</a:t>
            </a:r>
            <a:r>
              <a:rPr lang="sk-SK" sz="2400" dirty="0" smtClean="0"/>
              <a:t>koré prejavy </a:t>
            </a:r>
            <a:r>
              <a:rPr lang="sk-SK" sz="2400" dirty="0" err="1" smtClean="0"/>
              <a:t>antisociálneho</a:t>
            </a:r>
            <a:r>
              <a:rPr lang="sk-SK" sz="2400" dirty="0" smtClean="0"/>
              <a:t> správania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v</a:t>
            </a:r>
            <a:r>
              <a:rPr lang="sk-SK" sz="2400" dirty="0" smtClean="0"/>
              <a:t>nímané nízke riziko vyplývajúce z užitia drog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2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Protektívne</a:t>
            </a:r>
            <a:r>
              <a:rPr lang="sk-SK" dirty="0" smtClean="0"/>
              <a:t> faktory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Patria medzi </a:t>
            </a:r>
            <a:r>
              <a:rPr lang="sk-SK" dirty="0" err="1"/>
              <a:t>ne</a:t>
            </a:r>
            <a:r>
              <a:rPr lang="sk-SK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i</a:t>
            </a:r>
            <a:r>
              <a:rPr lang="sk-SK" sz="2400" dirty="0" smtClean="0"/>
              <a:t>ndividuálne </a:t>
            </a:r>
            <a:r>
              <a:rPr lang="sk-SK" sz="2400" dirty="0"/>
              <a:t>charakteristiky - odolný</a:t>
            </a:r>
            <a:r>
              <a:rPr lang="en-US" sz="2400" dirty="0"/>
              <a:t> temperament, </a:t>
            </a:r>
            <a:r>
              <a:rPr lang="en-US" sz="2400" dirty="0" err="1"/>
              <a:t>po</a:t>
            </a:r>
            <a:r>
              <a:rPr lang="sk-SK" sz="2400" dirty="0" err="1"/>
              <a:t>zitívna</a:t>
            </a:r>
            <a:r>
              <a:rPr lang="sk-SK" sz="2400" dirty="0"/>
              <a:t> sociálna orientácia (sociálne schopnosti)</a:t>
            </a:r>
            <a:r>
              <a:rPr lang="en-US" sz="2400" dirty="0"/>
              <a:t> a</a:t>
            </a:r>
            <a:r>
              <a:rPr lang="sk-SK" sz="2400" dirty="0"/>
              <a:t> </a:t>
            </a:r>
            <a:r>
              <a:rPr lang="en-US" sz="2400" dirty="0" err="1"/>
              <a:t>intel</a:t>
            </a:r>
            <a:r>
              <a:rPr lang="sk-SK" sz="2400" dirty="0" err="1"/>
              <a:t>igencia</a:t>
            </a:r>
            <a:r>
              <a:rPr lang="en-US" sz="2400" dirty="0"/>
              <a:t> </a:t>
            </a:r>
            <a:endParaRPr lang="sk-SK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k</a:t>
            </a:r>
            <a:r>
              <a:rPr lang="sk-SK" sz="2400" dirty="0" smtClean="0"/>
              <a:t>ohézia </a:t>
            </a:r>
            <a:r>
              <a:rPr lang="sk-SK" sz="2400" dirty="0"/>
              <a:t>rodiny a  pevné citové väzby počas detstva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en-US" sz="2400" dirty="0" err="1" smtClean="0"/>
              <a:t>xter</a:t>
            </a:r>
            <a:r>
              <a:rPr lang="sk-SK" sz="2400" dirty="0" err="1"/>
              <a:t>ná</a:t>
            </a:r>
            <a:r>
              <a:rPr lang="sk-SK" sz="2400" dirty="0"/>
              <a:t> sociálna</a:t>
            </a:r>
            <a:r>
              <a:rPr lang="en-US" sz="2400" dirty="0"/>
              <a:t> </a:t>
            </a:r>
            <a:r>
              <a:rPr lang="sk-SK" sz="2400" dirty="0"/>
              <a:t>podpora, ktorá posilňuje kompetencie a záväzky jednotlivca, zároveň poskytuje hodnotový systém</a:t>
            </a:r>
            <a:r>
              <a:rPr lang="en-US" sz="2400" dirty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322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 prosociálneho správania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2643" y="1634116"/>
            <a:ext cx="9991532" cy="4895272"/>
          </a:xfrm>
        </p:spPr>
        <p:txBody>
          <a:bodyPr>
            <a:normAutofit/>
          </a:bodyPr>
          <a:lstStyle/>
          <a:p>
            <a:r>
              <a:rPr lang="sk-SK" dirty="0" smtClean="0"/>
              <a:t>Deti sa zapájajú do socializácie prostredníctvom štyroch konštruktov: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</a:t>
            </a:r>
            <a:r>
              <a:rPr lang="sk-SK" dirty="0" smtClean="0"/>
              <a:t> vnímané možnosti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sk-SK" dirty="0" smtClean="0"/>
              <a:t>stupeň zapojenia sa a interakcie</a:t>
            </a:r>
          </a:p>
          <a:p>
            <a:pPr marL="0" indent="0">
              <a:buNone/>
            </a:pP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sk-SK" dirty="0" smtClean="0"/>
              <a:t>schopnosti zúčastniť sa v týchto interakciách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sk-SK" dirty="0" smtClean="0"/>
              <a:t>4) vnímané posilnenie takéhoto správania </a:t>
            </a:r>
            <a:r>
              <a:rPr lang="en-US" dirty="0" smtClean="0"/>
              <a:t>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482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 prosociálneho správania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a</a:t>
            </a:r>
            <a:r>
              <a:rPr lang="sk-SK" dirty="0" smtClean="0"/>
              <a:t>k </a:t>
            </a:r>
            <a:r>
              <a:rPr lang="sk-SK" dirty="0"/>
              <a:t>sú tieto </a:t>
            </a:r>
            <a:r>
              <a:rPr lang="sk-SK" dirty="0" smtClean="0"/>
              <a:t>procesy </a:t>
            </a:r>
            <a:r>
              <a:rPr lang="sk-SK" dirty="0"/>
              <a:t>konzistentné vytvorí sa sociálna väzba (</a:t>
            </a:r>
            <a:r>
              <a:rPr lang="sk-SK" dirty="0" err="1"/>
              <a:t>bonding</a:t>
            </a:r>
            <a:r>
              <a:rPr lang="sk-SK" dirty="0"/>
              <a:t>) medzi jednotlivcom a sociálnou </a:t>
            </a:r>
            <a:r>
              <a:rPr lang="sk-SK" dirty="0" smtClean="0"/>
              <a:t>jednotkou</a:t>
            </a:r>
            <a:endParaRPr lang="sk-SK" dirty="0"/>
          </a:p>
          <a:p>
            <a:r>
              <a:rPr lang="sk-SK" dirty="0"/>
              <a:t>s</a:t>
            </a:r>
            <a:r>
              <a:rPr lang="sk-SK" dirty="0" smtClean="0"/>
              <a:t>ociálna </a:t>
            </a:r>
            <a:r>
              <a:rPr lang="sk-SK" dirty="0"/>
              <a:t>väzba pozostáva z väzby (attachment) k ľudom v sociálnej jednotke, záväzku – (commitment) </a:t>
            </a:r>
            <a:r>
              <a:rPr lang="sk-SK" dirty="0" smtClean="0"/>
              <a:t>voči sociálnej jednotke </a:t>
            </a:r>
            <a:r>
              <a:rPr lang="sk-SK" dirty="0"/>
              <a:t>a vytvoreniu hodnôt (values) zdieľaných so sociálnou </a:t>
            </a:r>
            <a:r>
              <a:rPr lang="sk-SK" dirty="0" smtClean="0"/>
              <a:t>jednotkou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03" y="45624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 </a:t>
            </a:r>
            <a:r>
              <a:rPr lang="sk-SK" dirty="0" err="1" smtClean="0"/>
              <a:t>antisociálneho</a:t>
            </a:r>
            <a:r>
              <a:rPr lang="sk-SK" dirty="0" smtClean="0"/>
              <a:t> správania</a:t>
            </a:r>
            <a:br>
              <a:rPr lang="sk-SK" dirty="0" smtClean="0"/>
            </a:br>
            <a:r>
              <a:rPr lang="sk-SK" dirty="0" smtClean="0"/>
              <a:t>Priame línie k </a:t>
            </a:r>
            <a:r>
              <a:rPr lang="sk-SK" dirty="0" err="1" smtClean="0"/>
              <a:t>antisociálnemu</a:t>
            </a:r>
            <a:r>
              <a:rPr lang="sk-SK" dirty="0" smtClean="0"/>
              <a:t> správaniu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930400"/>
            <a:ext cx="9352037" cy="4499945"/>
          </a:xfrm>
        </p:spPr>
        <p:txBody>
          <a:bodyPr>
            <a:normAutofit/>
          </a:bodyPr>
          <a:lstStyle/>
          <a:p>
            <a:r>
              <a:rPr lang="sk-SK" dirty="0" smtClean="0"/>
              <a:t>ak sa prosociálna socializácia nepodarí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Nedostatok príležitostí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Neadekvátne schopnosti pre vnímanie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Prostredie </a:t>
            </a:r>
            <a:r>
              <a:rPr lang="sk-SK" sz="2400" dirty="0"/>
              <a:t>neposilňuje prosociálne správanie </a:t>
            </a:r>
            <a:endParaRPr lang="sk-SK" sz="2400" dirty="0" smtClean="0"/>
          </a:p>
          <a:p>
            <a:r>
              <a:rPr lang="sk-SK" dirty="0"/>
              <a:t>a</a:t>
            </a:r>
            <a:r>
              <a:rPr lang="en-US" dirty="0" err="1" smtClean="0"/>
              <a:t>nt</a:t>
            </a:r>
            <a:r>
              <a:rPr lang="sk-SK" dirty="0" err="1" smtClean="0"/>
              <a:t>isociálne</a:t>
            </a:r>
            <a:r>
              <a:rPr lang="sk-SK" dirty="0" smtClean="0"/>
              <a:t> správanie sa objavuje aj v prípadoch prosociálnych väzieb, keď (potenciálne) zisky prevýšia (možné) straty</a:t>
            </a:r>
            <a:endParaRPr lang="en-US" dirty="0" smtClean="0"/>
          </a:p>
          <a:p>
            <a:r>
              <a:rPr lang="sk-SK" dirty="0" smtClean="0"/>
              <a:t>väzba k sociálnej jednotke s </a:t>
            </a:r>
            <a:r>
              <a:rPr lang="sk-SK" dirty="0" err="1" smtClean="0"/>
              <a:t>antisociálnymi</a:t>
            </a:r>
            <a:r>
              <a:rPr lang="sk-SK" dirty="0" smtClean="0"/>
              <a:t> hodnotami</a:t>
            </a:r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3868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4" y="954156"/>
            <a:ext cx="12276454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Exogénne premenné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4980807"/>
          </a:xfrm>
        </p:spPr>
        <p:txBody>
          <a:bodyPr>
            <a:normAutofit/>
          </a:bodyPr>
          <a:lstStyle/>
          <a:p>
            <a:r>
              <a:rPr lang="sk-SK" dirty="0"/>
              <a:t>(1) pozícia v sociálnej štruktúre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rasa </a:t>
            </a:r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vek </a:t>
            </a:r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SES</a:t>
            </a:r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pohlavie 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82" y="1027906"/>
            <a:ext cx="2698392" cy="43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Exogénne premenné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4980807"/>
          </a:xfrm>
        </p:spPr>
        <p:txBody>
          <a:bodyPr>
            <a:normAutofit/>
          </a:bodyPr>
          <a:lstStyle/>
          <a:p>
            <a:r>
              <a:rPr lang="sk-SK" dirty="0" smtClean="0"/>
              <a:t>(2) konštitučné alebo fyziologické faktory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nízke kognitívne schopnosti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nízka úroveň rozrušenia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nedostatočne vyvinutý nervový systém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01" y="1027906"/>
            <a:ext cx="3008687" cy="49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Exogénne premenné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4980807"/>
          </a:xfrm>
        </p:spPr>
        <p:txBody>
          <a:bodyPr>
            <a:normAutofit/>
          </a:bodyPr>
          <a:lstStyle/>
          <a:p>
            <a:r>
              <a:rPr lang="sk-SK" dirty="0" smtClean="0"/>
              <a:t>(3) externé obmedzenia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formálne a neformálne reakcie na správanie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rodinný „manažment“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škola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trieda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komunita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legislatíva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rovesníci 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496" y="1027906"/>
            <a:ext cx="2695304" cy="43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Prosociálna/</a:t>
            </a:r>
            <a:r>
              <a:rPr lang="sk-SK" dirty="0" err="1" smtClean="0"/>
              <a:t>Antisociálna</a:t>
            </a:r>
            <a:r>
              <a:rPr lang="sk-SK" dirty="0" smtClean="0"/>
              <a:t> línia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8169" y="1270000"/>
            <a:ext cx="9013055" cy="4780599"/>
          </a:xfrm>
        </p:spPr>
        <p:txBody>
          <a:bodyPr>
            <a:normAutofit/>
          </a:bodyPr>
          <a:lstStyle/>
          <a:p>
            <a:r>
              <a:rPr lang="sk-SK" dirty="0"/>
              <a:t>v</a:t>
            </a:r>
            <a:r>
              <a:rPr lang="sk-SK" dirty="0" smtClean="0"/>
              <a:t>nímané možnosti ovplyvňujú stupeň zapojenia sa</a:t>
            </a:r>
          </a:p>
          <a:p>
            <a:r>
              <a:rPr lang="sk-SK" dirty="0"/>
              <a:t>r</a:t>
            </a:r>
            <a:r>
              <a:rPr lang="sk-SK" dirty="0" smtClean="0"/>
              <a:t>ozvoj väzby závisí na miere do akej je správanie posilnené</a:t>
            </a:r>
          </a:p>
          <a:p>
            <a:r>
              <a:rPr lang="sk-SK" dirty="0" err="1" smtClean="0"/>
              <a:t>Attachment</a:t>
            </a:r>
            <a:r>
              <a:rPr lang="sk-SK" dirty="0" smtClean="0"/>
              <a:t> – </a:t>
            </a:r>
            <a:r>
              <a:rPr lang="sk-SK" dirty="0" err="1" smtClean="0"/>
              <a:t>Commitment</a:t>
            </a:r>
            <a:r>
              <a:rPr lang="sk-SK" dirty="0" smtClean="0"/>
              <a:t> - </a:t>
            </a:r>
            <a:r>
              <a:rPr lang="sk-SK" dirty="0" err="1"/>
              <a:t>I</a:t>
            </a:r>
            <a:r>
              <a:rPr lang="sk-SK" dirty="0" err="1" smtClean="0"/>
              <a:t>nternalizácia</a:t>
            </a:r>
            <a:r>
              <a:rPr lang="sk-SK" dirty="0" smtClean="0"/>
              <a:t> hodnôt 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9" y="3363867"/>
            <a:ext cx="9811954" cy="1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70417" cy="1320800"/>
          </a:xfrm>
        </p:spPr>
        <p:txBody>
          <a:bodyPr/>
          <a:lstStyle/>
          <a:p>
            <a:r>
              <a:rPr lang="sk-SK" dirty="0" err="1" smtClean="0"/>
              <a:t>Excessive</a:t>
            </a:r>
            <a:r>
              <a:rPr lang="sk-SK" dirty="0" smtClean="0"/>
              <a:t> </a:t>
            </a:r>
            <a:r>
              <a:rPr lang="sk-SK" dirty="0" err="1" smtClean="0"/>
              <a:t>Appetites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 (</a:t>
            </a:r>
            <a:r>
              <a:rPr lang="sk-SK" dirty="0" err="1" smtClean="0"/>
              <a:t>Orford</a:t>
            </a:r>
            <a:r>
              <a:rPr lang="sk-SK" dirty="0" smtClean="0"/>
              <a:t>, 1985)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803237"/>
            <a:ext cx="8596668" cy="4392671"/>
          </a:xfrm>
        </p:spPr>
        <p:txBody>
          <a:bodyPr>
            <a:normAutofit/>
          </a:bodyPr>
          <a:lstStyle/>
          <a:p>
            <a:r>
              <a:rPr lang="sk-SK" dirty="0" smtClean="0"/>
              <a:t>model pokrývajúci vznik, udržiavanie a liečbu závislosti</a:t>
            </a:r>
          </a:p>
          <a:p>
            <a:r>
              <a:rPr lang="sk-SK" dirty="0" smtClean="0"/>
              <a:t>množstvo </a:t>
            </a:r>
            <a:r>
              <a:rPr lang="sk-SK" dirty="0"/>
              <a:t>činností a objektov, ku ktorým si ľudia môžu vytvoriť silnú väzbu </a:t>
            </a:r>
            <a:r>
              <a:rPr lang="sk-SK" dirty="0" smtClean="0"/>
              <a:t>– </a:t>
            </a:r>
            <a:r>
              <a:rPr lang="sk-SK" dirty="0" err="1" smtClean="0"/>
              <a:t>behaviorálne</a:t>
            </a:r>
            <a:r>
              <a:rPr lang="sk-SK" dirty="0" smtClean="0"/>
              <a:t> závislosti</a:t>
            </a:r>
            <a:endParaRPr lang="en-US" dirty="0" smtClean="0"/>
          </a:p>
          <a:p>
            <a:r>
              <a:rPr lang="sk-SK" dirty="0"/>
              <a:t>z</a:t>
            </a:r>
            <a:r>
              <a:rPr lang="sk-SK" dirty="0" smtClean="0"/>
              <a:t>ávislosť </a:t>
            </a:r>
            <a:r>
              <a:rPr lang="sk-SK" dirty="0"/>
              <a:t>vysvetľuje prostredníctvom "apetítu"/chute/ </a:t>
            </a:r>
            <a:endParaRPr lang="sk-SK" dirty="0" smtClean="0"/>
          </a:p>
          <a:p>
            <a:r>
              <a:rPr lang="sk-SK" dirty="0" smtClean="0"/>
              <a:t>dôraz na sociálny kontext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8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4" y="954156"/>
            <a:ext cx="12276454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Vývinová perspektíva modelu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50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Vývinové fázy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redškolská fáza </a:t>
            </a:r>
          </a:p>
          <a:p>
            <a:r>
              <a:rPr lang="sk-SK" dirty="0" smtClean="0"/>
              <a:t>1. stupeň ZŠ</a:t>
            </a:r>
          </a:p>
          <a:p>
            <a:r>
              <a:rPr lang="sk-SK" dirty="0" smtClean="0"/>
              <a:t>2. stupeň ZŠ</a:t>
            </a:r>
          </a:p>
          <a:p>
            <a:r>
              <a:rPr lang="sk-SK" dirty="0"/>
              <a:t>s</a:t>
            </a:r>
            <a:r>
              <a:rPr lang="sk-SK" dirty="0" smtClean="0"/>
              <a:t>tredoškolská fáza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4435042"/>
            <a:ext cx="11662367" cy="12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fáza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5884" y="1406614"/>
            <a:ext cx="8809566" cy="4779874"/>
          </a:xfrm>
        </p:spPr>
        <p:txBody>
          <a:bodyPr>
            <a:normAutofit/>
          </a:bodyPr>
          <a:lstStyle/>
          <a:p>
            <a:r>
              <a:rPr lang="sk-SK" dirty="0"/>
              <a:t>p</a:t>
            </a:r>
            <a:r>
              <a:rPr lang="sk-SK" dirty="0" smtClean="0"/>
              <a:t>ozícia v sociálnej štruktúre je určená vzdelaním a SES rodičov, rasou dieťaťa a jeho rodiny a jeho pohlavím</a:t>
            </a:r>
          </a:p>
          <a:p>
            <a:r>
              <a:rPr lang="sk-SK" dirty="0" smtClean="0"/>
              <a:t>sociálna jednotka: rodina (eventuálne škôlka a komunita)</a:t>
            </a:r>
            <a:endParaRPr lang="en-US" dirty="0" smtClean="0"/>
          </a:p>
          <a:p>
            <a:r>
              <a:rPr lang="sk-SK" dirty="0" err="1"/>
              <a:t>a</a:t>
            </a:r>
            <a:r>
              <a:rPr lang="sk-SK" dirty="0" err="1" smtClean="0"/>
              <a:t>ntisociálne</a:t>
            </a:r>
            <a:r>
              <a:rPr lang="sk-SK" dirty="0" smtClean="0"/>
              <a:t> </a:t>
            </a:r>
            <a:r>
              <a:rPr lang="sk-SK" dirty="0"/>
              <a:t>hodnoty nie sú zahrnuté v tejto </a:t>
            </a:r>
            <a:r>
              <a:rPr lang="sk-SK" dirty="0" smtClean="0"/>
              <a:t>perióde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3676434"/>
            <a:ext cx="3633787" cy="29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fáza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663323"/>
          </a:xfrm>
        </p:spPr>
        <p:txBody>
          <a:bodyPr>
            <a:normAutofit/>
          </a:bodyPr>
          <a:lstStyle/>
          <a:p>
            <a:r>
              <a:rPr lang="sk-SK" dirty="0"/>
              <a:t>k</a:t>
            </a:r>
            <a:r>
              <a:rPr lang="sk-SK" dirty="0" smtClean="0"/>
              <a:t>onštitučné </a:t>
            </a:r>
            <a:r>
              <a:rPr lang="sk-SK" b="1" dirty="0" smtClean="0"/>
              <a:t>biologické faktory </a:t>
            </a:r>
            <a:r>
              <a:rPr lang="sk-SK" dirty="0" smtClean="0"/>
              <a:t>ako predčasné narodenie, nízka pôrodná váha, prenatálne vystavenie alkoholu alebo drogám </a:t>
            </a:r>
            <a:r>
              <a:rPr lang="en-US" dirty="0" err="1" smtClean="0"/>
              <a:t>negat</a:t>
            </a:r>
            <a:r>
              <a:rPr lang="sk-SK" dirty="0" err="1" smtClean="0"/>
              <a:t>ívne</a:t>
            </a:r>
            <a:r>
              <a:rPr lang="sk-SK" dirty="0" smtClean="0"/>
              <a:t> ovplyvňuje rozvoj kognitívnych schopností </a:t>
            </a:r>
          </a:p>
          <a:p>
            <a:r>
              <a:rPr lang="sk-SK" dirty="0"/>
              <a:t>k</a:t>
            </a:r>
            <a:r>
              <a:rPr lang="sk-SK" dirty="0" smtClean="0"/>
              <a:t>onštitučné </a:t>
            </a:r>
            <a:r>
              <a:rPr lang="sk-SK" b="1" dirty="0" smtClean="0"/>
              <a:t>psychologické faktory </a:t>
            </a:r>
            <a:r>
              <a:rPr lang="sk-SK" dirty="0" smtClean="0"/>
              <a:t>ako pozitívny </a:t>
            </a:r>
            <a:r>
              <a:rPr lang="en-US" dirty="0" smtClean="0"/>
              <a:t>                                </a:t>
            </a:r>
            <a:r>
              <a:rPr lang="sk-SK" dirty="0" smtClean="0"/>
              <a:t>temperament a pozitívna sociálna orientácia majú najväčší vplyv počas tejto fázy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34" y="1690688"/>
            <a:ext cx="2768681" cy="41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Elementary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period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4641187"/>
          </a:xfrm>
        </p:spPr>
        <p:txBody>
          <a:bodyPr>
            <a:normAutofit/>
          </a:bodyPr>
          <a:lstStyle/>
          <a:p>
            <a:r>
              <a:rPr lang="sk-SK" dirty="0"/>
              <a:t>r</a:t>
            </a:r>
            <a:r>
              <a:rPr lang="sk-SK" dirty="0" smtClean="0"/>
              <a:t>odina a učitelia majú najsignifikantnejší vplyv na správanie dieťaťa v tomto veku</a:t>
            </a:r>
          </a:p>
          <a:p>
            <a:r>
              <a:rPr lang="sk-SK" dirty="0"/>
              <a:t>k</a:t>
            </a:r>
            <a:r>
              <a:rPr lang="sk-SK" dirty="0" smtClean="0"/>
              <a:t>omunita zohráva tiež dôležitú </a:t>
            </a:r>
            <a:r>
              <a:rPr lang="sk-SK" dirty="0"/>
              <a:t>rolu </a:t>
            </a:r>
          </a:p>
          <a:p>
            <a:r>
              <a:rPr lang="sk-SK" dirty="0" smtClean="0"/>
              <a:t>škola – triedny „manažment“, mimoškolské aktivity </a:t>
            </a:r>
          </a:p>
          <a:p>
            <a:r>
              <a:rPr lang="sk-SK" dirty="0"/>
              <a:t>s</a:t>
            </a:r>
            <a:r>
              <a:rPr lang="sk-SK" dirty="0" smtClean="0"/>
              <a:t>polužiaci – objavuje sa vplyv kolektívu</a:t>
            </a:r>
            <a:endParaRPr lang="en-US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525" y="1400175"/>
            <a:ext cx="2018105" cy="36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period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1900" y="1455871"/>
            <a:ext cx="8596668" cy="3880773"/>
          </a:xfrm>
        </p:spPr>
        <p:txBody>
          <a:bodyPr/>
          <a:lstStyle/>
          <a:p>
            <a:r>
              <a:rPr lang="sk-SK" b="1" dirty="0" smtClean="0"/>
              <a:t>Normy rovesníkov – výrazný vplyv </a:t>
            </a:r>
            <a:r>
              <a:rPr lang="sk-SK" b="1" dirty="0"/>
              <a:t>- proces individualizácie </a:t>
            </a:r>
            <a:endParaRPr lang="sk-SK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školský poriadok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triedny „manažment“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 </a:t>
            </a:r>
            <a:r>
              <a:rPr lang="sk-SK" dirty="0" smtClean="0"/>
              <a:t>rodinný „manažment“</a:t>
            </a:r>
          </a:p>
          <a:p>
            <a:r>
              <a:rPr lang="sk-SK" b="1" i="1" dirty="0" smtClean="0"/>
              <a:t>Polícia – legislatíva – objavuje sa po prvýkrát </a:t>
            </a:r>
            <a:endParaRPr lang="en-US" b="1" i="1" dirty="0" smtClean="0"/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777" y="1354496"/>
            <a:ext cx="3215688" cy="472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62114"/>
            <a:ext cx="4152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Stredoškolská fáza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79119"/>
            <a:ext cx="8596668" cy="5392736"/>
          </a:xfrm>
        </p:spPr>
        <p:txBody>
          <a:bodyPr>
            <a:normAutofit/>
          </a:bodyPr>
          <a:lstStyle/>
          <a:p>
            <a:r>
              <a:rPr lang="sk-SK" dirty="0"/>
              <a:t>m</a:t>
            </a:r>
            <a:r>
              <a:rPr lang="sk-SK" dirty="0" smtClean="0"/>
              <a:t>noho protektívnych a rizikových faktorov bolo získaných už skôr</a:t>
            </a:r>
          </a:p>
          <a:p>
            <a:r>
              <a:rPr lang="sk-SK" dirty="0"/>
              <a:t>v</a:t>
            </a:r>
            <a:r>
              <a:rPr lang="sk-SK" dirty="0" smtClean="0"/>
              <a:t>plyv: rovesníci, škola, legislatíva a do menšej miery rodina</a:t>
            </a:r>
          </a:p>
          <a:p>
            <a:r>
              <a:rPr lang="sk-SK" dirty="0" smtClean="0"/>
              <a:t>rodičia zostávajú dôležitým činiteľom špeciálne vo veciach drog, sexu a antikoncepcie</a:t>
            </a:r>
          </a:p>
          <a:p>
            <a:r>
              <a:rPr lang="sk-SK" dirty="0"/>
              <a:t>u</a:t>
            </a:r>
            <a:r>
              <a:rPr lang="sk-SK" dirty="0" smtClean="0"/>
              <a:t> </a:t>
            </a:r>
            <a:r>
              <a:rPr lang="sk-SK" dirty="0"/>
              <a:t>niektorých delikvencia dosahuje </a:t>
            </a:r>
            <a:r>
              <a:rPr lang="sk-SK" dirty="0" smtClean="0"/>
              <a:t>pokles</a:t>
            </a:r>
            <a:endParaRPr lang="en-US" dirty="0"/>
          </a:p>
          <a:p>
            <a:r>
              <a:rPr lang="sk-SK" dirty="0"/>
              <a:t>z</a:t>
            </a:r>
            <a:r>
              <a:rPr lang="sk-SK" dirty="0" smtClean="0"/>
              <a:t>lé </a:t>
            </a:r>
            <a:r>
              <a:rPr lang="sk-SK" dirty="0"/>
              <a:t>známky, nízky </a:t>
            </a:r>
            <a:r>
              <a:rPr lang="sk-SK" dirty="0" smtClean="0"/>
              <a:t>SES, </a:t>
            </a:r>
            <a:r>
              <a:rPr lang="sk-SK" dirty="0"/>
              <a:t>nedostatok </a:t>
            </a:r>
            <a:r>
              <a:rPr lang="sk-SK" dirty="0" smtClean="0"/>
              <a:t>prosociálnych </a:t>
            </a:r>
            <a:r>
              <a:rPr lang="sk-SK" dirty="0"/>
              <a:t>vzorov sú charakteristické pre zotrvávajúcich </a:t>
            </a:r>
            <a:r>
              <a:rPr lang="sk-SK" dirty="0" smtClean="0"/>
              <a:t>delikventov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367" y="1690689"/>
            <a:ext cx="2425433" cy="3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Transakčné obdobia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784" y="1551710"/>
            <a:ext cx="8596668" cy="4499178"/>
          </a:xfrm>
        </p:spPr>
        <p:txBody>
          <a:bodyPr>
            <a:normAutofit/>
          </a:bodyPr>
          <a:lstStyle/>
          <a:p>
            <a:r>
              <a:rPr lang="sk-SK" dirty="0"/>
              <a:t>p</a:t>
            </a:r>
            <a:r>
              <a:rPr lang="sk-SK" dirty="0" smtClean="0"/>
              <a:t>rosociálne a antisociálne vplyvy z jednej periódy ovplyvňujú premenné na začiatku ďalšej</a:t>
            </a:r>
            <a:endParaRPr lang="en-US" dirty="0" smtClean="0"/>
          </a:p>
          <a:p>
            <a:r>
              <a:rPr lang="sk-SK" dirty="0" smtClean="0"/>
              <a:t>priestor na zmenu </a:t>
            </a:r>
          </a:p>
          <a:p>
            <a:r>
              <a:rPr lang="sk-SK" dirty="0"/>
              <a:t>n</a:t>
            </a:r>
            <a:r>
              <a:rPr lang="sk-SK" dirty="0" smtClean="0"/>
              <a:t>eštandardné transakčné obdobie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882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Transakčné obdobia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784" y="1551710"/>
            <a:ext cx="8596668" cy="4499178"/>
          </a:xfrm>
        </p:spPr>
        <p:txBody>
          <a:bodyPr>
            <a:normAutofit/>
          </a:bodyPr>
          <a:lstStyle/>
          <a:p>
            <a:r>
              <a:rPr lang="sk-SK" dirty="0"/>
              <a:t>v</a:t>
            </a:r>
            <a:r>
              <a:rPr lang="sk-SK" dirty="0" smtClean="0"/>
              <a:t>plyv troch faktorov: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s</a:t>
            </a:r>
            <a:r>
              <a:rPr lang="sk-SK" sz="2400" dirty="0" smtClean="0"/>
              <a:t>tupeň prosociálnych/</a:t>
            </a:r>
            <a:r>
              <a:rPr lang="sk-SK" sz="2400" dirty="0" err="1" smtClean="0"/>
              <a:t>antisociálnych</a:t>
            </a:r>
            <a:r>
              <a:rPr lang="sk-SK" sz="2400" dirty="0" smtClean="0"/>
              <a:t> väzieb k sociálnym jednotkám vytvorený počas predošlej fázy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o</a:t>
            </a:r>
            <a:r>
              <a:rPr lang="sk-SK" sz="2400" dirty="0" smtClean="0"/>
              <a:t>dmeny za prosociálne/</a:t>
            </a:r>
            <a:r>
              <a:rPr lang="sk-SK" sz="2400" dirty="0" err="1" smtClean="0"/>
              <a:t>antisociálne</a:t>
            </a:r>
            <a:r>
              <a:rPr lang="sk-SK" sz="2400" dirty="0" smtClean="0"/>
              <a:t> správanie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s</a:t>
            </a:r>
            <a:r>
              <a:rPr lang="sk-SK" sz="2400" dirty="0" smtClean="0"/>
              <a:t>tupeň manifestovaného </a:t>
            </a:r>
            <a:r>
              <a:rPr lang="sk-SK" sz="2400" dirty="0" err="1" smtClean="0"/>
              <a:t>antisociálneho</a:t>
            </a:r>
            <a:r>
              <a:rPr lang="sk-SK" sz="2400" dirty="0" smtClean="0"/>
              <a:t> správania v predošlej fáze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485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Teoretický základ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02327"/>
            <a:ext cx="9700380" cy="4750130"/>
          </a:xfrm>
        </p:spPr>
        <p:txBody>
          <a:bodyPr>
            <a:normAutofit/>
          </a:bodyPr>
          <a:lstStyle/>
          <a:p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/>
              <a:t>mechanizmy</a:t>
            </a:r>
            <a:r>
              <a:rPr lang="en-US" dirty="0"/>
              <a:t> </a:t>
            </a:r>
            <a:r>
              <a:rPr lang="en-US" dirty="0" err="1"/>
              <a:t>klasickej</a:t>
            </a:r>
            <a:r>
              <a:rPr lang="en-US" dirty="0"/>
              <a:t> </a:t>
            </a:r>
            <a:r>
              <a:rPr lang="en-US" dirty="0" err="1" smtClean="0"/>
              <a:t>teórie</a:t>
            </a:r>
            <a:r>
              <a:rPr lang="en-US" dirty="0"/>
              <a:t> (</a:t>
            </a:r>
            <a:r>
              <a:rPr lang="en-US" dirty="0" err="1" smtClean="0"/>
              <a:t>operačného</a:t>
            </a:r>
            <a:r>
              <a:rPr lang="en-US" dirty="0" smtClean="0"/>
              <a:t>) </a:t>
            </a:r>
            <a:r>
              <a:rPr lang="en-US" dirty="0" err="1" smtClean="0"/>
              <a:t>učenia</a:t>
            </a:r>
            <a:endParaRPr lang="sk-SK" dirty="0" smtClean="0"/>
          </a:p>
          <a:p>
            <a:r>
              <a:rPr lang="en-US" dirty="0" err="1" smtClean="0"/>
              <a:t>nadväznos</a:t>
            </a:r>
            <a:r>
              <a:rPr lang="sk-SK" dirty="0" smtClean="0"/>
              <a:t>ť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Multiple Regulation Model (Leventhal </a:t>
            </a:r>
            <a:r>
              <a:rPr lang="sk-SK" dirty="0"/>
              <a:t>&amp;</a:t>
            </a:r>
            <a:r>
              <a:rPr lang="en-US" dirty="0"/>
              <a:t> Cleary</a:t>
            </a:r>
            <a:r>
              <a:rPr lang="sk-SK" dirty="0"/>
              <a:t>, </a:t>
            </a:r>
            <a:r>
              <a:rPr lang="en-US" dirty="0"/>
              <a:t>1980</a:t>
            </a:r>
            <a:r>
              <a:rPr lang="en-US" dirty="0" smtClean="0"/>
              <a:t>) 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nadmerná</a:t>
            </a:r>
            <a:r>
              <a:rPr lang="en-US" sz="2400" dirty="0" smtClean="0"/>
              <a:t> </a:t>
            </a:r>
            <a:r>
              <a:rPr lang="en-US" sz="2400" dirty="0" err="1"/>
              <a:t>potreba</a:t>
            </a:r>
            <a:r>
              <a:rPr lang="en-US" sz="2400" dirty="0"/>
              <a:t> </a:t>
            </a:r>
            <a:r>
              <a:rPr lang="en-US" sz="2400" dirty="0" err="1"/>
              <a:t>vzniká</a:t>
            </a:r>
            <a:r>
              <a:rPr lang="en-US" sz="2400" dirty="0"/>
              <a:t> zo </a:t>
            </a:r>
            <a:r>
              <a:rPr lang="en-US" sz="2400" dirty="0" err="1"/>
              <a:t>silnej</a:t>
            </a:r>
            <a:r>
              <a:rPr lang="en-US" sz="2400" dirty="0"/>
              <a:t> </a:t>
            </a:r>
            <a:r>
              <a:rPr lang="en-US" sz="2400" dirty="0" err="1"/>
              <a:t>emocionálnej</a:t>
            </a:r>
            <a:r>
              <a:rPr lang="en-US" sz="2400" dirty="0"/>
              <a:t> </a:t>
            </a:r>
            <a:r>
              <a:rPr lang="en-US" sz="2400" dirty="0" err="1" smtClean="0"/>
              <a:t>pamäte</a:t>
            </a:r>
            <a:endParaRPr lang="sk-SK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 smtClean="0"/>
              <a:t>pamäťová</a:t>
            </a:r>
            <a:r>
              <a:rPr lang="en-US" sz="2400" dirty="0" smtClean="0"/>
              <a:t> </a:t>
            </a:r>
            <a:r>
              <a:rPr lang="en-US" sz="2400" dirty="0" err="1"/>
              <a:t>schéma</a:t>
            </a:r>
            <a:r>
              <a:rPr lang="en-US" sz="2400" dirty="0"/>
              <a:t> je </a:t>
            </a:r>
            <a:r>
              <a:rPr lang="en-US" sz="2400" dirty="0" err="1"/>
              <a:t>zodpovedná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vytváranie</a:t>
            </a:r>
            <a:r>
              <a:rPr lang="en-US" sz="2400" dirty="0"/>
              <a:t> </a:t>
            </a:r>
            <a:r>
              <a:rPr lang="en-US" sz="2400" dirty="0" err="1"/>
              <a:t>potreby</a:t>
            </a:r>
            <a:r>
              <a:rPr lang="en-US" sz="2400" dirty="0"/>
              <a:t> a </a:t>
            </a:r>
            <a:r>
              <a:rPr lang="en-US" sz="2400" dirty="0" err="1" smtClean="0"/>
              <a:t>cravingu</a:t>
            </a:r>
            <a:endParaRPr lang="sk-SK" sz="2400" dirty="0"/>
          </a:p>
          <a:p>
            <a:r>
              <a:rPr lang="sk-SK" dirty="0" err="1"/>
              <a:t>Choice</a:t>
            </a:r>
            <a:r>
              <a:rPr lang="sk-SK" dirty="0"/>
              <a:t> </a:t>
            </a:r>
            <a:r>
              <a:rPr lang="sk-SK" dirty="0" err="1"/>
              <a:t>theory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3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Aplikovateľnosť teórie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8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Intervencia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4774265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identifikácia intervenčných bodov</a:t>
            </a:r>
          </a:p>
          <a:p>
            <a:r>
              <a:rPr lang="sk-SK" dirty="0" smtClean="0"/>
              <a:t>Táto koncepcia intervencie má niekoľko implikácií</a:t>
            </a:r>
            <a:r>
              <a:rPr lang="sk-SK" dirty="0"/>
              <a:t>:</a:t>
            </a:r>
            <a:endParaRPr lang="sk-SK" dirty="0" smtClean="0"/>
          </a:p>
          <a:p>
            <a:pPr>
              <a:buAutoNum type="arabicPeriod"/>
            </a:pPr>
            <a:r>
              <a:rPr lang="sk-SK" dirty="0" smtClean="0"/>
              <a:t> každý vzťah </a:t>
            </a:r>
            <a:r>
              <a:rPr lang="en-US" dirty="0" smtClean="0"/>
              <a:t>model</a:t>
            </a:r>
            <a:r>
              <a:rPr lang="sk-SK" dirty="0" smtClean="0"/>
              <a:t>u je potenciálnym priestorom pre intervenciu</a:t>
            </a:r>
            <a:endParaRPr lang="sk-SK" dirty="0"/>
          </a:p>
          <a:p>
            <a:pPr>
              <a:buAutoNum type="arabicPeriod"/>
            </a:pPr>
            <a:r>
              <a:rPr lang="sk-SK" dirty="0"/>
              <a:t> </a:t>
            </a:r>
            <a:r>
              <a:rPr lang="sk-SK" dirty="0" smtClean="0"/>
              <a:t>môžeme požadovať/vykonať viac intervencií </a:t>
            </a:r>
          </a:p>
          <a:p>
            <a:pPr>
              <a:buAutoNum type="arabicPeriod"/>
            </a:pPr>
            <a:r>
              <a:rPr lang="sk-SK" dirty="0" smtClean="0"/>
              <a:t> prerušenie rozvoja </a:t>
            </a:r>
            <a:r>
              <a:rPr lang="sk-SK" dirty="0" err="1" smtClean="0"/>
              <a:t>antisociálneho</a:t>
            </a:r>
            <a:r>
              <a:rPr lang="sk-SK" dirty="0" smtClean="0"/>
              <a:t> správania by malo obsahovať aj komponenty podporujúce prosociálne správanie</a:t>
            </a:r>
          </a:p>
          <a:p>
            <a:pPr>
              <a:buAutoNum type="arabicPeriod"/>
            </a:pPr>
            <a:r>
              <a:rPr lang="sk-SK" dirty="0"/>
              <a:t> </a:t>
            </a:r>
            <a:r>
              <a:rPr lang="sk-SK" dirty="0" smtClean="0"/>
              <a:t>vplyv primárnej väzby na budúce správanie naznačuje dôležitosť včasného zásahu</a:t>
            </a:r>
            <a:endParaRPr lang="sk-SK" dirty="0"/>
          </a:p>
          <a:p>
            <a:pPr>
              <a:buAutoNum type="arabicPeriod"/>
            </a:pPr>
            <a:r>
              <a:rPr lang="sk-SK" dirty="0" smtClean="0"/>
              <a:t> intervencie by mali byť vývinovo adekvátna</a:t>
            </a:r>
          </a:p>
          <a:p>
            <a:pPr>
              <a:buAutoNum type="arabicPeriod"/>
            </a:pPr>
            <a:r>
              <a:rPr lang="sk-SK" dirty="0" smtClean="0"/>
              <a:t> t</a:t>
            </a:r>
            <a:r>
              <a:rPr lang="en-US" dirty="0" smtClean="0"/>
              <a:t>rans</a:t>
            </a:r>
            <a:r>
              <a:rPr lang="sk-SK" dirty="0" smtClean="0"/>
              <a:t>akčné obdobia predstavujú potenciálnu možnosť prerušenia príčinných procesov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Intervenčné programy </a:t>
            </a:r>
            <a:r>
              <a:rPr lang="sk-SK" dirty="0" smtClean="0"/>
              <a:t>– predškolská fáza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/>
          </a:bodyPr>
          <a:lstStyle/>
          <a:p>
            <a:r>
              <a:rPr lang="sk-SK" dirty="0"/>
              <a:t>p</a:t>
            </a:r>
            <a:r>
              <a:rPr lang="sk-SK" dirty="0" smtClean="0"/>
              <a:t>odpora fyzickej blízkosti (matka a dieťa) a vytvorenia bezpečnej väzby </a:t>
            </a:r>
          </a:p>
          <a:p>
            <a:r>
              <a:rPr lang="sk-SK" dirty="0"/>
              <a:t>v</a:t>
            </a:r>
            <a:r>
              <a:rPr lang="sk-SK" dirty="0" smtClean="0"/>
              <a:t>ysoko kvalitná ranná edukácia detí – posilnenie kognitívnych a sociálnych zručností</a:t>
            </a:r>
          </a:p>
          <a:p>
            <a:r>
              <a:rPr lang="sk-SK" dirty="0" smtClean="0"/>
              <a:t>edukácia rodičov – pochopenie externých premenných a adekvátne posilňovanie správania</a:t>
            </a:r>
          </a:p>
        </p:txBody>
      </p:sp>
    </p:spTree>
    <p:extLst>
      <p:ext uri="{BB962C8B-B14F-4D97-AF65-F5344CB8AC3E}">
        <p14:creationId xmlns:p14="http://schemas.microsoft.com/office/powerpoint/2010/main" val="2337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181647"/>
            <a:ext cx="4471988" cy="320291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3405982"/>
            <a:ext cx="8762534" cy="33493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47"/>
            <a:ext cx="5410199" cy="3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Intervenčné programy – element. </a:t>
            </a:r>
            <a:r>
              <a:rPr lang="sk-SK" smtClean="0"/>
              <a:t>school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16007"/>
            <a:ext cx="8596668" cy="5219924"/>
          </a:xfrm>
        </p:spPr>
        <p:txBody>
          <a:bodyPr>
            <a:normAutofit/>
          </a:bodyPr>
          <a:lstStyle/>
          <a:p>
            <a:r>
              <a:rPr lang="sk-SK" dirty="0"/>
              <a:t>e</a:t>
            </a:r>
            <a:r>
              <a:rPr lang="sk-SK" dirty="0" smtClean="0"/>
              <a:t>dukácia učiteľov - trieda </a:t>
            </a:r>
            <a:r>
              <a:rPr lang="sk-SK" dirty="0"/>
              <a:t>sa stáva dôležitým faktorom 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v</a:t>
            </a:r>
            <a:r>
              <a:rPr lang="sk-SK" sz="2400" dirty="0" smtClean="0"/>
              <a:t>ytvorenie otvorenej atmosféry v triede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k</a:t>
            </a:r>
            <a:r>
              <a:rPr lang="sk-SK" sz="2400" dirty="0" smtClean="0"/>
              <a:t>ooperatívne učenie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sk-SK" sz="2400" dirty="0" smtClean="0"/>
              <a:t>fektívne stratégie učenia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s</a:t>
            </a:r>
            <a:r>
              <a:rPr lang="sk-SK" sz="2400" dirty="0" smtClean="0"/>
              <a:t>ystém odmien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v</a:t>
            </a:r>
            <a:r>
              <a:rPr lang="sk-SK" sz="2400" dirty="0" smtClean="0"/>
              <a:t>ysvetlenie povinností a očakávaní študentom na začiatku roka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k</a:t>
            </a:r>
            <a:r>
              <a:rPr lang="sk-SK" sz="2400" dirty="0" smtClean="0"/>
              <a:t>rízový manažment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>
                <a:hlinkClick r:id="rId2"/>
              </a:rPr>
              <a:t>https://teens.drugabuse.gov/teachers/lessonplans#/</a:t>
            </a:r>
            <a:r>
              <a:rPr lang="sk-SK" sz="2400" dirty="0" smtClean="0">
                <a:hlinkClick r:id="rId2"/>
              </a:rPr>
              <a:t>results/all</a:t>
            </a: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62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Intervenčné programy – element. </a:t>
            </a:r>
            <a:r>
              <a:rPr lang="sk-SK" smtClean="0"/>
              <a:t>school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16007"/>
            <a:ext cx="8596668" cy="5219924"/>
          </a:xfrm>
        </p:spPr>
        <p:txBody>
          <a:bodyPr>
            <a:normAutofit/>
          </a:bodyPr>
          <a:lstStyle/>
          <a:p>
            <a:r>
              <a:rPr lang="sk-SK" dirty="0"/>
              <a:t>e</a:t>
            </a:r>
            <a:r>
              <a:rPr lang="sk-SK" dirty="0" smtClean="0"/>
              <a:t>dukácia rodičov</a:t>
            </a:r>
          </a:p>
          <a:p>
            <a:r>
              <a:rPr lang="en-US" dirty="0" smtClean="0"/>
              <a:t>Preparing for the Drug (Free) Years (Hawkins et al., 1988)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zapojenie detí do domácich prác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z</a:t>
            </a:r>
            <a:r>
              <a:rPr lang="sk-SK" sz="2400" dirty="0" smtClean="0"/>
              <a:t>apojenie detí do diania/rozhodovania v rodine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j</a:t>
            </a:r>
            <a:r>
              <a:rPr lang="sk-SK" sz="2400" dirty="0" smtClean="0"/>
              <a:t>asné pravidlá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reakcie na nežiadané správanie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a</a:t>
            </a:r>
            <a:r>
              <a:rPr lang="sk-SK" sz="2400" dirty="0" smtClean="0"/>
              <a:t>sertivita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err="1"/>
              <a:t>c</a:t>
            </a:r>
            <a:r>
              <a:rPr lang="sk-SK" sz="2400" dirty="0" err="1" smtClean="0"/>
              <a:t>opingové</a:t>
            </a:r>
            <a:r>
              <a:rPr lang="sk-SK" sz="2400" dirty="0" smtClean="0"/>
              <a:t> stratégie </a:t>
            </a:r>
            <a:endParaRPr lang="sk-SK" sz="2400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3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rázka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5" y="0"/>
            <a:ext cx="58743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182" y="314817"/>
            <a:ext cx="8596668" cy="1320800"/>
          </a:xfrm>
        </p:spPr>
        <p:txBody>
          <a:bodyPr/>
          <a:lstStyle/>
          <a:p>
            <a:r>
              <a:rPr lang="sk-SK" dirty="0"/>
              <a:t>Intervenčné programy </a:t>
            </a:r>
            <a:r>
              <a:rPr lang="sk-SK" dirty="0" smtClean="0"/>
              <a:t>– </a:t>
            </a:r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7182" y="1635617"/>
            <a:ext cx="8596668" cy="4713866"/>
          </a:xfrm>
        </p:spPr>
        <p:txBody>
          <a:bodyPr>
            <a:normAutofit/>
          </a:bodyPr>
          <a:lstStyle/>
          <a:p>
            <a:r>
              <a:rPr lang="sk-SK" dirty="0"/>
              <a:t>o</a:t>
            </a:r>
            <a:r>
              <a:rPr lang="sk-SK" dirty="0" smtClean="0"/>
              <a:t>bdobie zvýšeného vplyvu rovesníkov</a:t>
            </a:r>
          </a:p>
          <a:p>
            <a:r>
              <a:rPr lang="sk-SK" dirty="0"/>
              <a:t>s</a:t>
            </a:r>
            <a:r>
              <a:rPr lang="sk-SK" dirty="0" smtClean="0"/>
              <a:t>naha o zvýšenie interakcií jednotlivca s prosociálnymi skupinami spolužiakov a zapojenie ho do prosociálnych aktivít</a:t>
            </a:r>
          </a:p>
          <a:p>
            <a:r>
              <a:rPr lang="en-US" dirty="0"/>
              <a:t>The School Transitional Environment Program (</a:t>
            </a:r>
            <a:r>
              <a:rPr lang="en-US" dirty="0" smtClean="0"/>
              <a:t>Fe</a:t>
            </a:r>
            <a:r>
              <a:rPr lang="sk-SK" dirty="0" smtClean="0"/>
              <a:t>l</a:t>
            </a:r>
            <a:r>
              <a:rPr lang="en-US" dirty="0" err="1" smtClean="0"/>
              <a:t>ner</a:t>
            </a:r>
            <a:r>
              <a:rPr lang="en-US" dirty="0" smtClean="0"/>
              <a:t> </a:t>
            </a:r>
            <a:r>
              <a:rPr lang="en-US" dirty="0"/>
              <a:t>&amp; Adan, 1988)</a:t>
            </a:r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t</a:t>
            </a:r>
            <a:r>
              <a:rPr lang="sk-SK" sz="2400" dirty="0" smtClean="0"/>
              <a:t>ransakčné obdobie medzi prvým a druhým stupňom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err="1"/>
              <a:t>u</a:t>
            </a:r>
            <a:r>
              <a:rPr lang="sk-SK" sz="2400" dirty="0" err="1" smtClean="0"/>
              <a:t>držiavan</a:t>
            </a:r>
            <a:r>
              <a:rPr lang="en-US" sz="2400" dirty="0" err="1" smtClean="0"/>
              <a:t>ie</a:t>
            </a:r>
            <a:r>
              <a:rPr lang="sk-SK" sz="2400" dirty="0" smtClean="0"/>
              <a:t> </a:t>
            </a:r>
            <a:r>
              <a:rPr lang="sk-SK" sz="2400" dirty="0"/>
              <a:t>študentov </a:t>
            </a:r>
            <a:r>
              <a:rPr lang="sk-SK" sz="2400" dirty="0" smtClean="0"/>
              <a:t>v triedach s limitovaným počtom študentov</a:t>
            </a:r>
            <a:r>
              <a:rPr lang="sk-SK" sz="2400" dirty="0"/>
              <a:t> </a:t>
            </a:r>
            <a:r>
              <a:rPr lang="sk-SK" sz="2400" dirty="0" smtClean="0"/>
              <a:t>– posilnenie väzieb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 je podporovaná komunikácia medzi učiteľom a rodičo</a:t>
            </a:r>
            <a:r>
              <a:rPr lang="sk-SK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217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61115"/>
            <a:ext cx="10077752" cy="1320800"/>
          </a:xfrm>
        </p:spPr>
        <p:txBody>
          <a:bodyPr/>
          <a:lstStyle/>
          <a:p>
            <a:r>
              <a:rPr lang="sk-SK" dirty="0"/>
              <a:t>Intervenčné programy </a:t>
            </a:r>
            <a:r>
              <a:rPr lang="sk-SK" dirty="0" smtClean="0"/>
              <a:t>– </a:t>
            </a:r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7182" y="1981915"/>
            <a:ext cx="8596668" cy="4367568"/>
          </a:xfrm>
        </p:spPr>
        <p:txBody>
          <a:bodyPr>
            <a:normAutofit/>
          </a:bodyPr>
          <a:lstStyle/>
          <a:p>
            <a:r>
              <a:rPr lang="en-US" dirty="0"/>
              <a:t>The Midwestern Prevention </a:t>
            </a:r>
            <a:r>
              <a:rPr lang="en-US" dirty="0" smtClean="0"/>
              <a:t>Project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t</a:t>
            </a:r>
            <a:r>
              <a:rPr lang="sk-SK" sz="2400" dirty="0" smtClean="0"/>
              <a:t>réning identifikácie </a:t>
            </a:r>
            <a:r>
              <a:rPr lang="sk-SK" sz="2400" dirty="0"/>
              <a:t>a </a:t>
            </a:r>
            <a:r>
              <a:rPr lang="sk-SK" sz="2400" dirty="0" smtClean="0"/>
              <a:t>odolania </a:t>
            </a:r>
            <a:r>
              <a:rPr lang="sk-SK" sz="2400" dirty="0"/>
              <a:t>negatívnemu </a:t>
            </a:r>
            <a:r>
              <a:rPr lang="sk-SK" sz="2400" dirty="0" smtClean="0"/>
              <a:t>vplyvu</a:t>
            </a:r>
            <a:r>
              <a:rPr lang="en-US" sz="2400" dirty="0" smtClean="0"/>
              <a:t> a </a:t>
            </a:r>
            <a:r>
              <a:rPr lang="sk-SK" sz="2400" dirty="0"/>
              <a:t>sociálnemu tlaku </a:t>
            </a:r>
            <a:endParaRPr lang="sk-SK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e</a:t>
            </a:r>
            <a:r>
              <a:rPr lang="sk-SK" sz="2400" dirty="0" smtClean="0"/>
              <a:t>dukácia v rámci sociálnych, zdravotných </a:t>
            </a:r>
            <a:r>
              <a:rPr lang="sk-SK" sz="2400" dirty="0"/>
              <a:t>a </a:t>
            </a:r>
            <a:r>
              <a:rPr lang="sk-SK" sz="2400" dirty="0" smtClean="0"/>
              <a:t>iných dôsledkov </a:t>
            </a:r>
            <a:r>
              <a:rPr lang="sk-SK" sz="2400" dirty="0"/>
              <a:t>užívania </a:t>
            </a:r>
            <a:r>
              <a:rPr lang="sk-SK" sz="2400" dirty="0" smtClean="0"/>
              <a:t>drog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ozvoj schopností študentov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err="1"/>
              <a:t>i</a:t>
            </a:r>
            <a:r>
              <a:rPr lang="en-US" sz="2400" dirty="0" err="1" smtClean="0"/>
              <a:t>nformovanie</a:t>
            </a:r>
            <a:r>
              <a:rPr lang="en-US" sz="2400" dirty="0" smtClean="0"/>
              <a:t> </a:t>
            </a:r>
            <a:r>
              <a:rPr lang="en-US" sz="2400" dirty="0" err="1"/>
              <a:t>rodičov</a:t>
            </a:r>
            <a:r>
              <a:rPr lang="en-US" sz="2400" dirty="0"/>
              <a:t> o </a:t>
            </a:r>
            <a:r>
              <a:rPr lang="en-US" sz="2400" dirty="0" err="1"/>
              <a:t>užití</a:t>
            </a:r>
            <a:r>
              <a:rPr lang="en-US" sz="2400" dirty="0"/>
              <a:t> </a:t>
            </a:r>
            <a:r>
              <a:rPr lang="en-US" sz="2400" dirty="0" err="1"/>
              <a:t>drog</a:t>
            </a:r>
            <a:r>
              <a:rPr lang="en-US" sz="2400" dirty="0"/>
              <a:t> a </a:t>
            </a:r>
            <a:r>
              <a:rPr lang="en-US" sz="2400" dirty="0" err="1"/>
              <a:t>školskom</a:t>
            </a:r>
            <a:r>
              <a:rPr lang="en-US" sz="2400" dirty="0"/>
              <a:t> </a:t>
            </a:r>
            <a:r>
              <a:rPr lang="en-US" sz="2400" dirty="0" err="1" smtClean="0"/>
              <a:t>dianí</a:t>
            </a:r>
            <a:endParaRPr lang="sk-SK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err="1"/>
              <a:t>p</a:t>
            </a:r>
            <a:r>
              <a:rPr lang="en-US" sz="2400" dirty="0" err="1" smtClean="0"/>
              <a:t>odpora</a:t>
            </a:r>
            <a:r>
              <a:rPr lang="en-US" sz="2400" dirty="0" smtClean="0"/>
              <a:t> </a:t>
            </a:r>
            <a:r>
              <a:rPr lang="en-US" sz="2400" dirty="0" err="1" smtClean="0"/>
              <a:t>médií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615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Stretli ste sa už s intervenčnými programami? S akými?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52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Jadrové (</a:t>
            </a:r>
            <a:r>
              <a:rPr lang="sk-SK" dirty="0" err="1" smtClean="0"/>
              <a:t>Core</a:t>
            </a:r>
            <a:r>
              <a:rPr lang="sk-SK" dirty="0" smtClean="0"/>
              <a:t>) závislosti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1499" y="1311002"/>
            <a:ext cx="8596668" cy="3880773"/>
          </a:xfrm>
        </p:spPr>
        <p:txBody>
          <a:bodyPr/>
          <a:lstStyle/>
          <a:p>
            <a:r>
              <a:rPr lang="sk-SK" dirty="0"/>
              <a:t>b</a:t>
            </a:r>
            <a:r>
              <a:rPr lang="sk-SK" dirty="0" smtClean="0"/>
              <a:t>ežné aktivity spôsobia konflikt kvôli silnej väzbe</a:t>
            </a:r>
          </a:p>
          <a:p>
            <a:r>
              <a:rPr lang="sk-SK" dirty="0" err="1" smtClean="0"/>
              <a:t>Orford</a:t>
            </a:r>
            <a:r>
              <a:rPr lang="sk-SK" dirty="0" smtClean="0"/>
              <a:t> k nim radí pitie</a:t>
            </a:r>
            <a:r>
              <a:rPr lang="sk-SK" dirty="0"/>
              <a:t>,</a:t>
            </a:r>
            <a:r>
              <a:rPr lang="en-US" dirty="0"/>
              <a:t> gambling, </a:t>
            </a:r>
            <a:r>
              <a:rPr lang="sk-SK" dirty="0"/>
              <a:t>jedlo</a:t>
            </a:r>
            <a:r>
              <a:rPr lang="en-US" dirty="0"/>
              <a:t>,</a:t>
            </a:r>
            <a:r>
              <a:rPr lang="sk-SK" dirty="0"/>
              <a:t> cvičenie a </a:t>
            </a:r>
            <a:r>
              <a:rPr lang="sk-SK" dirty="0" smtClean="0"/>
              <a:t>sex</a:t>
            </a:r>
            <a:endParaRPr lang="sk-SK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8" y="3028950"/>
            <a:ext cx="6667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Intervenčné programy </a:t>
            </a:r>
            <a:r>
              <a:rPr lang="sk-SK" dirty="0" smtClean="0"/>
              <a:t>– stredná škola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13164"/>
            <a:ext cx="8596668" cy="5444835"/>
          </a:xfrm>
        </p:spPr>
        <p:txBody>
          <a:bodyPr>
            <a:normAutofit/>
          </a:bodyPr>
          <a:lstStyle/>
          <a:p>
            <a:r>
              <a:rPr lang="sk-SK" dirty="0"/>
              <a:t>i</a:t>
            </a:r>
            <a:r>
              <a:rPr lang="sk-SK" dirty="0" smtClean="0"/>
              <a:t>ntervenčné programy zamerané na jednotlivca: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z</a:t>
            </a:r>
            <a:r>
              <a:rPr lang="sk-SK" sz="2400" dirty="0" smtClean="0"/>
              <a:t>ískavanie schopností pre úspešné rozhodnutia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p</a:t>
            </a:r>
            <a:r>
              <a:rPr lang="sk-SK" sz="2400" dirty="0" smtClean="0"/>
              <a:t>osilnenie sebavedomia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ozpoznávanie dôsledkov rizikového správania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p</a:t>
            </a:r>
            <a:r>
              <a:rPr lang="sk-SK" sz="2400" dirty="0" smtClean="0"/>
              <a:t>lánovanie kariéry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v</a:t>
            </a:r>
            <a:r>
              <a:rPr lang="sk-SK" sz="2400" dirty="0" smtClean="0"/>
              <a:t>ytvárania a posilňovanie priateľstiev s opačným pohlavím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r</a:t>
            </a:r>
            <a:r>
              <a:rPr lang="sk-SK" sz="2400" dirty="0" smtClean="0"/>
              <a:t>omantické vzťahy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v</a:t>
            </a:r>
            <a:r>
              <a:rPr lang="sk-SK" sz="2400" dirty="0" smtClean="0"/>
              <a:t>ytváranie realistických plánov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z</a:t>
            </a:r>
            <a:r>
              <a:rPr lang="sk-SK" sz="2400" dirty="0" smtClean="0"/>
              <a:t>odpovedné správanie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p</a:t>
            </a:r>
            <a:r>
              <a:rPr lang="sk-SK" sz="2400" dirty="0" smtClean="0"/>
              <a:t>ochopenie dôležitosti služby v komunite 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45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Intervenčné programy </a:t>
            </a:r>
            <a:r>
              <a:rPr lang="sk-SK" dirty="0" smtClean="0"/>
              <a:t>– stredná škola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13164"/>
            <a:ext cx="8596668" cy="5444835"/>
          </a:xfrm>
        </p:spPr>
        <p:txBody>
          <a:bodyPr>
            <a:normAutofit/>
          </a:bodyPr>
          <a:lstStyle/>
          <a:p>
            <a:r>
              <a:rPr lang="sk-SK" dirty="0"/>
              <a:t>Intervenčné programy zamerané na školu: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s</a:t>
            </a:r>
            <a:r>
              <a:rPr lang="sk-SK" sz="2400" dirty="0" smtClean="0"/>
              <a:t>ignifikantný vplyv školy v </a:t>
            </a:r>
            <a:r>
              <a:rPr lang="sk-SK" sz="2400" dirty="0"/>
              <a:t>tomto období </a:t>
            </a:r>
            <a:endParaRPr lang="sk-SK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/>
              <a:t>voľnočasové aktivity v rámci školy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/>
              <a:t>a</a:t>
            </a:r>
            <a:r>
              <a:rPr lang="sk-SK" sz="2400" dirty="0" smtClean="0"/>
              <a:t>dekvátna úprava školského poriadku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41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modelu v praxi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3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91175"/>
            <a:ext cx="9623954" cy="478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sk-SK" dirty="0"/>
              <a:t>z</a:t>
            </a:r>
            <a:r>
              <a:rPr lang="sk-SK" dirty="0" smtClean="0"/>
              <a:t>ahŕňa a </a:t>
            </a:r>
            <a:r>
              <a:rPr lang="sk-SK" dirty="0" err="1" smtClean="0"/>
              <a:t>predikuje</a:t>
            </a:r>
            <a:r>
              <a:rPr lang="sk-SK" dirty="0" smtClean="0"/>
              <a:t>  konštrukt delikvencie ako závislostí</a:t>
            </a:r>
          </a:p>
          <a:p>
            <a:r>
              <a:rPr lang="sk-SK" dirty="0"/>
              <a:t>v</a:t>
            </a:r>
            <a:r>
              <a:rPr lang="sk-SK" dirty="0" smtClean="0"/>
              <a:t>ývinová perspektíva</a:t>
            </a:r>
            <a:endParaRPr lang="en-US" dirty="0" smtClean="0"/>
          </a:p>
          <a:p>
            <a:r>
              <a:rPr lang="sk-SK" dirty="0" err="1"/>
              <a:t>t</a:t>
            </a:r>
            <a:r>
              <a:rPr lang="en-US" dirty="0" err="1" smtClean="0"/>
              <a:t>eória</a:t>
            </a:r>
            <a:r>
              <a:rPr lang="en-US" dirty="0" smtClean="0"/>
              <a:t> </a:t>
            </a:r>
            <a:r>
              <a:rPr lang="en-US" dirty="0" err="1"/>
              <a:t>identifikuje</a:t>
            </a:r>
            <a:r>
              <a:rPr lang="en-US" dirty="0"/>
              <a:t> </a:t>
            </a:r>
            <a:r>
              <a:rPr lang="en-US" dirty="0" err="1"/>
              <a:t>charakteristické</a:t>
            </a:r>
            <a:r>
              <a:rPr lang="en-US" dirty="0"/>
              <a:t> </a:t>
            </a:r>
            <a:r>
              <a:rPr lang="en-US" dirty="0" err="1"/>
              <a:t>socializačné</a:t>
            </a:r>
            <a:r>
              <a:rPr lang="en-US" dirty="0"/>
              <a:t> </a:t>
            </a:r>
            <a:r>
              <a:rPr lang="en-US" dirty="0" err="1"/>
              <a:t>jednotky</a:t>
            </a:r>
            <a:r>
              <a:rPr lang="en-US" dirty="0"/>
              <a:t> </a:t>
            </a:r>
            <a:r>
              <a:rPr lang="en-US" dirty="0" smtClean="0"/>
              <a:t>pre </a:t>
            </a:r>
            <a:r>
              <a:rPr lang="en-US" dirty="0" err="1" smtClean="0"/>
              <a:t>každ</a:t>
            </a:r>
            <a:r>
              <a:rPr lang="sk-SK" dirty="0" smtClean="0"/>
              <a:t>ú</a:t>
            </a:r>
            <a:r>
              <a:rPr lang="en-US" dirty="0" smtClean="0"/>
              <a:t> </a:t>
            </a:r>
            <a:r>
              <a:rPr lang="en-US" dirty="0"/>
              <a:t>zo </a:t>
            </a:r>
            <a:r>
              <a:rPr lang="en-US" dirty="0" err="1"/>
              <a:t>štyroch</a:t>
            </a:r>
            <a:r>
              <a:rPr lang="en-US" dirty="0"/>
              <a:t> </a:t>
            </a:r>
            <a:r>
              <a:rPr lang="en-US" dirty="0" err="1" smtClean="0"/>
              <a:t>fáz</a:t>
            </a:r>
            <a:endParaRPr lang="en-US" dirty="0" smtClean="0"/>
          </a:p>
          <a:p>
            <a:r>
              <a:rPr lang="sk-SK" dirty="0" err="1"/>
              <a:t>f</a:t>
            </a:r>
            <a:r>
              <a:rPr lang="en-US" dirty="0" err="1" smtClean="0"/>
              <a:t>áz</a:t>
            </a:r>
            <a:r>
              <a:rPr lang="sk-SK" dirty="0" smtClean="0"/>
              <a:t>y</a:t>
            </a:r>
            <a:r>
              <a:rPr lang="en-US" dirty="0" smtClean="0"/>
              <a:t> s</a:t>
            </a:r>
            <a:r>
              <a:rPr lang="sk-SK" dirty="0" smtClean="0"/>
              <a:t>ú</a:t>
            </a:r>
            <a:r>
              <a:rPr lang="en-US" dirty="0" smtClean="0"/>
              <a:t> </a:t>
            </a:r>
            <a:r>
              <a:rPr lang="sk-SK" dirty="0" smtClean="0"/>
              <a:t>r</a:t>
            </a:r>
            <a:r>
              <a:rPr lang="en-US" dirty="0" smtClean="0"/>
              <a:t>o</a:t>
            </a:r>
            <a:r>
              <a:rPr lang="sk-SK" dirty="0" smtClean="0"/>
              <a:t>z</a:t>
            </a:r>
            <a:r>
              <a:rPr lang="en-US" dirty="0" smtClean="0"/>
              <a:t>del</a:t>
            </a:r>
            <a:r>
              <a:rPr lang="sk-SK" dirty="0" smtClean="0"/>
              <a:t>ené hlavnou tranakčnou fázou </a:t>
            </a:r>
            <a:endParaRPr lang="sk-SK" dirty="0"/>
          </a:p>
          <a:p>
            <a:r>
              <a:rPr lang="sk-SK" dirty="0"/>
              <a:t>o</a:t>
            </a:r>
            <a:r>
              <a:rPr lang="sk-SK" dirty="0" smtClean="0"/>
              <a:t>bsahuje rizikové a </a:t>
            </a:r>
            <a:r>
              <a:rPr lang="sk-SK" dirty="0" err="1" smtClean="0"/>
              <a:t>protektívne</a:t>
            </a:r>
            <a:r>
              <a:rPr lang="sk-SK" dirty="0" smtClean="0"/>
              <a:t> faktory </a:t>
            </a:r>
            <a:endParaRPr lang="en-US" dirty="0" smtClean="0"/>
          </a:p>
          <a:p>
            <a:r>
              <a:rPr lang="sk-SK" dirty="0" smtClean="0"/>
              <a:t>poskytuje </a:t>
            </a:r>
            <a:r>
              <a:rPr lang="sk-SK" dirty="0"/>
              <a:t>základy pre vytvorenie preventívnych programov </a:t>
            </a:r>
            <a:r>
              <a:rPr lang="sk-SK" dirty="0" err="1"/>
              <a:t>antisociálneho</a:t>
            </a:r>
            <a:r>
              <a:rPr lang="sk-SK" dirty="0"/>
              <a:t> </a:t>
            </a:r>
            <a:r>
              <a:rPr lang="sk-SK" dirty="0" smtClean="0"/>
              <a:t>správania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1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982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Použitá literatúra</a:t>
            </a:r>
            <a:endParaRPr lang="sk-SK" sz="1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6982" y="290946"/>
            <a:ext cx="11519762" cy="6567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Bandura, A. (1973). Aggression: A social learning analysis. Englewood Cliffs, NJ: </a:t>
            </a:r>
            <a:r>
              <a:rPr lang="en-US" sz="1900" dirty="0" smtClean="0"/>
              <a:t>Prentice-Hall </a:t>
            </a:r>
            <a:endParaRPr lang="sk-SK" sz="1900" dirty="0" smtClean="0"/>
          </a:p>
          <a:p>
            <a:pPr marL="0" indent="0">
              <a:buNone/>
            </a:pPr>
            <a:r>
              <a:rPr lang="sk-SK" sz="1900" dirty="0" err="1" smtClean="0"/>
              <a:t>Catalano</a:t>
            </a:r>
            <a:r>
              <a:rPr lang="sk-SK" sz="1900" dirty="0"/>
              <a:t>, R.F. &amp; </a:t>
            </a:r>
            <a:r>
              <a:rPr lang="sk-SK" sz="1900" dirty="0" err="1"/>
              <a:t>Hawkins</a:t>
            </a:r>
            <a:r>
              <a:rPr lang="sk-SK" sz="1900" dirty="0"/>
              <a:t>, J.D. (1996). </a:t>
            </a:r>
            <a:r>
              <a:rPr lang="sk-SK" sz="1900" dirty="0" err="1"/>
              <a:t>The</a:t>
            </a:r>
            <a:r>
              <a:rPr lang="sk-SK" sz="1900" dirty="0"/>
              <a:t> </a:t>
            </a:r>
            <a:r>
              <a:rPr lang="sk-SK" sz="1900" dirty="0" err="1"/>
              <a:t>social</a:t>
            </a:r>
            <a:r>
              <a:rPr lang="sk-SK" sz="1900" dirty="0"/>
              <a:t> </a:t>
            </a:r>
            <a:r>
              <a:rPr lang="sk-SK" sz="1900" dirty="0" err="1"/>
              <a:t>development</a:t>
            </a:r>
            <a:r>
              <a:rPr lang="sk-SK" sz="1900" dirty="0"/>
              <a:t> model: A </a:t>
            </a:r>
            <a:r>
              <a:rPr lang="sk-SK" sz="1900" dirty="0" err="1"/>
              <a:t>theory</a:t>
            </a:r>
            <a:r>
              <a:rPr lang="sk-SK" sz="1900" dirty="0"/>
              <a:t> of </a:t>
            </a:r>
            <a:r>
              <a:rPr lang="sk-SK" sz="1900" dirty="0" err="1"/>
              <a:t>antisocial</a:t>
            </a:r>
            <a:r>
              <a:rPr lang="sk-SK" sz="1900" dirty="0"/>
              <a:t> </a:t>
            </a:r>
            <a:r>
              <a:rPr lang="sk-SK" sz="1900" dirty="0" smtClean="0"/>
              <a:t>	</a:t>
            </a:r>
            <a:r>
              <a:rPr lang="sk-SK" sz="1900" dirty="0" err="1" smtClean="0"/>
              <a:t>behavior</a:t>
            </a:r>
            <a:r>
              <a:rPr lang="sk-SK" sz="1900" dirty="0"/>
              <a:t>. </a:t>
            </a:r>
            <a:r>
              <a:rPr lang="sk-SK" sz="1900" dirty="0" err="1"/>
              <a:t>Chapter</a:t>
            </a:r>
            <a:r>
              <a:rPr lang="sk-SK" sz="1900" dirty="0"/>
              <a:t> 4 </a:t>
            </a:r>
            <a:r>
              <a:rPr lang="sk-SK" sz="1900" dirty="0" smtClean="0"/>
              <a:t>	In </a:t>
            </a:r>
            <a:r>
              <a:rPr lang="sk-SK" sz="1900" dirty="0" err="1"/>
              <a:t>Hawkins</a:t>
            </a:r>
            <a:r>
              <a:rPr lang="sk-SK" sz="1900" dirty="0"/>
              <a:t> J.D. </a:t>
            </a:r>
            <a:r>
              <a:rPr lang="sk-SK" sz="1900" dirty="0" err="1"/>
              <a:t>Delinquency</a:t>
            </a:r>
            <a:r>
              <a:rPr lang="sk-SK" sz="1900" dirty="0"/>
              <a:t> and </a:t>
            </a:r>
            <a:r>
              <a:rPr lang="sk-SK" sz="1900" dirty="0" err="1" smtClean="0"/>
              <a:t>Crime</a:t>
            </a:r>
            <a:r>
              <a:rPr lang="sk-SK" sz="1900" dirty="0"/>
              <a:t>: </a:t>
            </a:r>
            <a:r>
              <a:rPr lang="sk-SK" sz="1900" dirty="0" err="1" smtClean="0"/>
              <a:t>Current</a:t>
            </a:r>
            <a:r>
              <a:rPr lang="sk-SK" sz="1900" dirty="0" smtClean="0"/>
              <a:t> </a:t>
            </a:r>
            <a:r>
              <a:rPr lang="sk-SK" sz="1900" dirty="0" err="1" smtClean="0"/>
              <a:t>Theories</a:t>
            </a:r>
            <a:r>
              <a:rPr lang="sk-SK" sz="1900" dirty="0"/>
              <a:t>. </a:t>
            </a:r>
            <a:r>
              <a:rPr lang="sk-SK" sz="1900" dirty="0" err="1"/>
              <a:t>Cambridge</a:t>
            </a:r>
            <a:r>
              <a:rPr lang="sk-SK" sz="1900" dirty="0"/>
              <a:t>: </a:t>
            </a:r>
            <a:r>
              <a:rPr lang="sk-SK" sz="1900" dirty="0" err="1" smtClean="0"/>
              <a:t>Cambridge</a:t>
            </a:r>
            <a:r>
              <a:rPr lang="sk-SK" sz="1900" dirty="0" smtClean="0"/>
              <a:t> </a:t>
            </a:r>
            <a:r>
              <a:rPr lang="sk-SK" sz="1900" dirty="0" err="1"/>
              <a:t>University</a:t>
            </a:r>
            <a:r>
              <a:rPr lang="sk-SK" sz="1900" dirty="0"/>
              <a:t> Press. (</a:t>
            </a:r>
            <a:r>
              <a:rPr lang="sk-SK" sz="1900" dirty="0" err="1"/>
              <a:t>pp</a:t>
            </a:r>
            <a:r>
              <a:rPr lang="sk-SK" sz="1900" dirty="0"/>
              <a:t> </a:t>
            </a:r>
            <a:r>
              <a:rPr lang="sk-SK" sz="1900" dirty="0" smtClean="0"/>
              <a:t>	149-197)</a:t>
            </a:r>
          </a:p>
          <a:p>
            <a:pPr marL="0" indent="0">
              <a:buNone/>
            </a:pPr>
            <a:r>
              <a:rPr lang="en-US" sz="1900" dirty="0"/>
              <a:t>Cleveland, M. J., Feinberg, M. E., </a:t>
            </a:r>
            <a:r>
              <a:rPr lang="en-US" sz="1900" dirty="0" err="1"/>
              <a:t>Bontempo</a:t>
            </a:r>
            <a:r>
              <a:rPr lang="en-US" sz="1900" dirty="0"/>
              <a:t>, D. E., &amp; Greenberg, M. T. (2008). The Role of Risk and </a:t>
            </a:r>
            <a:r>
              <a:rPr lang="en-US" sz="1900" dirty="0" smtClean="0"/>
              <a:t>Protective </a:t>
            </a:r>
            <a:r>
              <a:rPr lang="sk-SK" sz="1900" dirty="0" smtClean="0"/>
              <a:t>	</a:t>
            </a:r>
            <a:r>
              <a:rPr lang="en-US" sz="1900" dirty="0" smtClean="0"/>
              <a:t>Factors </a:t>
            </a:r>
            <a:r>
              <a:rPr lang="en-US" sz="1900" dirty="0"/>
              <a:t>in Substance Use </a:t>
            </a:r>
            <a:r>
              <a:rPr lang="en-US" sz="1900" dirty="0" smtClean="0"/>
              <a:t>Across</a:t>
            </a:r>
            <a:r>
              <a:rPr lang="sk-SK" sz="1900" dirty="0" smtClean="0"/>
              <a:t> </a:t>
            </a:r>
            <a:r>
              <a:rPr lang="en-US" sz="1900" dirty="0" smtClean="0"/>
              <a:t>Adolescence</a:t>
            </a:r>
            <a:r>
              <a:rPr lang="en-US" sz="1900" dirty="0"/>
              <a:t>. </a:t>
            </a:r>
            <a:r>
              <a:rPr lang="en-US" sz="1900" dirty="0" smtClean="0"/>
              <a:t>Journal </a:t>
            </a:r>
            <a:r>
              <a:rPr lang="en-US" sz="1900" dirty="0"/>
              <a:t>of Adolescent Health, 43(2), </a:t>
            </a:r>
            <a:r>
              <a:rPr lang="sk-SK" sz="1900" dirty="0" smtClean="0"/>
              <a:t>	</a:t>
            </a:r>
            <a:r>
              <a:rPr lang="en-US" sz="1900" dirty="0" smtClean="0"/>
              <a:t>157–164</a:t>
            </a:r>
            <a:r>
              <a:rPr lang="en-US" sz="1900" dirty="0"/>
              <a:t>. </a:t>
            </a:r>
            <a:r>
              <a:rPr lang="sk-SK" sz="1900" dirty="0" smtClean="0"/>
              <a:t>	</a:t>
            </a:r>
            <a:r>
              <a:rPr lang="en-US" sz="1900" dirty="0" smtClean="0"/>
              <a:t>doi:10.1016/j.jadohealth.2008.01.015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 err="1"/>
              <a:t>Felner</a:t>
            </a:r>
            <a:r>
              <a:rPr lang="en-US" sz="1900" dirty="0"/>
              <a:t>, R. D., &amp; Adan, A. M. (</a:t>
            </a:r>
            <a:r>
              <a:rPr lang="en-US" sz="1900" dirty="0" err="1"/>
              <a:t>n.d.</a:t>
            </a:r>
            <a:r>
              <a:rPr lang="en-US" sz="1900" dirty="0"/>
              <a:t>). The School Transitional Environment Project: An Ecological </a:t>
            </a:r>
            <a:r>
              <a:rPr lang="sk-SK" sz="1900" dirty="0" smtClean="0"/>
              <a:t>	</a:t>
            </a:r>
            <a:r>
              <a:rPr lang="en-US" sz="1900" dirty="0" smtClean="0"/>
              <a:t>Intervention </a:t>
            </a:r>
            <a:r>
              <a:rPr lang="en-US" sz="1900" dirty="0"/>
              <a:t>and </a:t>
            </a:r>
            <a:r>
              <a:rPr lang="sk-SK" sz="1900" dirty="0" smtClean="0"/>
              <a:t>	</a:t>
            </a:r>
            <a:r>
              <a:rPr lang="en-US" sz="1900" dirty="0" smtClean="0"/>
              <a:t>Evaluation</a:t>
            </a:r>
            <a:r>
              <a:rPr lang="en-US" sz="1900" dirty="0"/>
              <a:t>. Fourteen Ounces of Prevention: A Casebook for Practitioners., </a:t>
            </a:r>
            <a:r>
              <a:rPr lang="en-US" sz="1900" dirty="0" smtClean="0"/>
              <a:t>111–122</a:t>
            </a:r>
            <a:r>
              <a:rPr lang="en-US" sz="1900" dirty="0"/>
              <a:t>. </a:t>
            </a:r>
            <a:r>
              <a:rPr lang="en-US" sz="1900" dirty="0" smtClean="0"/>
              <a:t>doi:10.1037/10064-</a:t>
            </a:r>
            <a:r>
              <a:rPr lang="sk-SK" sz="1900" dirty="0" smtClean="0"/>
              <a:t>	</a:t>
            </a:r>
            <a:r>
              <a:rPr lang="en-US" sz="1900" dirty="0" smtClean="0"/>
              <a:t>009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 err="1"/>
              <a:t>Festinger</a:t>
            </a:r>
            <a:r>
              <a:rPr lang="en-US" sz="1900" dirty="0"/>
              <a:t>, L. (1964). Behavioral Support for Opinion Change. Public Opinion Quarterly, 28(3), 404. </a:t>
            </a:r>
            <a:r>
              <a:rPr lang="sk-SK" sz="1900" dirty="0" smtClean="0"/>
              <a:t>	</a:t>
            </a:r>
            <a:r>
              <a:rPr lang="en-US" sz="1900" dirty="0" smtClean="0"/>
              <a:t>doi:10.1086/267263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/>
              <a:t>Hawkins, J. D.; Catalano, R. F., Brown, E. 0., </a:t>
            </a:r>
            <a:r>
              <a:rPr lang="en-US" sz="1900" dirty="0" err="1"/>
              <a:t>Vadasy</a:t>
            </a:r>
            <a:r>
              <a:rPr lang="en-US" sz="1900" dirty="0"/>
              <a:t>, P. F., Roberts, C., </a:t>
            </a:r>
            <a:r>
              <a:rPr lang="en-US" sz="1900" dirty="0" err="1"/>
              <a:t>Fitzmahan</a:t>
            </a:r>
            <a:r>
              <a:rPr lang="en-US" sz="1900" dirty="0"/>
              <a:t>, D., </a:t>
            </a:r>
            <a:r>
              <a:rPr lang="en-US" sz="1900" dirty="0" err="1"/>
              <a:t>Starkman</a:t>
            </a:r>
            <a:r>
              <a:rPr lang="en-US" sz="1900" dirty="0"/>
              <a:t>, N., &amp;: </a:t>
            </a:r>
            <a:r>
              <a:rPr lang="en-US" sz="1900" dirty="0" err="1"/>
              <a:t>Ransdell</a:t>
            </a:r>
            <a:r>
              <a:rPr lang="en-US" sz="1900" dirty="0"/>
              <a:t>, M. (1988). </a:t>
            </a:r>
            <a:r>
              <a:rPr lang="sk-SK" sz="1900" dirty="0" smtClean="0"/>
              <a:t>	</a:t>
            </a:r>
            <a:r>
              <a:rPr lang="en-US" sz="1900" dirty="0" smtClean="0"/>
              <a:t>Preparing </a:t>
            </a:r>
            <a:r>
              <a:rPr lang="en-US" sz="1900" dirty="0"/>
              <a:t>for the Drug (Free) Years: A family activity book. Seattle, WA: Comprehensive Health Education </a:t>
            </a:r>
            <a:r>
              <a:rPr lang="sk-SK" sz="1900" dirty="0" smtClean="0"/>
              <a:t>	</a:t>
            </a:r>
            <a:r>
              <a:rPr lang="en-US" sz="1900" dirty="0" smtClean="0"/>
              <a:t>Foundation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 err="1" smtClean="0"/>
              <a:t>Hirschi</a:t>
            </a:r>
            <a:r>
              <a:rPr lang="en-US" sz="1900" dirty="0"/>
              <a:t>, T. (1969). Causes of delinquency. Berkeley, CA: University of California </a:t>
            </a:r>
            <a:r>
              <a:rPr lang="en-US" sz="1900" dirty="0" smtClean="0"/>
              <a:t>Press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 err="1"/>
              <a:t>Leventhal</a:t>
            </a:r>
            <a:r>
              <a:rPr lang="en-US" sz="1900" dirty="0"/>
              <a:t>, H., &amp; Cleary, P. D. (1980). The smoking problem: A review of the research and theory in </a:t>
            </a:r>
            <a:r>
              <a:rPr lang="en-US" sz="1900" dirty="0" smtClean="0"/>
              <a:t>behavioral risk </a:t>
            </a:r>
            <a:r>
              <a:rPr lang="sk-SK" sz="1900" dirty="0" smtClean="0"/>
              <a:t>	</a:t>
            </a:r>
            <a:r>
              <a:rPr lang="en-US" sz="1900" dirty="0" smtClean="0"/>
              <a:t>modification</a:t>
            </a:r>
            <a:r>
              <a:rPr lang="en-US" sz="1900" dirty="0"/>
              <a:t>. Psychological Bulletin, </a:t>
            </a:r>
            <a:r>
              <a:rPr lang="en-US" sz="1900" dirty="0" smtClean="0"/>
              <a:t>88(2</a:t>
            </a:r>
            <a:r>
              <a:rPr lang="en-US" sz="1900" dirty="0"/>
              <a:t>), </a:t>
            </a:r>
            <a:r>
              <a:rPr lang="en-US" sz="1900" dirty="0" smtClean="0"/>
              <a:t>370–405</a:t>
            </a:r>
            <a:r>
              <a:rPr lang="en-US" sz="1900" dirty="0"/>
              <a:t>. </a:t>
            </a:r>
            <a:r>
              <a:rPr lang="en-US" sz="1900" dirty="0" smtClean="0"/>
              <a:t>doi:10.1037/0033-2909.88.2.370</a:t>
            </a:r>
            <a:endParaRPr lang="sk-SK" sz="1900" dirty="0" smtClean="0"/>
          </a:p>
          <a:p>
            <a:pPr marL="0" indent="0">
              <a:buNone/>
            </a:pPr>
            <a:r>
              <a:rPr lang="sk-SK" sz="1900" dirty="0" err="1" smtClean="0"/>
              <a:t>Orford</a:t>
            </a:r>
            <a:r>
              <a:rPr lang="sk-SK" sz="1900" dirty="0"/>
              <a:t>, J. (2001). </a:t>
            </a:r>
            <a:r>
              <a:rPr lang="sk-SK" sz="1900" dirty="0" err="1"/>
              <a:t>Addiction</a:t>
            </a:r>
            <a:r>
              <a:rPr lang="sk-SK" sz="1900" dirty="0"/>
              <a:t> as </a:t>
            </a:r>
            <a:r>
              <a:rPr lang="sk-SK" sz="1900" dirty="0" err="1"/>
              <a:t>excessive</a:t>
            </a:r>
            <a:r>
              <a:rPr lang="sk-SK" sz="1900" dirty="0"/>
              <a:t> </a:t>
            </a:r>
            <a:r>
              <a:rPr lang="sk-SK" sz="1900" dirty="0" err="1"/>
              <a:t>appetite</a:t>
            </a:r>
            <a:r>
              <a:rPr lang="sk-SK" sz="1900" dirty="0"/>
              <a:t>. </a:t>
            </a:r>
            <a:r>
              <a:rPr lang="sk-SK" sz="1900" dirty="0" err="1"/>
              <a:t>Addiction</a:t>
            </a:r>
            <a:r>
              <a:rPr lang="sk-SK" sz="1900" dirty="0"/>
              <a:t>, 96(1), 15–31. </a:t>
            </a:r>
            <a:r>
              <a:rPr lang="sk-SK" sz="1900" dirty="0" smtClean="0"/>
              <a:t>doi:10.1046/j.1360-	0443.2001.961152.x</a:t>
            </a:r>
          </a:p>
          <a:p>
            <a:pPr marL="0" indent="0">
              <a:buNone/>
            </a:pPr>
            <a:r>
              <a:rPr lang="en-US" sz="1900" dirty="0" err="1"/>
              <a:t>Pentz</a:t>
            </a:r>
            <a:r>
              <a:rPr lang="en-US" sz="1900" dirty="0"/>
              <a:t>, M. A. (1989). A </a:t>
            </a:r>
            <a:r>
              <a:rPr lang="en-US" sz="1900" dirty="0" err="1"/>
              <a:t>Multicommunity</a:t>
            </a:r>
            <a:r>
              <a:rPr lang="en-US" sz="1900" dirty="0"/>
              <a:t> Trial for Primary Prevention of Adolescent Drug Abuse. JAMA, </a:t>
            </a:r>
            <a:r>
              <a:rPr lang="sk-SK" sz="1900" dirty="0" smtClean="0"/>
              <a:t>	</a:t>
            </a:r>
            <a:r>
              <a:rPr lang="en-US" sz="1900" dirty="0" smtClean="0"/>
              <a:t>261(22</a:t>
            </a:r>
            <a:r>
              <a:rPr lang="en-US" sz="1900" dirty="0"/>
              <a:t>), </a:t>
            </a:r>
            <a:r>
              <a:rPr lang="sk-SK" sz="1900" dirty="0" smtClean="0"/>
              <a:t>	</a:t>
            </a:r>
            <a:r>
              <a:rPr lang="en-US" sz="1900" dirty="0" smtClean="0"/>
              <a:t>3259</a:t>
            </a:r>
            <a:r>
              <a:rPr lang="en-US" sz="1900" dirty="0"/>
              <a:t>. doi:10.1001/jama.1989.03420220073030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/>
              <a:t>Sutherland, Edwin H</a:t>
            </a:r>
            <a:r>
              <a:rPr lang="en-US" sz="1900" dirty="0" smtClean="0"/>
              <a:t>.</a:t>
            </a:r>
            <a:r>
              <a:rPr lang="sk-SK" sz="1900" dirty="0" smtClean="0"/>
              <a:t> (1973)</a:t>
            </a:r>
            <a:r>
              <a:rPr lang="sk-SK" sz="1900" dirty="0"/>
              <a:t>.</a:t>
            </a:r>
            <a:r>
              <a:rPr lang="en-US" sz="1900" dirty="0" smtClean="0"/>
              <a:t> </a:t>
            </a:r>
            <a:r>
              <a:rPr lang="en-US" sz="1900" dirty="0"/>
              <a:t>Differential Association Theory and Differential Social Organization. </a:t>
            </a:r>
            <a:r>
              <a:rPr lang="en-US" sz="1900" dirty="0" smtClean="0"/>
              <a:t>Encyclopedia </a:t>
            </a:r>
            <a:r>
              <a:rPr lang="en-US" sz="1900" dirty="0"/>
              <a:t>of </a:t>
            </a:r>
            <a:r>
              <a:rPr lang="sk-SK" sz="1900" dirty="0" smtClean="0"/>
              <a:t>	</a:t>
            </a:r>
            <a:r>
              <a:rPr lang="en-US" sz="1900" dirty="0" smtClean="0"/>
              <a:t>Criminological </a:t>
            </a:r>
            <a:r>
              <a:rPr lang="en-US" sz="1900" dirty="0"/>
              <a:t>Theory. doi:10.4135/9781412959193.n250</a:t>
            </a:r>
            <a:endParaRPr lang="sk-SK" sz="1900" dirty="0" smtClean="0"/>
          </a:p>
          <a:p>
            <a:pPr marL="0" indent="0">
              <a:buNone/>
            </a:pPr>
            <a:r>
              <a:rPr lang="en-US" sz="1900" dirty="0" smtClean="0"/>
              <a:t>West</a:t>
            </a:r>
            <a:r>
              <a:rPr lang="en-US" sz="1900" dirty="0"/>
              <a:t>, R., &amp; Brown, J. (2013). Theory of Addiction. doi:10.1002/9781118484890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8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Ďakujem za pozornosť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986756"/>
            <a:ext cx="6038850" cy="4029075"/>
          </a:xfrm>
        </p:spPr>
      </p:pic>
    </p:spTree>
    <p:extLst>
      <p:ext uri="{BB962C8B-B14F-4D97-AF65-F5344CB8AC3E}">
        <p14:creationId xmlns:p14="http://schemas.microsoft.com/office/powerpoint/2010/main" val="4148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Spoločnosť ako </a:t>
            </a:r>
            <a:r>
              <a:rPr lang="sk-SK" dirty="0" err="1" smtClean="0"/>
              <a:t>protektívny</a:t>
            </a:r>
            <a:r>
              <a:rPr lang="sk-SK" dirty="0" smtClean="0"/>
              <a:t> faktor</a:t>
            </a:r>
            <a:br>
              <a:rPr lang="sk-SK" dirty="0" smtClean="0"/>
            </a:br>
            <a:r>
              <a:rPr lang="sk-SK" sz="4000" i="1" dirty="0" smtClean="0"/>
              <a:t>Striedmosť a „odstrašenie“</a:t>
            </a:r>
            <a:endParaRPr lang="sk-SK" sz="40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8759" y="1429590"/>
            <a:ext cx="8596668" cy="4428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n</a:t>
            </a:r>
            <a:r>
              <a:rPr lang="sk-SK" dirty="0" smtClean="0"/>
              <a:t>ormy </a:t>
            </a:r>
            <a:r>
              <a:rPr lang="sk-SK" dirty="0"/>
              <a:t>v </a:t>
            </a:r>
            <a:r>
              <a:rPr lang="sk-SK" dirty="0" smtClean="0"/>
              <a:t>spoločnosti </a:t>
            </a:r>
            <a:r>
              <a:rPr lang="sk-SK" dirty="0"/>
              <a:t>sú </a:t>
            </a:r>
            <a:r>
              <a:rPr lang="sk-SK" dirty="0" err="1" smtClean="0"/>
              <a:t>protektívnym</a:t>
            </a:r>
            <a:r>
              <a:rPr lang="sk-SK" dirty="0" smtClean="0"/>
              <a:t> faktorom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20" y="2419272"/>
            <a:ext cx="4748213" cy="24773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2656"/>
            <a:ext cx="5437731" cy="32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závislosti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80457"/>
            <a:ext cx="9874552" cy="456090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dirty="0" smtClean="0"/>
              <a:t>1, „</a:t>
            </a:r>
            <a:r>
              <a:rPr lang="sk-SK" dirty="0" err="1" smtClean="0"/>
              <a:t>law</a:t>
            </a:r>
            <a:r>
              <a:rPr lang="sk-SK" dirty="0" smtClean="0"/>
              <a:t> of </a:t>
            </a:r>
            <a:r>
              <a:rPr lang="sk-SK" dirty="0" err="1" smtClean="0"/>
              <a:t>proportionate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r>
              <a:rPr lang="sk-SK" dirty="0" smtClean="0"/>
              <a:t>“ </a:t>
            </a:r>
            <a:r>
              <a:rPr lang="sk-SK" dirty="0"/>
              <a:t>j</a:t>
            </a:r>
            <a:r>
              <a:rPr lang="sk-SK" dirty="0" smtClean="0"/>
              <a:t>ednotlivec </a:t>
            </a:r>
            <a:r>
              <a:rPr lang="sk-SK" dirty="0"/>
              <a:t>vníma potenciálne zisky ako vyššie než potenciálne straty</a:t>
            </a:r>
          </a:p>
          <a:p>
            <a:pPr marL="457200" lvl="1" indent="0">
              <a:buNone/>
            </a:pPr>
            <a:r>
              <a:rPr lang="sk-SK" dirty="0" smtClean="0"/>
              <a:t>2, vznik </a:t>
            </a:r>
            <a:r>
              <a:rPr lang="sk-SK" dirty="0"/>
              <a:t>závislosti prostredníctvom vytvorenia silnej </a:t>
            </a:r>
            <a:r>
              <a:rPr lang="sk-SK" dirty="0" smtClean="0"/>
              <a:t>(emocionálnej) väzby </a:t>
            </a:r>
            <a:r>
              <a:rPr lang="sk-SK" dirty="0"/>
              <a:t>na </a:t>
            </a:r>
            <a:r>
              <a:rPr lang="sk-SK" dirty="0" smtClean="0"/>
              <a:t>objekt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Sekundárna motivácia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sk-SK" sz="2800" dirty="0"/>
              <a:t>druhotný motivačný cyklus je silný negatívny pocit spojený s nárastom potreby kompenzovať straty (</a:t>
            </a:r>
            <a:r>
              <a:rPr lang="sk-SK" sz="2800" dirty="0" err="1"/>
              <a:t>gambling</a:t>
            </a:r>
            <a:r>
              <a:rPr lang="sk-SK" sz="2800" dirty="0"/>
              <a:t>) alebo zažiť vzrušenie - ekvivalent k </a:t>
            </a:r>
            <a:r>
              <a:rPr lang="sk-SK" sz="2800" dirty="0" err="1"/>
              <a:t>neuroadaptácií</a:t>
            </a:r>
            <a:r>
              <a:rPr lang="sk-SK" sz="2800" dirty="0"/>
              <a:t> a udržanie tajomstva (väčšina aktivít)</a:t>
            </a:r>
          </a:p>
          <a:p>
            <a:pPr marL="228600" lvl="1">
              <a:spcBef>
                <a:spcPts val="1000"/>
              </a:spcBef>
            </a:pPr>
            <a:r>
              <a:rPr lang="sk-SK" sz="2800" dirty="0"/>
              <a:t>ďalší sekundárny </a:t>
            </a:r>
            <a:r>
              <a:rPr lang="sk-SK" sz="2800" dirty="0" err="1"/>
              <a:t>process</a:t>
            </a:r>
            <a:r>
              <a:rPr lang="en-US" sz="2800" dirty="0"/>
              <a:t> -</a:t>
            </a:r>
            <a:r>
              <a:rPr lang="sk-SK" sz="2800" dirty="0"/>
              <a:t> </a:t>
            </a:r>
            <a:r>
              <a:rPr lang="sk-SK" sz="2800" dirty="0" err="1"/>
              <a:t>Abstinence</a:t>
            </a:r>
            <a:r>
              <a:rPr lang="sk-SK" sz="2800" dirty="0"/>
              <a:t> </a:t>
            </a:r>
            <a:r>
              <a:rPr lang="sk-SK" sz="2800" dirty="0" err="1"/>
              <a:t>Violation</a:t>
            </a:r>
            <a:r>
              <a:rPr lang="sk-SK" sz="2800" dirty="0"/>
              <a:t> </a:t>
            </a:r>
            <a:r>
              <a:rPr lang="sk-SK" sz="2800" dirty="0" err="1"/>
              <a:t>Effect</a:t>
            </a:r>
            <a:r>
              <a:rPr lang="sk-SK" sz="2800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47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24840"/>
            <a:ext cx="8596668" cy="1320800"/>
          </a:xfrm>
        </p:spPr>
        <p:txBody>
          <a:bodyPr/>
          <a:lstStyle/>
          <a:p>
            <a:r>
              <a:rPr lang="sk-SK" dirty="0" smtClean="0"/>
              <a:t>Liečba závislosti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945640"/>
            <a:ext cx="9081029" cy="4269423"/>
          </a:xfrm>
        </p:spPr>
        <p:txBody>
          <a:bodyPr>
            <a:normAutofit/>
          </a:bodyPr>
          <a:lstStyle/>
          <a:p>
            <a:r>
              <a:rPr lang="sk-SK" b="1" dirty="0" smtClean="0"/>
              <a:t>KONFLIKT</a:t>
            </a:r>
            <a:r>
              <a:rPr lang="sk-SK" dirty="0" smtClean="0"/>
              <a:t> </a:t>
            </a:r>
            <a:r>
              <a:rPr lang="sk-SK" dirty="0"/>
              <a:t>– ústredný bod </a:t>
            </a:r>
            <a:r>
              <a:rPr lang="sk-SK" dirty="0" smtClean="0"/>
              <a:t>liečby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600" dirty="0" smtClean="0"/>
              <a:t>Spontánne </a:t>
            </a:r>
            <a:r>
              <a:rPr lang="sk-SK" sz="2600" dirty="0" err="1" smtClean="0"/>
              <a:t>relapsy</a:t>
            </a:r>
            <a:r>
              <a:rPr lang="sk-SK" sz="2600" dirty="0" smtClean="0"/>
              <a:t> </a:t>
            </a:r>
          </a:p>
          <a:p>
            <a:pPr marL="0" indent="0">
              <a:buNone/>
            </a:pPr>
            <a:endParaRPr lang="sk-SK" sz="2600" dirty="0" smtClean="0"/>
          </a:p>
          <a:p>
            <a:r>
              <a:rPr lang="sk-SK" b="1" dirty="0" smtClean="0"/>
              <a:t>Kognitívne štádium – rozhodnutie urobiť zmenu </a:t>
            </a:r>
          </a:p>
          <a:p>
            <a:r>
              <a:rPr lang="sk-SK" b="1" dirty="0" err="1" smtClean="0"/>
              <a:t>Behaviorálne</a:t>
            </a:r>
            <a:r>
              <a:rPr lang="sk-SK" b="1" dirty="0" smtClean="0"/>
              <a:t> štádium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600" dirty="0"/>
              <a:t>sociálne prostredie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600" dirty="0"/>
              <a:t>psychologická liečba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600" dirty="0"/>
              <a:t>farmakologická liečba </a:t>
            </a:r>
          </a:p>
        </p:txBody>
      </p:sp>
    </p:spTree>
    <p:extLst>
      <p:ext uri="{BB962C8B-B14F-4D97-AF65-F5344CB8AC3E}">
        <p14:creationId xmlns:p14="http://schemas.microsoft.com/office/powerpoint/2010/main" val="2326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1469</Words>
  <Application>Microsoft Office PowerPoint</Application>
  <PresentationFormat>Širokouhlá</PresentationFormat>
  <Paragraphs>269</Paragraphs>
  <Slides>55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Wingdings</vt:lpstr>
      <vt:lpstr>Motív Office</vt:lpstr>
      <vt:lpstr>Excessive Appetites Theory</vt:lpstr>
      <vt:lpstr>Prezentácia programu PowerPoint</vt:lpstr>
      <vt:lpstr>Excessive Appetites Theory (Orford, 1985)</vt:lpstr>
      <vt:lpstr>Teoretický základ</vt:lpstr>
      <vt:lpstr>Jadrové (Core) závislosti </vt:lpstr>
      <vt:lpstr>Spoločnosť ako protektívny faktor Striedmosť a „odstrašenie“</vt:lpstr>
      <vt:lpstr>Vznik závislosti </vt:lpstr>
      <vt:lpstr>Sekundárna motivácia</vt:lpstr>
      <vt:lpstr>Liečba závislosti</vt:lpstr>
      <vt:lpstr>Prezentácia programu PowerPoint</vt:lpstr>
      <vt:lpstr>Intervenčné programy</vt:lpstr>
      <vt:lpstr>Intervenčné programy</vt:lpstr>
      <vt:lpstr>Cvičenie</vt:lpstr>
      <vt:lpstr>Zhrnutie</vt:lpstr>
      <vt:lpstr>Social Development Model  Teória antisociálneho správania</vt:lpstr>
      <vt:lpstr>Prezentácia programu PowerPoint</vt:lpstr>
      <vt:lpstr>Social Development Model  (Catalano &amp; Hawkins, 1986)</vt:lpstr>
      <vt:lpstr>Teoretický základ  </vt:lpstr>
      <vt:lpstr>Rizikové faktory</vt:lpstr>
      <vt:lpstr>Rizikové faktory</vt:lpstr>
      <vt:lpstr>Protektívne faktory</vt:lpstr>
      <vt:lpstr>Vývin prosociálneho správania</vt:lpstr>
      <vt:lpstr>Vývin prosociálneho správania</vt:lpstr>
      <vt:lpstr>Vývin antisociálneho správania Priame línie k antisociálnemu správaniu</vt:lpstr>
      <vt:lpstr>Prezentácia programu PowerPoint</vt:lpstr>
      <vt:lpstr>Exogénne premenné </vt:lpstr>
      <vt:lpstr>Exogénne premenné </vt:lpstr>
      <vt:lpstr>Exogénne premenné </vt:lpstr>
      <vt:lpstr>Prosociálna/Antisociálna línia</vt:lpstr>
      <vt:lpstr>Prezentácia programu PowerPoint</vt:lpstr>
      <vt:lpstr>Vývinová perspektíva modelu </vt:lpstr>
      <vt:lpstr>Vývinové fázy</vt:lpstr>
      <vt:lpstr>Predškolská fáza</vt:lpstr>
      <vt:lpstr>Predškolská fáza</vt:lpstr>
      <vt:lpstr>Elementary school period </vt:lpstr>
      <vt:lpstr>Middle school period</vt:lpstr>
      <vt:lpstr>Stredoškolská fáza</vt:lpstr>
      <vt:lpstr>Transakčné obdobia </vt:lpstr>
      <vt:lpstr>Transakčné obdobia </vt:lpstr>
      <vt:lpstr>Aplikovateľnosť teórie</vt:lpstr>
      <vt:lpstr>Intervencia</vt:lpstr>
      <vt:lpstr>Intervenčné programy – predškolská fáza</vt:lpstr>
      <vt:lpstr>Prezentácia programu PowerPoint</vt:lpstr>
      <vt:lpstr>Intervenčné programy – element. school</vt:lpstr>
      <vt:lpstr>Intervenčné programy – element. school</vt:lpstr>
      <vt:lpstr>Prezentácia programu PowerPoint</vt:lpstr>
      <vt:lpstr>Intervenčné programy – middle school</vt:lpstr>
      <vt:lpstr>Intervenčné programy – middle school</vt:lpstr>
      <vt:lpstr>Stretli ste sa už s intervenčnými programami? S akými?</vt:lpstr>
      <vt:lpstr>Intervenčné programy – stredná škola </vt:lpstr>
      <vt:lpstr>Intervenčné programy – stredná škola </vt:lpstr>
      <vt:lpstr>Využitie modelu v praxi </vt:lpstr>
      <vt:lpstr>Zhrnutie</vt:lpstr>
      <vt:lpstr>Použitá literatúra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my</dc:creator>
  <cp:lastModifiedBy>Nikuška</cp:lastModifiedBy>
  <cp:revision>512</cp:revision>
  <dcterms:created xsi:type="dcterms:W3CDTF">2015-03-24T23:22:51Z</dcterms:created>
  <dcterms:modified xsi:type="dcterms:W3CDTF">2018-03-25T17:26:34Z</dcterms:modified>
</cp:coreProperties>
</file>