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rts/chart2.xml" ContentType="application/vnd.openxmlformats-officedocument.drawingml.chart+xml"/>
  <Override PartName="/ppt/theme/themeOverride1.xml" ContentType="application/vnd.openxmlformats-officedocument.themeOverr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notesMasterIdLst>
    <p:notesMasterId r:id="rId32"/>
  </p:notesMasterIdLst>
  <p:handoutMasterIdLst>
    <p:handoutMasterId r:id="rId33"/>
  </p:handoutMasterIdLst>
  <p:sldIdLst>
    <p:sldId id="279" r:id="rId2"/>
    <p:sldId id="285" r:id="rId3"/>
    <p:sldId id="290" r:id="rId4"/>
    <p:sldId id="291" r:id="rId5"/>
    <p:sldId id="292" r:id="rId6"/>
    <p:sldId id="293" r:id="rId7"/>
    <p:sldId id="294" r:id="rId8"/>
    <p:sldId id="264" r:id="rId9"/>
    <p:sldId id="269" r:id="rId10"/>
    <p:sldId id="275" r:id="rId11"/>
    <p:sldId id="295" r:id="rId12"/>
    <p:sldId id="257" r:id="rId13"/>
    <p:sldId id="272" r:id="rId14"/>
    <p:sldId id="296" r:id="rId15"/>
    <p:sldId id="297" r:id="rId16"/>
    <p:sldId id="273" r:id="rId17"/>
    <p:sldId id="298" r:id="rId18"/>
    <p:sldId id="281" r:id="rId19"/>
    <p:sldId id="282" r:id="rId20"/>
    <p:sldId id="274" r:id="rId21"/>
    <p:sldId id="299" r:id="rId22"/>
    <p:sldId id="283" r:id="rId23"/>
    <p:sldId id="284" r:id="rId24"/>
    <p:sldId id="277" r:id="rId25"/>
    <p:sldId id="278" r:id="rId26"/>
    <p:sldId id="286" r:id="rId27"/>
    <p:sldId id="287" r:id="rId28"/>
    <p:sldId id="288" r:id="rId29"/>
    <p:sldId id="289" r:id="rId30"/>
    <p:sldId id="280" r:id="rId31"/>
  </p:sldIdLst>
  <p:sldSz cx="9144000" cy="6858000" type="screen4x3"/>
  <p:notesSz cx="6797675" cy="9926638"/>
  <p:defaultTextStyle>
    <a:defPPr>
      <a:defRPr lang="cs-CZ"/>
    </a:defPPr>
    <a:lvl1pPr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Segoe UI" pitchFamily="34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Segoe UI" pitchFamily="34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Segoe UI" pitchFamily="34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Segoe UI" pitchFamily="34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Segoe UI" pitchFamily="34" charset="0"/>
        <a:ea typeface="+mn-ea"/>
        <a:cs typeface="+mn-cs"/>
      </a:defRPr>
    </a:lvl5pPr>
    <a:lvl6pPr marL="2286000" algn="l" defTabSz="914400" rtl="0" eaLnBrk="1" latinLnBrk="0" hangingPunct="1">
      <a:defRPr sz="2000" b="1" kern="1200">
        <a:solidFill>
          <a:schemeClr val="tx1"/>
        </a:solidFill>
        <a:latin typeface="Segoe UI" pitchFamily="34" charset="0"/>
        <a:ea typeface="+mn-ea"/>
        <a:cs typeface="+mn-cs"/>
      </a:defRPr>
    </a:lvl6pPr>
    <a:lvl7pPr marL="2743200" algn="l" defTabSz="914400" rtl="0" eaLnBrk="1" latinLnBrk="0" hangingPunct="1">
      <a:defRPr sz="2000" b="1" kern="1200">
        <a:solidFill>
          <a:schemeClr val="tx1"/>
        </a:solidFill>
        <a:latin typeface="Segoe UI" pitchFamily="34" charset="0"/>
        <a:ea typeface="+mn-ea"/>
        <a:cs typeface="+mn-cs"/>
      </a:defRPr>
    </a:lvl7pPr>
    <a:lvl8pPr marL="3200400" algn="l" defTabSz="914400" rtl="0" eaLnBrk="1" latinLnBrk="0" hangingPunct="1">
      <a:defRPr sz="2000" b="1" kern="1200">
        <a:solidFill>
          <a:schemeClr val="tx1"/>
        </a:solidFill>
        <a:latin typeface="Segoe UI" pitchFamily="34" charset="0"/>
        <a:ea typeface="+mn-ea"/>
        <a:cs typeface="+mn-cs"/>
      </a:defRPr>
    </a:lvl8pPr>
    <a:lvl9pPr marL="3657600" algn="l" defTabSz="914400" rtl="0" eaLnBrk="1" latinLnBrk="0" hangingPunct="1">
      <a:defRPr sz="2000" b="1" kern="1200">
        <a:solidFill>
          <a:schemeClr val="tx1"/>
        </a:solidFill>
        <a:latin typeface="Segoe UI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469" autoAdjust="0"/>
    <p:restoredTop sz="93359" autoAdjust="0"/>
  </p:normalViewPr>
  <p:slideViewPr>
    <p:cSldViewPr>
      <p:cViewPr varScale="1">
        <p:scale>
          <a:sx n="86" d="100"/>
          <a:sy n="86" d="100"/>
        </p:scale>
        <p:origin x="1315" y="5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38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E:\Dropbox\!V&#253;uka\PSY117\P&#345;edn&#225;&#353;ky\Binomick&#233;%20pro%20Rad&#269;ina%20srd&#237;&#269;ka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C:\Documents%20and%20Settings\stan\Dokumenty\V&#253;uka\PSY117\semin&#225;&#345;e\3%20-%20korelace%20a%20regrese\Norm&#225;ln&#237;%20rozlo&#382;en&#237;.xls" TargetMode="External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 sz="2000" b="1" i="0" dirty="0"/>
              <a:t>Pravděpodobnost populační proporce</a:t>
            </a:r>
            <a:r>
              <a:rPr lang="cs-CZ" sz="2000" b="1" i="0" baseline="0" dirty="0"/>
              <a:t> pro i barevných srdíček z 10 </a:t>
            </a:r>
          </a:p>
          <a:p>
            <a:pPr>
              <a:defRPr sz="2000"/>
            </a:pPr>
            <a:r>
              <a:rPr lang="cs-CZ" sz="2000" i="1" dirty="0"/>
              <a:t>P</a:t>
            </a:r>
            <a:r>
              <a:rPr lang="cs-CZ" sz="2000" dirty="0"/>
              <a:t>(</a:t>
            </a:r>
            <a:r>
              <a:rPr lang="cs-CZ" sz="2000" i="1" dirty="0" err="1"/>
              <a:t>p</a:t>
            </a:r>
            <a:r>
              <a:rPr lang="cs-CZ" sz="2000" dirty="0" err="1"/>
              <a:t>|</a:t>
            </a:r>
            <a:r>
              <a:rPr lang="cs-CZ" sz="2000" i="1" dirty="0" err="1"/>
              <a:t>f</a:t>
            </a:r>
            <a:r>
              <a:rPr lang="cs-CZ" sz="2000" dirty="0"/>
              <a:t>=</a:t>
            </a:r>
            <a:r>
              <a:rPr lang="cs-CZ" sz="2000" i="0" dirty="0"/>
              <a:t>i</a:t>
            </a:r>
            <a:r>
              <a:rPr lang="cs-CZ" sz="2000" dirty="0"/>
              <a:t>)</a:t>
            </a:r>
          </a:p>
        </c:rich>
      </c:tx>
      <c:layout>
        <c:manualLayout>
          <c:xMode val="edge"/>
          <c:yMode val="edge"/>
          <c:x val="0.20434776091811602"/>
          <c:y val="1.210955427940841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likelihood!$A$3</c:f>
              <c:strCache>
                <c:ptCount val="1"/>
                <c:pt idx="0">
                  <c:v>0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likelihood!$B$2:$J$2</c:f>
              <c:numCache>
                <c:formatCode>General</c:formatCode>
                <c:ptCount val="9"/>
                <c:pt idx="0">
                  <c:v>0.1</c:v>
                </c:pt>
                <c:pt idx="1">
                  <c:v>0.2</c:v>
                </c:pt>
                <c:pt idx="2">
                  <c:v>0.3</c:v>
                </c:pt>
                <c:pt idx="3">
                  <c:v>0.4</c:v>
                </c:pt>
                <c:pt idx="4">
                  <c:v>0.5</c:v>
                </c:pt>
                <c:pt idx="5">
                  <c:v>0.6</c:v>
                </c:pt>
                <c:pt idx="6">
                  <c:v>0.7</c:v>
                </c:pt>
                <c:pt idx="7">
                  <c:v>0.8</c:v>
                </c:pt>
                <c:pt idx="8">
                  <c:v>0.9</c:v>
                </c:pt>
              </c:numCache>
            </c:numRef>
          </c:cat>
          <c:val>
            <c:numRef>
              <c:f>likelihood!$B$3:$J$3</c:f>
              <c:numCache>
                <c:formatCode>0.000</c:formatCode>
                <c:ptCount val="9"/>
                <c:pt idx="0">
                  <c:v>0.34867844009999993</c:v>
                </c:pt>
                <c:pt idx="1">
                  <c:v>0.1073741824</c:v>
                </c:pt>
                <c:pt idx="2">
                  <c:v>2.8247524899999994E-2</c:v>
                </c:pt>
                <c:pt idx="3">
                  <c:v>6.0466176E-3</c:v>
                </c:pt>
                <c:pt idx="4">
                  <c:v>9.765625E-4</c:v>
                </c:pt>
                <c:pt idx="5">
                  <c:v>1.0485760000000014E-4</c:v>
                </c:pt>
                <c:pt idx="6">
                  <c:v>5.9049000000000059E-6</c:v>
                </c:pt>
                <c:pt idx="7">
                  <c:v>1.0240000000000004E-7</c:v>
                </c:pt>
                <c:pt idx="8">
                  <c:v>9.9999999999999603E-11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0-9ACA-49FF-9662-877BBA5F2C6D}"/>
            </c:ext>
          </c:extLst>
        </c:ser>
        <c:ser>
          <c:idx val="1"/>
          <c:order val="1"/>
          <c:tx>
            <c:strRef>
              <c:f>likelihood!$A$4</c:f>
              <c:strCache>
                <c:ptCount val="1"/>
                <c:pt idx="0">
                  <c:v>1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likelihood!$B$2:$J$2</c:f>
              <c:numCache>
                <c:formatCode>General</c:formatCode>
                <c:ptCount val="9"/>
                <c:pt idx="0">
                  <c:v>0.1</c:v>
                </c:pt>
                <c:pt idx="1">
                  <c:v>0.2</c:v>
                </c:pt>
                <c:pt idx="2">
                  <c:v>0.3</c:v>
                </c:pt>
                <c:pt idx="3">
                  <c:v>0.4</c:v>
                </c:pt>
                <c:pt idx="4">
                  <c:v>0.5</c:v>
                </c:pt>
                <c:pt idx="5">
                  <c:v>0.6</c:v>
                </c:pt>
                <c:pt idx="6">
                  <c:v>0.7</c:v>
                </c:pt>
                <c:pt idx="7">
                  <c:v>0.8</c:v>
                </c:pt>
                <c:pt idx="8">
                  <c:v>0.9</c:v>
                </c:pt>
              </c:numCache>
            </c:numRef>
          </c:cat>
          <c:val>
            <c:numRef>
              <c:f>likelihood!$B$4:$J$4</c:f>
              <c:numCache>
                <c:formatCode>0.000</c:formatCode>
                <c:ptCount val="9"/>
                <c:pt idx="0">
                  <c:v>0.38742048899999998</c:v>
                </c:pt>
                <c:pt idx="1">
                  <c:v>0.26843545600000002</c:v>
                </c:pt>
                <c:pt idx="2">
                  <c:v>0.12106082100000001</c:v>
                </c:pt>
                <c:pt idx="3">
                  <c:v>4.0310783999999981E-2</c:v>
                </c:pt>
                <c:pt idx="4">
                  <c:v>9.7656250000000017E-3</c:v>
                </c:pt>
                <c:pt idx="5">
                  <c:v>1.572864E-3</c:v>
                </c:pt>
                <c:pt idx="6">
                  <c:v>1.3778100000000015E-4</c:v>
                </c:pt>
                <c:pt idx="7">
                  <c:v>4.0959999999999935E-6</c:v>
                </c:pt>
                <c:pt idx="8">
                  <c:v>8.9999999999999962E-9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1-9ACA-49FF-9662-877BBA5F2C6D}"/>
            </c:ext>
          </c:extLst>
        </c:ser>
        <c:ser>
          <c:idx val="2"/>
          <c:order val="2"/>
          <c:tx>
            <c:strRef>
              <c:f>likelihood!$A$5</c:f>
              <c:strCache>
                <c:ptCount val="1"/>
                <c:pt idx="0">
                  <c:v>2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likelihood!$B$2:$J$2</c:f>
              <c:numCache>
                <c:formatCode>General</c:formatCode>
                <c:ptCount val="9"/>
                <c:pt idx="0">
                  <c:v>0.1</c:v>
                </c:pt>
                <c:pt idx="1">
                  <c:v>0.2</c:v>
                </c:pt>
                <c:pt idx="2">
                  <c:v>0.3</c:v>
                </c:pt>
                <c:pt idx="3">
                  <c:v>0.4</c:v>
                </c:pt>
                <c:pt idx="4">
                  <c:v>0.5</c:v>
                </c:pt>
                <c:pt idx="5">
                  <c:v>0.6</c:v>
                </c:pt>
                <c:pt idx="6">
                  <c:v>0.7</c:v>
                </c:pt>
                <c:pt idx="7">
                  <c:v>0.8</c:v>
                </c:pt>
                <c:pt idx="8">
                  <c:v>0.9</c:v>
                </c:pt>
              </c:numCache>
            </c:numRef>
          </c:cat>
          <c:val>
            <c:numRef>
              <c:f>likelihood!$B$5:$J$5</c:f>
              <c:numCache>
                <c:formatCode>0.000</c:formatCode>
                <c:ptCount val="9"/>
                <c:pt idx="0">
                  <c:v>0.19371024450000005</c:v>
                </c:pt>
                <c:pt idx="1">
                  <c:v>0.3019898880000001</c:v>
                </c:pt>
                <c:pt idx="2">
                  <c:v>0.23347444050000005</c:v>
                </c:pt>
                <c:pt idx="3">
                  <c:v>0.12093235200000005</c:v>
                </c:pt>
                <c:pt idx="4">
                  <c:v>4.3945312499999972E-2</c:v>
                </c:pt>
                <c:pt idx="5">
                  <c:v>1.0616832000000007E-2</c:v>
                </c:pt>
                <c:pt idx="6">
                  <c:v>1.4467005000000047E-3</c:v>
                </c:pt>
                <c:pt idx="7">
                  <c:v>7.3727999999999861E-5</c:v>
                </c:pt>
                <c:pt idx="8">
                  <c:v>3.6449999999999938E-7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2-9ACA-49FF-9662-877BBA5F2C6D}"/>
            </c:ext>
          </c:extLst>
        </c:ser>
        <c:ser>
          <c:idx val="3"/>
          <c:order val="3"/>
          <c:tx>
            <c:strRef>
              <c:f>likelihood!$A$6</c:f>
              <c:strCache>
                <c:ptCount val="1"/>
                <c:pt idx="0">
                  <c:v>3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numRef>
              <c:f>likelihood!$B$2:$J$2</c:f>
              <c:numCache>
                <c:formatCode>General</c:formatCode>
                <c:ptCount val="9"/>
                <c:pt idx="0">
                  <c:v>0.1</c:v>
                </c:pt>
                <c:pt idx="1">
                  <c:v>0.2</c:v>
                </c:pt>
                <c:pt idx="2">
                  <c:v>0.3</c:v>
                </c:pt>
                <c:pt idx="3">
                  <c:v>0.4</c:v>
                </c:pt>
                <c:pt idx="4">
                  <c:v>0.5</c:v>
                </c:pt>
                <c:pt idx="5">
                  <c:v>0.6</c:v>
                </c:pt>
                <c:pt idx="6">
                  <c:v>0.7</c:v>
                </c:pt>
                <c:pt idx="7">
                  <c:v>0.8</c:v>
                </c:pt>
                <c:pt idx="8">
                  <c:v>0.9</c:v>
                </c:pt>
              </c:numCache>
            </c:numRef>
          </c:cat>
          <c:val>
            <c:numRef>
              <c:f>likelihood!$B$6:$J$6</c:f>
              <c:numCache>
                <c:formatCode>0.000</c:formatCode>
                <c:ptCount val="9"/>
                <c:pt idx="0">
                  <c:v>5.739562799999999E-2</c:v>
                </c:pt>
                <c:pt idx="1">
                  <c:v>0.20132659200000003</c:v>
                </c:pt>
                <c:pt idx="2">
                  <c:v>0.26682793200000005</c:v>
                </c:pt>
                <c:pt idx="3">
                  <c:v>0.21499084800000007</c:v>
                </c:pt>
                <c:pt idx="4">
                  <c:v>0.11718750000000003</c:v>
                </c:pt>
                <c:pt idx="5">
                  <c:v>4.2467328000000006E-2</c:v>
                </c:pt>
                <c:pt idx="6">
                  <c:v>9.0016920000000108E-3</c:v>
                </c:pt>
                <c:pt idx="7">
                  <c:v>7.8643199999999815E-4</c:v>
                </c:pt>
                <c:pt idx="8">
                  <c:v>8.7479999999999932E-6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3-9ACA-49FF-9662-877BBA5F2C6D}"/>
            </c:ext>
          </c:extLst>
        </c:ser>
        <c:ser>
          <c:idx val="4"/>
          <c:order val="4"/>
          <c:tx>
            <c:strRef>
              <c:f>likelihood!$A$7</c:f>
              <c:strCache>
                <c:ptCount val="1"/>
                <c:pt idx="0">
                  <c:v>4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numRef>
              <c:f>likelihood!$B$2:$J$2</c:f>
              <c:numCache>
                <c:formatCode>General</c:formatCode>
                <c:ptCount val="9"/>
                <c:pt idx="0">
                  <c:v>0.1</c:v>
                </c:pt>
                <c:pt idx="1">
                  <c:v>0.2</c:v>
                </c:pt>
                <c:pt idx="2">
                  <c:v>0.3</c:v>
                </c:pt>
                <c:pt idx="3">
                  <c:v>0.4</c:v>
                </c:pt>
                <c:pt idx="4">
                  <c:v>0.5</c:v>
                </c:pt>
                <c:pt idx="5">
                  <c:v>0.6</c:v>
                </c:pt>
                <c:pt idx="6">
                  <c:v>0.7</c:v>
                </c:pt>
                <c:pt idx="7">
                  <c:v>0.8</c:v>
                </c:pt>
                <c:pt idx="8">
                  <c:v>0.9</c:v>
                </c:pt>
              </c:numCache>
            </c:numRef>
          </c:cat>
          <c:val>
            <c:numRef>
              <c:f>likelihood!$B$7:$J$7</c:f>
              <c:numCache>
                <c:formatCode>0.000</c:formatCode>
                <c:ptCount val="9"/>
                <c:pt idx="0">
                  <c:v>1.1160261000000003E-2</c:v>
                </c:pt>
                <c:pt idx="1">
                  <c:v>8.8080384000000025E-2</c:v>
                </c:pt>
                <c:pt idx="2">
                  <c:v>0.20012094900000005</c:v>
                </c:pt>
                <c:pt idx="3">
                  <c:v>0.25082265600000009</c:v>
                </c:pt>
                <c:pt idx="4">
                  <c:v>0.20507812500000006</c:v>
                </c:pt>
                <c:pt idx="5">
                  <c:v>0.11147673600000005</c:v>
                </c:pt>
                <c:pt idx="6">
                  <c:v>3.6756909000000053E-2</c:v>
                </c:pt>
                <c:pt idx="7">
                  <c:v>5.5050239999999894E-3</c:v>
                </c:pt>
                <c:pt idx="8">
                  <c:v>1.3778099999999974E-4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4-9ACA-49FF-9662-877BBA5F2C6D}"/>
            </c:ext>
          </c:extLst>
        </c:ser>
        <c:ser>
          <c:idx val="5"/>
          <c:order val="5"/>
          <c:tx>
            <c:strRef>
              <c:f>likelihood!$A$8</c:f>
              <c:strCache>
                <c:ptCount val="1"/>
                <c:pt idx="0">
                  <c:v>5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numRef>
              <c:f>likelihood!$B$2:$J$2</c:f>
              <c:numCache>
                <c:formatCode>General</c:formatCode>
                <c:ptCount val="9"/>
                <c:pt idx="0">
                  <c:v>0.1</c:v>
                </c:pt>
                <c:pt idx="1">
                  <c:v>0.2</c:v>
                </c:pt>
                <c:pt idx="2">
                  <c:v>0.3</c:v>
                </c:pt>
                <c:pt idx="3">
                  <c:v>0.4</c:v>
                </c:pt>
                <c:pt idx="4">
                  <c:v>0.5</c:v>
                </c:pt>
                <c:pt idx="5">
                  <c:v>0.6</c:v>
                </c:pt>
                <c:pt idx="6">
                  <c:v>0.7</c:v>
                </c:pt>
                <c:pt idx="7">
                  <c:v>0.8</c:v>
                </c:pt>
                <c:pt idx="8">
                  <c:v>0.9</c:v>
                </c:pt>
              </c:numCache>
            </c:numRef>
          </c:cat>
          <c:val>
            <c:numRef>
              <c:f>likelihood!$B$8:$J$8</c:f>
              <c:numCache>
                <c:formatCode>0.000</c:formatCode>
                <c:ptCount val="9"/>
                <c:pt idx="0">
                  <c:v>1.4880348000000001E-3</c:v>
                </c:pt>
                <c:pt idx="1">
                  <c:v>2.6424115200000015E-2</c:v>
                </c:pt>
                <c:pt idx="2">
                  <c:v>0.10291934520000003</c:v>
                </c:pt>
                <c:pt idx="3">
                  <c:v>0.20065812480000006</c:v>
                </c:pt>
                <c:pt idx="4">
                  <c:v>0.24609375000000008</c:v>
                </c:pt>
                <c:pt idx="5">
                  <c:v>0.20065812480000006</c:v>
                </c:pt>
                <c:pt idx="6">
                  <c:v>0.10291934520000004</c:v>
                </c:pt>
                <c:pt idx="7">
                  <c:v>2.642411519999999E-2</c:v>
                </c:pt>
                <c:pt idx="8">
                  <c:v>1.4880348000000001E-3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5-9ACA-49FF-9662-877BBA5F2C6D}"/>
            </c:ext>
          </c:extLst>
        </c:ser>
        <c:ser>
          <c:idx val="6"/>
          <c:order val="6"/>
          <c:tx>
            <c:strRef>
              <c:f>likelihood!$A$9</c:f>
              <c:strCache>
                <c:ptCount val="1"/>
                <c:pt idx="0">
                  <c:v>6</c:v>
                </c:pt>
              </c:strCache>
            </c:strRef>
          </c:tx>
          <c:spPr>
            <a:ln w="28575" cap="rnd">
              <a:solidFill>
                <a:schemeClr val="accent1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likelihood!$B$2:$J$2</c:f>
              <c:numCache>
                <c:formatCode>General</c:formatCode>
                <c:ptCount val="9"/>
                <c:pt idx="0">
                  <c:v>0.1</c:v>
                </c:pt>
                <c:pt idx="1">
                  <c:v>0.2</c:v>
                </c:pt>
                <c:pt idx="2">
                  <c:v>0.3</c:v>
                </c:pt>
                <c:pt idx="3">
                  <c:v>0.4</c:v>
                </c:pt>
                <c:pt idx="4">
                  <c:v>0.5</c:v>
                </c:pt>
                <c:pt idx="5">
                  <c:v>0.6</c:v>
                </c:pt>
                <c:pt idx="6">
                  <c:v>0.7</c:v>
                </c:pt>
                <c:pt idx="7">
                  <c:v>0.8</c:v>
                </c:pt>
                <c:pt idx="8">
                  <c:v>0.9</c:v>
                </c:pt>
              </c:numCache>
            </c:numRef>
          </c:cat>
          <c:val>
            <c:numRef>
              <c:f>likelihood!$B$9:$J$9</c:f>
              <c:numCache>
                <c:formatCode>0.000</c:formatCode>
                <c:ptCount val="9"/>
                <c:pt idx="0">
                  <c:v>1.3778099999999988E-4</c:v>
                </c:pt>
                <c:pt idx="1">
                  <c:v>5.5050240000000016E-3</c:v>
                </c:pt>
                <c:pt idx="2">
                  <c:v>3.6756909000000039E-2</c:v>
                </c:pt>
                <c:pt idx="3">
                  <c:v>0.11147673600000005</c:v>
                </c:pt>
                <c:pt idx="4">
                  <c:v>0.20507812500000006</c:v>
                </c:pt>
                <c:pt idx="5">
                  <c:v>0.25082265600000009</c:v>
                </c:pt>
                <c:pt idx="6">
                  <c:v>0.20012094900000008</c:v>
                </c:pt>
                <c:pt idx="7">
                  <c:v>8.8080383999999984E-2</c:v>
                </c:pt>
                <c:pt idx="8">
                  <c:v>1.1160260999999993E-2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6-9ACA-49FF-9662-877BBA5F2C6D}"/>
            </c:ext>
          </c:extLst>
        </c:ser>
        <c:ser>
          <c:idx val="7"/>
          <c:order val="7"/>
          <c:tx>
            <c:strRef>
              <c:f>likelihood!$A$10</c:f>
              <c:strCache>
                <c:ptCount val="1"/>
                <c:pt idx="0">
                  <c:v>7</c:v>
                </c:pt>
              </c:strCache>
            </c:strRef>
          </c:tx>
          <c:spPr>
            <a:ln w="44450" cap="rnd">
              <a:solidFill>
                <a:schemeClr val="accent2">
                  <a:lumMod val="60000"/>
                </a:schemeClr>
              </a:solidFill>
              <a:prstDash val="lgDash"/>
              <a:round/>
            </a:ln>
            <a:effectLst/>
          </c:spPr>
          <c:marker>
            <c:symbol val="none"/>
          </c:marker>
          <c:cat>
            <c:numRef>
              <c:f>likelihood!$B$2:$J$2</c:f>
              <c:numCache>
                <c:formatCode>General</c:formatCode>
                <c:ptCount val="9"/>
                <c:pt idx="0">
                  <c:v>0.1</c:v>
                </c:pt>
                <c:pt idx="1">
                  <c:v>0.2</c:v>
                </c:pt>
                <c:pt idx="2">
                  <c:v>0.3</c:v>
                </c:pt>
                <c:pt idx="3">
                  <c:v>0.4</c:v>
                </c:pt>
                <c:pt idx="4">
                  <c:v>0.5</c:v>
                </c:pt>
                <c:pt idx="5">
                  <c:v>0.6</c:v>
                </c:pt>
                <c:pt idx="6">
                  <c:v>0.7</c:v>
                </c:pt>
                <c:pt idx="7">
                  <c:v>0.8</c:v>
                </c:pt>
                <c:pt idx="8">
                  <c:v>0.9</c:v>
                </c:pt>
              </c:numCache>
            </c:numRef>
          </c:cat>
          <c:val>
            <c:numRef>
              <c:f>likelihood!$B$10:$J$10</c:f>
              <c:numCache>
                <c:formatCode>0.000</c:formatCode>
                <c:ptCount val="9"/>
                <c:pt idx="0">
                  <c:v>8.7480000000000084E-6</c:v>
                </c:pt>
                <c:pt idx="1">
                  <c:v>7.8643199999999956E-4</c:v>
                </c:pt>
                <c:pt idx="2">
                  <c:v>9.0016919999999986E-3</c:v>
                </c:pt>
                <c:pt idx="3">
                  <c:v>4.2467328000000006E-2</c:v>
                </c:pt>
                <c:pt idx="4">
                  <c:v>0.11718750000000003</c:v>
                </c:pt>
                <c:pt idx="5">
                  <c:v>0.21499084800000007</c:v>
                </c:pt>
                <c:pt idx="6">
                  <c:v>0.26682793200000005</c:v>
                </c:pt>
                <c:pt idx="7">
                  <c:v>0.20132659199999994</c:v>
                </c:pt>
                <c:pt idx="8">
                  <c:v>5.7395627999999935E-2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7-9ACA-49FF-9662-877BBA5F2C6D}"/>
            </c:ext>
          </c:extLst>
        </c:ser>
        <c:ser>
          <c:idx val="8"/>
          <c:order val="8"/>
          <c:tx>
            <c:strRef>
              <c:f>likelihood!$A$11</c:f>
              <c:strCache>
                <c:ptCount val="1"/>
                <c:pt idx="0">
                  <c:v>8</c:v>
                </c:pt>
              </c:strCache>
            </c:strRef>
          </c:tx>
          <c:spPr>
            <a:ln w="28575" cap="rnd">
              <a:solidFill>
                <a:schemeClr val="accent3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likelihood!$B$2:$J$2</c:f>
              <c:numCache>
                <c:formatCode>General</c:formatCode>
                <c:ptCount val="9"/>
                <c:pt idx="0">
                  <c:v>0.1</c:v>
                </c:pt>
                <c:pt idx="1">
                  <c:v>0.2</c:v>
                </c:pt>
                <c:pt idx="2">
                  <c:v>0.3</c:v>
                </c:pt>
                <c:pt idx="3">
                  <c:v>0.4</c:v>
                </c:pt>
                <c:pt idx="4">
                  <c:v>0.5</c:v>
                </c:pt>
                <c:pt idx="5">
                  <c:v>0.6</c:v>
                </c:pt>
                <c:pt idx="6">
                  <c:v>0.7</c:v>
                </c:pt>
                <c:pt idx="7">
                  <c:v>0.8</c:v>
                </c:pt>
                <c:pt idx="8">
                  <c:v>0.9</c:v>
                </c:pt>
              </c:numCache>
            </c:numRef>
          </c:cat>
          <c:val>
            <c:numRef>
              <c:f>likelihood!$B$11:$J$11</c:f>
              <c:numCache>
                <c:formatCode>0.000</c:formatCode>
                <c:ptCount val="9"/>
                <c:pt idx="0">
                  <c:v>3.6450000000000065E-7</c:v>
                </c:pt>
                <c:pt idx="1">
                  <c:v>7.3728000000000132E-5</c:v>
                </c:pt>
                <c:pt idx="2">
                  <c:v>1.446700500000001E-3</c:v>
                </c:pt>
                <c:pt idx="3">
                  <c:v>1.0616832000000007E-2</c:v>
                </c:pt>
                <c:pt idx="4">
                  <c:v>4.3945312499999986E-2</c:v>
                </c:pt>
                <c:pt idx="5">
                  <c:v>0.12093235200000005</c:v>
                </c:pt>
                <c:pt idx="6">
                  <c:v>0.23347444050000005</c:v>
                </c:pt>
                <c:pt idx="7">
                  <c:v>0.3019898880000001</c:v>
                </c:pt>
                <c:pt idx="8">
                  <c:v>0.19371024450000002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8-9ACA-49FF-9662-877BBA5F2C6D}"/>
            </c:ext>
          </c:extLst>
        </c:ser>
        <c:ser>
          <c:idx val="9"/>
          <c:order val="9"/>
          <c:tx>
            <c:strRef>
              <c:f>likelihood!$A$12</c:f>
              <c:strCache>
                <c:ptCount val="1"/>
                <c:pt idx="0">
                  <c:v>9</c:v>
                </c:pt>
              </c:strCache>
            </c:strRef>
          </c:tx>
          <c:spPr>
            <a:ln w="28575" cap="rnd">
              <a:solidFill>
                <a:schemeClr val="accent4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likelihood!$B$2:$J$2</c:f>
              <c:numCache>
                <c:formatCode>General</c:formatCode>
                <c:ptCount val="9"/>
                <c:pt idx="0">
                  <c:v>0.1</c:v>
                </c:pt>
                <c:pt idx="1">
                  <c:v>0.2</c:v>
                </c:pt>
                <c:pt idx="2">
                  <c:v>0.3</c:v>
                </c:pt>
                <c:pt idx="3">
                  <c:v>0.4</c:v>
                </c:pt>
                <c:pt idx="4">
                  <c:v>0.5</c:v>
                </c:pt>
                <c:pt idx="5">
                  <c:v>0.6</c:v>
                </c:pt>
                <c:pt idx="6">
                  <c:v>0.7</c:v>
                </c:pt>
                <c:pt idx="7">
                  <c:v>0.8</c:v>
                </c:pt>
                <c:pt idx="8">
                  <c:v>0.9</c:v>
                </c:pt>
              </c:numCache>
            </c:numRef>
          </c:cat>
          <c:val>
            <c:numRef>
              <c:f>likelihood!$B$12:$J$12</c:f>
              <c:numCache>
                <c:formatCode>0.000</c:formatCode>
                <c:ptCount val="9"/>
                <c:pt idx="0">
                  <c:v>8.9999999999999962E-9</c:v>
                </c:pt>
                <c:pt idx="1">
                  <c:v>4.0959999999999935E-6</c:v>
                </c:pt>
                <c:pt idx="2">
                  <c:v>1.3778099999999991E-4</c:v>
                </c:pt>
                <c:pt idx="3">
                  <c:v>1.5728639999999985E-3</c:v>
                </c:pt>
                <c:pt idx="4">
                  <c:v>9.7656250000000017E-3</c:v>
                </c:pt>
                <c:pt idx="5">
                  <c:v>4.0310783999999981E-2</c:v>
                </c:pt>
                <c:pt idx="6">
                  <c:v>0.121060821</c:v>
                </c:pt>
                <c:pt idx="7">
                  <c:v>0.26843545600000007</c:v>
                </c:pt>
                <c:pt idx="8">
                  <c:v>0.38742048899999998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9-9ACA-49FF-9662-877BBA5F2C6D}"/>
            </c:ext>
          </c:extLst>
        </c:ser>
        <c:ser>
          <c:idx val="10"/>
          <c:order val="10"/>
          <c:tx>
            <c:strRef>
              <c:f>likelihood!$A$13</c:f>
              <c:strCache>
                <c:ptCount val="1"/>
                <c:pt idx="0">
                  <c:v>10</c:v>
                </c:pt>
              </c:strCache>
            </c:strRef>
          </c:tx>
          <c:spPr>
            <a:ln w="28575" cap="rnd">
              <a:solidFill>
                <a:schemeClr val="accent5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likelihood!$B$2:$J$2</c:f>
              <c:numCache>
                <c:formatCode>General</c:formatCode>
                <c:ptCount val="9"/>
                <c:pt idx="0">
                  <c:v>0.1</c:v>
                </c:pt>
                <c:pt idx="1">
                  <c:v>0.2</c:v>
                </c:pt>
                <c:pt idx="2">
                  <c:v>0.3</c:v>
                </c:pt>
                <c:pt idx="3">
                  <c:v>0.4</c:v>
                </c:pt>
                <c:pt idx="4">
                  <c:v>0.5</c:v>
                </c:pt>
                <c:pt idx="5">
                  <c:v>0.6</c:v>
                </c:pt>
                <c:pt idx="6">
                  <c:v>0.7</c:v>
                </c:pt>
                <c:pt idx="7">
                  <c:v>0.8</c:v>
                </c:pt>
                <c:pt idx="8">
                  <c:v>0.9</c:v>
                </c:pt>
              </c:numCache>
            </c:numRef>
          </c:cat>
          <c:val>
            <c:numRef>
              <c:f>likelihood!$B$13:$J$13</c:f>
              <c:numCache>
                <c:formatCode>0.000</c:formatCode>
                <c:ptCount val="9"/>
                <c:pt idx="0">
                  <c:v>1.0000000000000031E-10</c:v>
                </c:pt>
                <c:pt idx="1">
                  <c:v>1.0240000000000004E-7</c:v>
                </c:pt>
                <c:pt idx="2">
                  <c:v>5.9048999999999949E-6</c:v>
                </c:pt>
                <c:pt idx="3">
                  <c:v>1.0485760000000014E-4</c:v>
                </c:pt>
                <c:pt idx="4">
                  <c:v>9.765625E-4</c:v>
                </c:pt>
                <c:pt idx="5">
                  <c:v>6.0466176E-3</c:v>
                </c:pt>
                <c:pt idx="6">
                  <c:v>2.824752489999998E-2</c:v>
                </c:pt>
                <c:pt idx="7">
                  <c:v>0.10737418240000005</c:v>
                </c:pt>
                <c:pt idx="8">
                  <c:v>0.34867844010000004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A-9ACA-49FF-9662-877BBA5F2C6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62879232"/>
        <c:axId val="272206368"/>
      </c:lineChart>
      <c:catAx>
        <c:axId val="46287923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cs-CZ" sz="1200"/>
                  <a:t>Podíl barevných srdíček v populaci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cs-CZ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72206368"/>
        <c:crosses val="autoZero"/>
        <c:auto val="0"/>
        <c:lblAlgn val="ctr"/>
        <c:lblOffset val="100"/>
        <c:noMultiLvlLbl val="0"/>
      </c:catAx>
      <c:valAx>
        <c:axId val="272206368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cs-CZ" sz="1400"/>
                  <a:t>P(</a:t>
                </a:r>
                <a:r>
                  <a:rPr lang="cs-CZ" sz="1400" i="1"/>
                  <a:t>p|f=i)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cs-CZ"/>
            </a:p>
          </c:txPr>
        </c:title>
        <c:numFmt formatCode="0.0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462879232"/>
        <c:crossesAt val="1"/>
        <c:crossBetween val="midCat"/>
        <c:majorUnit val="0.1"/>
        <c:minorUnit val="5.000000000000001E-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4.664883776945087E-2"/>
          <c:y val="2.4836608611161486E-2"/>
          <c:w val="0.9204939448794065"/>
          <c:h val="0.84397646083713229"/>
        </c:manualLayout>
      </c:layout>
      <c:scatterChart>
        <c:scatterStyle val="smoothMarker"/>
        <c:varyColors val="0"/>
        <c:ser>
          <c:idx val="0"/>
          <c:order val="0"/>
          <c:tx>
            <c:strRef>
              <c:f>List3!$A$43</c:f>
              <c:strCache>
                <c:ptCount val="1"/>
                <c:pt idx="0">
                  <c:v>IQ</c:v>
                </c:pt>
              </c:strCache>
            </c:strRef>
          </c:tx>
          <c:marker>
            <c:symbol val="none"/>
          </c:marker>
          <c:xVal>
            <c:numRef>
              <c:f>List3!$B$41:$R$41</c:f>
              <c:numCache>
                <c:formatCode>0</c:formatCode>
                <c:ptCount val="17"/>
                <c:pt idx="0">
                  <c:v>70</c:v>
                </c:pt>
                <c:pt idx="1">
                  <c:v>77.5</c:v>
                </c:pt>
                <c:pt idx="2">
                  <c:v>85</c:v>
                </c:pt>
                <c:pt idx="3">
                  <c:v>92.5</c:v>
                </c:pt>
                <c:pt idx="4">
                  <c:v>100</c:v>
                </c:pt>
                <c:pt idx="5">
                  <c:v>107.5</c:v>
                </c:pt>
                <c:pt idx="6">
                  <c:v>115</c:v>
                </c:pt>
                <c:pt idx="7">
                  <c:v>122.5</c:v>
                </c:pt>
                <c:pt idx="8">
                  <c:v>130</c:v>
                </c:pt>
                <c:pt idx="9">
                  <c:v>137.5</c:v>
                </c:pt>
                <c:pt idx="10">
                  <c:v>145</c:v>
                </c:pt>
                <c:pt idx="11">
                  <c:v>152.5</c:v>
                </c:pt>
                <c:pt idx="12">
                  <c:v>160</c:v>
                </c:pt>
                <c:pt idx="13">
                  <c:v>167.5</c:v>
                </c:pt>
                <c:pt idx="14">
                  <c:v>175</c:v>
                </c:pt>
                <c:pt idx="15">
                  <c:v>182.5</c:v>
                </c:pt>
                <c:pt idx="16">
                  <c:v>190</c:v>
                </c:pt>
              </c:numCache>
            </c:numRef>
          </c:xVal>
          <c:yVal>
            <c:numRef>
              <c:f>List3!$B$43:$R$43</c:f>
              <c:numCache>
                <c:formatCode>General</c:formatCode>
                <c:ptCount val="17"/>
                <c:pt idx="0">
                  <c:v>1.3383022576488564E-4</c:v>
                </c:pt>
                <c:pt idx="1">
                  <c:v>8.7268269504576243E-4</c:v>
                </c:pt>
                <c:pt idx="2">
                  <c:v>4.4318484119380283E-3</c:v>
                </c:pt>
                <c:pt idx="3">
                  <c:v>1.7528300493568578E-2</c:v>
                </c:pt>
                <c:pt idx="4">
                  <c:v>5.3990966513188104E-2</c:v>
                </c:pt>
                <c:pt idx="5">
                  <c:v>0.12951759566589174</c:v>
                </c:pt>
                <c:pt idx="6">
                  <c:v>0.24197072451914339</c:v>
                </c:pt>
                <c:pt idx="7">
                  <c:v>0.35206532676429952</c:v>
                </c:pt>
                <c:pt idx="8">
                  <c:v>0.39894228040143281</c:v>
                </c:pt>
                <c:pt idx="9">
                  <c:v>0.35206532676429952</c:v>
                </c:pt>
                <c:pt idx="10">
                  <c:v>0.24197072451914339</c:v>
                </c:pt>
                <c:pt idx="11">
                  <c:v>0.12951759566589174</c:v>
                </c:pt>
                <c:pt idx="12">
                  <c:v>5.3990966513188104E-2</c:v>
                </c:pt>
                <c:pt idx="13">
                  <c:v>1.7528300493568578E-2</c:v>
                </c:pt>
                <c:pt idx="14">
                  <c:v>4.4318484119380283E-3</c:v>
                </c:pt>
                <c:pt idx="15">
                  <c:v>8.7268269504576243E-4</c:v>
                </c:pt>
                <c:pt idx="16">
                  <c:v>1.3383022576488564E-4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A0BA-4F7B-9DA9-D401D05023D1}"/>
            </c:ext>
          </c:extLst>
        </c:ser>
        <c:ser>
          <c:idx val="1"/>
          <c:order val="1"/>
          <c:tx>
            <c:strRef>
              <c:f>List3!$A$42</c:f>
              <c:strCache>
                <c:ptCount val="1"/>
                <c:pt idx="0">
                  <c:v>průměr IQ</c:v>
                </c:pt>
              </c:strCache>
            </c:strRef>
          </c:tx>
          <c:marker>
            <c:symbol val="none"/>
          </c:marker>
          <c:xVal>
            <c:numRef>
              <c:f>List3!$B$42:$R$42</c:f>
              <c:numCache>
                <c:formatCode>0</c:formatCode>
                <c:ptCount val="17"/>
                <c:pt idx="0">
                  <c:v>124</c:v>
                </c:pt>
                <c:pt idx="1">
                  <c:v>124.75</c:v>
                </c:pt>
                <c:pt idx="2">
                  <c:v>125.5</c:v>
                </c:pt>
                <c:pt idx="3">
                  <c:v>126.25</c:v>
                </c:pt>
                <c:pt idx="4">
                  <c:v>127</c:v>
                </c:pt>
                <c:pt idx="5">
                  <c:v>127.75</c:v>
                </c:pt>
                <c:pt idx="6">
                  <c:v>128.5</c:v>
                </c:pt>
                <c:pt idx="7">
                  <c:v>129.25</c:v>
                </c:pt>
                <c:pt idx="8">
                  <c:v>130</c:v>
                </c:pt>
                <c:pt idx="9">
                  <c:v>130.75</c:v>
                </c:pt>
                <c:pt idx="10">
                  <c:v>131.5</c:v>
                </c:pt>
                <c:pt idx="11">
                  <c:v>132.25</c:v>
                </c:pt>
                <c:pt idx="12">
                  <c:v>133</c:v>
                </c:pt>
                <c:pt idx="13">
                  <c:v>133.75</c:v>
                </c:pt>
                <c:pt idx="14">
                  <c:v>134.5</c:v>
                </c:pt>
                <c:pt idx="15">
                  <c:v>135.25</c:v>
                </c:pt>
                <c:pt idx="16">
                  <c:v>136</c:v>
                </c:pt>
              </c:numCache>
            </c:numRef>
          </c:xVal>
          <c:yVal>
            <c:numRef>
              <c:f>List3!$B$43:$R$43</c:f>
              <c:numCache>
                <c:formatCode>General</c:formatCode>
                <c:ptCount val="17"/>
                <c:pt idx="0">
                  <c:v>1.3383022576488564E-4</c:v>
                </c:pt>
                <c:pt idx="1">
                  <c:v>8.7268269504576243E-4</c:v>
                </c:pt>
                <c:pt idx="2">
                  <c:v>4.4318484119380283E-3</c:v>
                </c:pt>
                <c:pt idx="3">
                  <c:v>1.7528300493568578E-2</c:v>
                </c:pt>
                <c:pt idx="4">
                  <c:v>5.3990966513188104E-2</c:v>
                </c:pt>
                <c:pt idx="5">
                  <c:v>0.12951759566589174</c:v>
                </c:pt>
                <c:pt idx="6">
                  <c:v>0.24197072451914339</c:v>
                </c:pt>
                <c:pt idx="7">
                  <c:v>0.35206532676429952</c:v>
                </c:pt>
                <c:pt idx="8">
                  <c:v>0.39894228040143281</c:v>
                </c:pt>
                <c:pt idx="9">
                  <c:v>0.35206532676429952</c:v>
                </c:pt>
                <c:pt idx="10">
                  <c:v>0.24197072451914339</c:v>
                </c:pt>
                <c:pt idx="11">
                  <c:v>0.12951759566589174</c:v>
                </c:pt>
                <c:pt idx="12">
                  <c:v>5.3990966513188104E-2</c:v>
                </c:pt>
                <c:pt idx="13">
                  <c:v>1.7528300493568578E-2</c:v>
                </c:pt>
                <c:pt idx="14">
                  <c:v>4.4318484119380283E-3</c:v>
                </c:pt>
                <c:pt idx="15">
                  <c:v>8.7268269504576243E-4</c:v>
                </c:pt>
                <c:pt idx="16">
                  <c:v>1.3383022576488564E-4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1-A0BA-4F7B-9DA9-D401D05023D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60618232"/>
        <c:axId val="205171064"/>
      </c:scatterChart>
      <c:valAx>
        <c:axId val="60618232"/>
        <c:scaling>
          <c:orientation val="minMax"/>
          <c:max val="170"/>
          <c:min val="90"/>
        </c:scaling>
        <c:delete val="0"/>
        <c:axPos val="b"/>
        <c:numFmt formatCode="0" sourceLinked="1"/>
        <c:majorTickMark val="out"/>
        <c:minorTickMark val="none"/>
        <c:tickLblPos val="nextTo"/>
        <c:spPr>
          <a:ln w="25400"/>
        </c:spPr>
        <c:txPr>
          <a:bodyPr/>
          <a:lstStyle/>
          <a:p>
            <a:pPr>
              <a:defRPr sz="2000" baseline="0"/>
            </a:pPr>
            <a:endParaRPr lang="cs-CZ"/>
          </a:p>
        </c:txPr>
        <c:crossAx val="205171064"/>
        <c:crosses val="autoZero"/>
        <c:crossBetween val="midCat"/>
      </c:valAx>
      <c:valAx>
        <c:axId val="20517106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60618232"/>
        <c:crosses val="autoZero"/>
        <c:crossBetween val="midCat"/>
      </c:valAx>
    </c:plotArea>
    <c:legend>
      <c:legendPos val="r"/>
      <c:legendEntry>
        <c:idx val="0"/>
        <c:txPr>
          <a:bodyPr/>
          <a:lstStyle/>
          <a:p>
            <a:pPr>
              <a:defRPr sz="1800" baseline="0"/>
            </a:pPr>
            <a:endParaRPr lang="cs-CZ"/>
          </a:p>
        </c:txPr>
      </c:legendEntry>
      <c:legendEntry>
        <c:idx val="1"/>
        <c:txPr>
          <a:bodyPr/>
          <a:lstStyle/>
          <a:p>
            <a:pPr>
              <a:defRPr sz="1800" baseline="0"/>
            </a:pPr>
            <a:endParaRPr lang="cs-CZ"/>
          </a:p>
        </c:txPr>
      </c:legendEntry>
      <c:layout>
        <c:manualLayout>
          <c:xMode val="edge"/>
          <c:yMode val="edge"/>
          <c:x val="0.75789200784174171"/>
          <c:y val="0.18938244979248992"/>
          <c:w val="0.17276276556287987"/>
          <c:h val="0.20158763181191139"/>
        </c:manualLayout>
      </c:layout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78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fld id="{1E993874-2115-4FAC-A467-1CEC7C7AE6F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86731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65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37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737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37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fld id="{DA600D81-10D6-4D7B-8FC9-3481BDC566E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613538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Segoe U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Segoe U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Segoe U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Segoe U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Segoe U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20483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/>
          </a:p>
        </p:txBody>
      </p:sp>
      <p:sp>
        <p:nvSpPr>
          <p:cNvPr id="20484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E65994A-7972-4F93-A68E-29EB71F456B5}" type="slidenum">
              <a:rPr lang="cs-CZ" smtClean="0"/>
              <a:pPr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862369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29699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/>
          </a:p>
        </p:txBody>
      </p:sp>
      <p:sp>
        <p:nvSpPr>
          <p:cNvPr id="29700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1679325-0169-4CCD-85B5-F4A5B085A595}" type="slidenum">
              <a:rPr lang="cs-CZ" smtClean="0"/>
              <a:pPr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821607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30723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/>
          </a:p>
        </p:txBody>
      </p:sp>
      <p:sp>
        <p:nvSpPr>
          <p:cNvPr id="30724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988EBD8-D85B-4B70-A8A9-ED2400D72F4D}" type="slidenum">
              <a:rPr lang="cs-CZ" smtClean="0"/>
              <a:pPr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994048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31747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/>
          </a:p>
        </p:txBody>
      </p:sp>
      <p:sp>
        <p:nvSpPr>
          <p:cNvPr id="31748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EB83065-72FE-47CF-8361-802CC568C271}" type="slidenum">
              <a:rPr lang="cs-CZ" smtClean="0"/>
              <a:pPr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235381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32771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/>
          </a:p>
        </p:txBody>
      </p:sp>
      <p:sp>
        <p:nvSpPr>
          <p:cNvPr id="32772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218316E-D89A-49CC-BA9A-071DC10947DB}" type="slidenum">
              <a:rPr lang="cs-CZ" smtClean="0"/>
              <a:pPr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820605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33795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/>
          </a:p>
        </p:txBody>
      </p:sp>
      <p:sp>
        <p:nvSpPr>
          <p:cNvPr id="33796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3890864-039E-4082-A062-61FBB3425A74}" type="slidenum">
              <a:rPr lang="cs-CZ" smtClean="0"/>
              <a:pPr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825790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dirty="0"/>
              <a:t>Výběrové rozložení mediánu je v případě normálního rozložení taky normální a výběrová chyba je cca 1,253 výběrové chyby průměru. </a:t>
            </a:r>
          </a:p>
          <a:p>
            <a:pPr eaLnBrk="1" hangingPunct="1"/>
            <a:r>
              <a:rPr lang="cs-CZ" dirty="0"/>
              <a:t>Dobrá simulace je na www.</a:t>
            </a:r>
            <a:r>
              <a:rPr lang="cs-CZ" dirty="0" err="1"/>
              <a:t>stat.tamu.edu</a:t>
            </a:r>
            <a:r>
              <a:rPr lang="cs-CZ" dirty="0"/>
              <a:t>/</a:t>
            </a:r>
            <a:r>
              <a:rPr lang="en-US" dirty="0"/>
              <a:t>~</a:t>
            </a:r>
            <a:r>
              <a:rPr lang="en-US" dirty="0" err="1"/>
              <a:t>jhardin</a:t>
            </a:r>
            <a:r>
              <a:rPr lang="cs-CZ" dirty="0"/>
              <a:t>/</a:t>
            </a:r>
            <a:r>
              <a:rPr lang="cs-CZ" dirty="0" err="1"/>
              <a:t>applets</a:t>
            </a:r>
            <a:r>
              <a:rPr lang="cs-CZ" dirty="0"/>
              <a:t>/</a:t>
            </a:r>
            <a:r>
              <a:rPr lang="cs-CZ" dirty="0" err="1"/>
              <a:t>signed</a:t>
            </a:r>
            <a:r>
              <a:rPr lang="cs-CZ" dirty="0"/>
              <a:t>/SampDist2.html (s varováním).</a:t>
            </a:r>
          </a:p>
          <a:p>
            <a:pPr eaLnBrk="1" hangingPunct="1"/>
            <a:r>
              <a:rPr lang="cs-CZ" dirty="0"/>
              <a:t>Na </a:t>
            </a:r>
            <a:r>
              <a:rPr lang="cs-CZ" dirty="0" err="1"/>
              <a:t>konfidenční</a:t>
            </a:r>
            <a:r>
              <a:rPr lang="cs-CZ" dirty="0"/>
              <a:t> interval se jde podle Altmana </a:t>
            </a:r>
            <a:r>
              <a:rPr lang="cs-CZ" dirty="0" err="1"/>
              <a:t>et</a:t>
            </a:r>
            <a:r>
              <a:rPr lang="cs-CZ" dirty="0"/>
              <a:t> </a:t>
            </a:r>
            <a:r>
              <a:rPr lang="cs-CZ" dirty="0" err="1"/>
              <a:t>al</a:t>
            </a:r>
            <a:r>
              <a:rPr lang="cs-CZ" dirty="0"/>
              <a:t>.(2000). </a:t>
            </a:r>
            <a:r>
              <a:rPr lang="cs-CZ" dirty="0" err="1"/>
              <a:t>Statistics</a:t>
            </a:r>
            <a:r>
              <a:rPr lang="cs-CZ" dirty="0"/>
              <a:t> </a:t>
            </a:r>
            <a:r>
              <a:rPr lang="cs-CZ" dirty="0" err="1"/>
              <a:t>with</a:t>
            </a:r>
            <a:r>
              <a:rPr lang="cs-CZ" baseline="0" dirty="0"/>
              <a:t> </a:t>
            </a:r>
            <a:r>
              <a:rPr lang="cs-CZ" baseline="0" dirty="0" err="1"/>
              <a:t>confidence</a:t>
            </a:r>
            <a:r>
              <a:rPr lang="cs-CZ" baseline="0" dirty="0"/>
              <a:t>.</a:t>
            </a:r>
            <a:r>
              <a:rPr lang="cs-CZ" dirty="0"/>
              <a:t> s. 36 jinak, taky pořadově.</a:t>
            </a:r>
          </a:p>
          <a:p>
            <a:pPr eaLnBrk="1" hangingPunct="1"/>
            <a:r>
              <a:rPr lang="cs-CZ" dirty="0"/>
              <a:t>Tohle je 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A600D81-10D6-4D7B-8FC9-3481BDC566E3}" type="slidenum">
              <a:rPr lang="cs-CZ" smtClean="0"/>
              <a:pPr>
                <a:defRPr/>
              </a:pPr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184662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34819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/>
          </a:p>
        </p:txBody>
      </p:sp>
      <p:sp>
        <p:nvSpPr>
          <p:cNvPr id="34820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2D4412D-F7D6-4E46-B647-ACF3D8F09A34}" type="slidenum">
              <a:rPr lang="cs-CZ" smtClean="0"/>
              <a:pPr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45915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21507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/>
          </a:p>
        </p:txBody>
      </p:sp>
      <p:sp>
        <p:nvSpPr>
          <p:cNvPr id="21508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7FDF3F3-3E1C-4D14-A28A-23B798B257BB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221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22531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/>
          </a:p>
        </p:txBody>
      </p:sp>
      <p:sp>
        <p:nvSpPr>
          <p:cNvPr id="22532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8CCBD34-6A26-4B56-A312-1F143F24935F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76871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25603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/>
          </a:p>
        </p:txBody>
      </p:sp>
      <p:sp>
        <p:nvSpPr>
          <p:cNvPr id="25604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EDE9ED0-FCF9-4E62-972C-2F3F26EE7471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6006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26627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dirty="0"/>
          </a:p>
        </p:txBody>
      </p:sp>
      <p:sp>
        <p:nvSpPr>
          <p:cNvPr id="26628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E5D0350-D1A4-4798-9D74-77C9F634957A}" type="slidenum">
              <a:rPr lang="cs-CZ" smtClean="0"/>
              <a:pPr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92576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27651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/>
          </a:p>
        </p:txBody>
      </p:sp>
      <p:sp>
        <p:nvSpPr>
          <p:cNvPr id="27652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CBE94F4-2E47-492F-B7B4-E75ED8950B1C}" type="slidenum">
              <a:rPr lang="cs-CZ" smtClean="0"/>
              <a:pPr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77426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8F4BDFD-24A5-46DC-8F03-DFDF06E005A1}" type="slidenum">
              <a:rPr lang="cs-CZ" smtClean="0"/>
              <a:pPr/>
              <a:t>16</a:t>
            </a:fld>
            <a:endParaRPr lang="cs-CZ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0197588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23555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cs-CZ" dirty="0" err="1"/>
              <a:t>Expected</a:t>
            </a:r>
            <a:r>
              <a:rPr lang="cs-CZ" dirty="0"/>
              <a:t> </a:t>
            </a:r>
            <a:r>
              <a:rPr lang="cs-CZ" dirty="0" err="1"/>
              <a:t>value</a:t>
            </a:r>
            <a:r>
              <a:rPr lang="cs-CZ" dirty="0"/>
              <a:t> ~=</a:t>
            </a:r>
            <a:r>
              <a:rPr lang="cs-CZ" baseline="0" dirty="0"/>
              <a:t> průměr. Zde jde o průměr výběrového rozložení. Průměrování rozptylů dá 100, ale průměrování odchylek méně než 100.</a:t>
            </a:r>
            <a:endParaRPr lang="cs-CZ" dirty="0"/>
          </a:p>
        </p:txBody>
      </p:sp>
      <p:sp>
        <p:nvSpPr>
          <p:cNvPr id="23556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CB39EFA-0312-46BA-80FD-BB431AA7E149}" type="slidenum">
              <a:rPr lang="cs-CZ" smtClean="0"/>
              <a:pPr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989889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24579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/>
          </a:p>
        </p:txBody>
      </p:sp>
      <p:sp>
        <p:nvSpPr>
          <p:cNvPr id="24580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9C57B03-BC54-44CC-AF81-2D5626BEEBD4}" type="slidenum">
              <a:rPr lang="cs-CZ" smtClean="0"/>
              <a:pPr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23676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G0" fmla="+- 618 0 0"/>
            </a:gdLst>
            <a:ahLst/>
            <a:cxnLst>
              <a:cxn ang="0">
                <a:pos x="0" y="0"/>
              </a:cxn>
              <a:cxn ang="0">
                <a:pos x="618" y="0"/>
              </a:cxn>
              <a:cxn ang="0">
                <a:pos x="618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 algn="l">
              <a:defRPr/>
            </a:pPr>
            <a:endParaRPr lang="cs-CZ" sz="2400" b="0">
              <a:latin typeface="Times New Roman" pitchFamily="18" charset="0"/>
            </a:endParaRPr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4000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0B8B00-9635-4B7C-9976-6876F8F96D6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563785-3ABB-4F48-B5D7-D77B97D947D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5715000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5715000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0E6B41-B9A7-4195-AE65-0A6385B0C4D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2EA2A6-C5EE-4978-AA12-29AB124BE0C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Nadpis a obsah nad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8001000" cy="20574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66738" y="3962400"/>
            <a:ext cx="8001000" cy="20574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FF6F05-53E2-49B8-9F0C-ECE5D877E30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AB209B-AB54-420D-9F56-26ADE7170DF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430F4C-D71F-4834-BF49-695352EDC3F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938C85-5CAE-4777-B274-D21289F8DAD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B24693-6D8A-4224-8AFA-39BD3F657FF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C1C339-1B7F-4043-9F11-F0D5EC087B5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F4CA1A-14E3-4056-913F-12F0D0C7B63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4B901E-E1D0-456E-BA2A-C9FFF3F7261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345741-6ED5-4B6D-8E33-899998B7A3E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2295" name="AutoShape 7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G0" fmla="+- 585 0 0"/>
            </a:gdLst>
            <a:ahLst/>
            <a:cxnLst>
              <a:cxn ang="0">
                <a:pos x="0" y="0"/>
              </a:cxn>
              <a:cxn ang="0">
                <a:pos x="585" y="0"/>
              </a:cxn>
              <a:cxn ang="0">
                <a:pos x="585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 algn="l">
              <a:defRPr/>
            </a:pPr>
            <a:endParaRPr lang="cs-CZ" sz="2400" b="0">
              <a:latin typeface="Times New Roman" pitchFamily="18" charset="0"/>
            </a:endParaRPr>
          </a:p>
        </p:txBody>
      </p:sp>
      <p:sp>
        <p:nvSpPr>
          <p:cNvPr id="12296" name="Line 8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12297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2298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2299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fld id="{B04BF9E2-19E9-4684-8245-691178F8A1F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304925" indent="-3952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2300">
          <a:solidFill>
            <a:schemeClr val="tx1"/>
          </a:solidFill>
          <a:latin typeface="+mn-lt"/>
        </a:defRPr>
      </a:lvl3pPr>
      <a:lvl4pPr marL="1693863" indent="-3873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93913" indent="-398463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511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30083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655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9227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onlinestatbook.com/stat_sim/sampling_dist/index.html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7" Type="http://schemas.openxmlformats.org/officeDocument/2006/relationships/image" Target="../media/image4.wmf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3.wmf"/><Relationship Id="rId4" Type="http://schemas.openxmlformats.org/officeDocument/2006/relationships/oleObject" Target="../embeddings/oleObject2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4.bin"/><Relationship Id="rId4" Type="http://schemas.openxmlformats.org/officeDocument/2006/relationships/hyperlink" Target="http://onlinestatbook.com/stat_sim/conf_interval/index.html" TargetMode="Externa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9.png"/><Relationship Id="rId4" Type="http://schemas.openxmlformats.org/officeDocument/2006/relationships/image" Target="../media/image8.wmf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10.wmf"/><Relationship Id="rId4" Type="http://schemas.openxmlformats.org/officeDocument/2006/relationships/oleObject" Target="../embeddings/oleObject5.bin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11.wmf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4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13.wmf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6.w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15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hyperlink" Target="http://www.math.uah.edu/stat/apps/SpecialSimulation.html" TargetMode="External"/><Relationship Id="rId4" Type="http://schemas.openxmlformats.org/officeDocument/2006/relationships/image" Target="../media/image1.emf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sz="2400" dirty="0"/>
              <a:t>PSY117</a:t>
            </a:r>
            <a:br>
              <a:rPr lang="cs-CZ" sz="2400" dirty="0"/>
            </a:br>
            <a:r>
              <a:rPr lang="cs-CZ" sz="2400" dirty="0"/>
              <a:t>Statistická analýza dat v psychologii</a:t>
            </a:r>
            <a:br>
              <a:rPr lang="cs-CZ" sz="2400" dirty="0"/>
            </a:br>
            <a:r>
              <a:rPr lang="cs-CZ" sz="2400" b="1" dirty="0"/>
              <a:t>Přednáška 8 2018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11188" y="3429000"/>
            <a:ext cx="7993062" cy="3168650"/>
          </a:xfrm>
        </p:spPr>
        <p:txBody>
          <a:bodyPr/>
          <a:lstStyle/>
          <a:p>
            <a:pPr algn="ctr" eaLnBrk="1" hangingPunct="1"/>
            <a:endParaRPr lang="cs-CZ" sz="2000" b="1" dirty="0">
              <a:solidFill>
                <a:schemeClr val="accent2"/>
              </a:solidFill>
            </a:endParaRPr>
          </a:p>
          <a:p>
            <a:pPr algn="ctr" eaLnBrk="1" hangingPunct="1"/>
            <a:r>
              <a:rPr lang="cs-CZ" sz="4400" b="1" dirty="0">
                <a:solidFill>
                  <a:schemeClr val="accent2"/>
                </a:solidFill>
              </a:rPr>
              <a:t>Statistické usuzování, odhady</a:t>
            </a:r>
          </a:p>
          <a:p>
            <a:pPr algn="ctr" eaLnBrk="1" hangingPunct="1"/>
            <a:endParaRPr lang="cs-CZ" sz="2400" b="1" dirty="0">
              <a:solidFill>
                <a:schemeClr val="accent2"/>
              </a:solidFill>
            </a:endParaRPr>
          </a:p>
          <a:p>
            <a:pPr eaLnBrk="1" hangingPunct="1"/>
            <a:endParaRPr lang="cs-CZ" sz="2400" b="1" dirty="0">
              <a:solidFill>
                <a:schemeClr val="accent2"/>
              </a:solidFill>
            </a:endParaRPr>
          </a:p>
          <a:p>
            <a:pPr eaLnBrk="1" hangingPunct="1"/>
            <a:endParaRPr lang="cs-CZ" sz="2000" b="1" dirty="0">
              <a:solidFill>
                <a:schemeClr val="accent2"/>
              </a:solidFill>
            </a:endParaRPr>
          </a:p>
          <a:p>
            <a:pPr eaLnBrk="1" hangingPunct="1">
              <a:spcBef>
                <a:spcPct val="0"/>
              </a:spcBef>
            </a:pPr>
            <a:r>
              <a:rPr lang="cs-CZ" sz="1800" dirty="0"/>
              <a:t>Věci, které můžeme přímo pozorovat, jsou téměř vždy pouze vzorky.</a:t>
            </a:r>
          </a:p>
          <a:p>
            <a:pPr algn="r" eaLnBrk="1" hangingPunct="1">
              <a:spcBef>
                <a:spcPct val="0"/>
              </a:spcBef>
            </a:pPr>
            <a:r>
              <a:rPr lang="cs-CZ" sz="1800" i="1" dirty="0"/>
              <a:t>Alfred </a:t>
            </a:r>
            <a:r>
              <a:rPr lang="cs-CZ" sz="1800" i="1" dirty="0" err="1"/>
              <a:t>North</a:t>
            </a:r>
            <a:r>
              <a:rPr lang="cs-CZ" sz="1800" i="1" dirty="0"/>
              <a:t> </a:t>
            </a:r>
            <a:r>
              <a:rPr lang="cs-CZ" sz="1800" i="1" dirty="0" err="1"/>
              <a:t>Whitehead</a:t>
            </a:r>
            <a:endParaRPr lang="cs-CZ" sz="1800" i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Výběrové rozložení a sm. chyba</a:t>
            </a:r>
            <a:endParaRPr lang="cs-CZ" sz="240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539750" y="1773238"/>
            <a:ext cx="8001000" cy="4824412"/>
          </a:xfrm>
        </p:spPr>
        <p:txBody>
          <a:bodyPr/>
          <a:lstStyle/>
          <a:p>
            <a:pPr eaLnBrk="1" hangingPunct="1"/>
            <a:r>
              <a:rPr lang="cs-CZ" sz="2400" dirty="0"/>
              <a:t>Spočítáme-li tutéž statistiku na mnoha nezávislých náhodných vzorcích</a:t>
            </a:r>
          </a:p>
          <a:p>
            <a:pPr lvl="1" eaLnBrk="1" hangingPunct="1"/>
            <a:r>
              <a:rPr lang="cs-CZ" sz="1800" dirty="0"/>
              <a:t>získáme mnoho </a:t>
            </a:r>
            <a:r>
              <a:rPr lang="cs-CZ" sz="1800" u="sng" dirty="0"/>
              <a:t>různých</a:t>
            </a:r>
            <a:r>
              <a:rPr lang="cs-CZ" sz="1800" dirty="0"/>
              <a:t> odhadů parametru</a:t>
            </a:r>
          </a:p>
          <a:p>
            <a:pPr lvl="1" eaLnBrk="1" hangingPunct="1"/>
            <a:r>
              <a:rPr lang="cs-CZ" sz="1800" dirty="0"/>
              <a:t>tyto odhady mají nějaké rozložení - </a:t>
            </a:r>
            <a:r>
              <a:rPr lang="cs-CZ" sz="1800" b="1" dirty="0"/>
              <a:t>výběrové rozložení (statistiky)</a:t>
            </a:r>
          </a:p>
          <a:p>
            <a:pPr lvl="1" eaLnBrk="1" hangingPunct="1"/>
            <a:endParaRPr lang="cs-CZ" sz="1800" b="1" dirty="0"/>
          </a:p>
          <a:p>
            <a:pPr algn="ctr" eaLnBrk="1" hangingPunct="1">
              <a:buFont typeface="Wingdings" pitchFamily="2" charset="2"/>
              <a:buNone/>
            </a:pPr>
            <a:r>
              <a:rPr lang="en-US" sz="2000" b="1" dirty="0">
                <a:hlinkClick r:id="rId3"/>
              </a:rPr>
              <a:t>http://onlinestatbook.com/stat_sim/sampling_dist/index.html</a:t>
            </a:r>
            <a:endParaRPr lang="en-US" sz="2000" b="1" dirty="0"/>
          </a:p>
          <a:p>
            <a:pPr eaLnBrk="1" hangingPunct="1"/>
            <a:endParaRPr lang="cs-CZ" sz="2400" b="1" dirty="0"/>
          </a:p>
          <a:p>
            <a:pPr eaLnBrk="1" hangingPunct="1"/>
            <a:r>
              <a:rPr lang="cs-CZ" sz="2400" b="1" dirty="0"/>
              <a:t>Výběrové rozložení</a:t>
            </a:r>
            <a:r>
              <a:rPr lang="cs-CZ" sz="2400" dirty="0"/>
              <a:t> statistik obvykle můžeme popsat </a:t>
            </a:r>
          </a:p>
          <a:p>
            <a:pPr lvl="1" eaLnBrk="1" hangingPunct="1"/>
            <a:r>
              <a:rPr lang="cs-CZ" sz="1800" dirty="0"/>
              <a:t>průměrem – ten se u dobrých statistik blíží hodnotě </a:t>
            </a:r>
            <a:r>
              <a:rPr lang="cs-CZ" sz="1800" b="1" dirty="0"/>
              <a:t>parametru</a:t>
            </a:r>
          </a:p>
          <a:p>
            <a:pPr lvl="1" eaLnBrk="1" hangingPunct="1"/>
            <a:r>
              <a:rPr lang="cs-CZ" sz="1800" dirty="0"/>
              <a:t>směrodatnou odchylkou – říkáme jí  </a:t>
            </a:r>
            <a:r>
              <a:rPr lang="cs-CZ" sz="1800" b="1" dirty="0"/>
              <a:t>směrodatná chyba</a:t>
            </a:r>
            <a:r>
              <a:rPr lang="cs-CZ" sz="1800" dirty="0"/>
              <a:t> ((odhadu) parametru) </a:t>
            </a:r>
            <a:r>
              <a:rPr lang="en-US" sz="1700" dirty="0" err="1"/>
              <a:t>nebo</a:t>
            </a:r>
            <a:r>
              <a:rPr lang="en-US" sz="1700" dirty="0"/>
              <a:t> </a:t>
            </a:r>
            <a:r>
              <a:rPr lang="en-US" sz="1700" dirty="0" err="1"/>
              <a:t>tak</a:t>
            </a:r>
            <a:r>
              <a:rPr lang="cs-CZ" sz="1700" dirty="0"/>
              <a:t>é střední chyba a obecněji i výběrová chyba</a:t>
            </a:r>
          </a:p>
          <a:p>
            <a:pPr lvl="1" eaLnBrk="1" hangingPunct="1"/>
            <a:r>
              <a:rPr lang="cs-CZ" sz="1800" dirty="0"/>
              <a:t>Čím je velikost vzorku/ů větší, tím je směrodatná chyba menší</a:t>
            </a:r>
          </a:p>
          <a:p>
            <a:pPr lvl="1" eaLnBrk="1" hangingPunct="1"/>
            <a:endParaRPr lang="cs-CZ" sz="1800" dirty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1000" dirty="0"/>
              <a:t>AJ: </a:t>
            </a:r>
            <a:r>
              <a:rPr lang="cs-CZ" sz="1000" dirty="0" err="1"/>
              <a:t>sampling</a:t>
            </a:r>
            <a:r>
              <a:rPr lang="cs-CZ" sz="1000" dirty="0"/>
              <a:t> </a:t>
            </a:r>
            <a:r>
              <a:rPr lang="cs-CZ" sz="1000" dirty="0" err="1"/>
              <a:t>distribution</a:t>
            </a:r>
            <a:r>
              <a:rPr lang="cs-CZ" sz="1000" dirty="0"/>
              <a:t>, standard </a:t>
            </a:r>
            <a:r>
              <a:rPr lang="cs-CZ" sz="1000" dirty="0" err="1"/>
              <a:t>error</a:t>
            </a:r>
            <a:r>
              <a:rPr lang="cs-CZ" sz="1000" dirty="0"/>
              <a:t> (</a:t>
            </a:r>
            <a:r>
              <a:rPr lang="cs-CZ" sz="1000" dirty="0" err="1"/>
              <a:t>of</a:t>
            </a:r>
            <a:r>
              <a:rPr lang="cs-CZ" sz="1000" dirty="0"/>
              <a:t> </a:t>
            </a:r>
            <a:r>
              <a:rPr lang="cs-CZ" sz="1000" dirty="0" err="1"/>
              <a:t>the</a:t>
            </a:r>
            <a:r>
              <a:rPr lang="cs-CZ" sz="1000" dirty="0"/>
              <a:t> </a:t>
            </a:r>
            <a:r>
              <a:rPr lang="cs-CZ" sz="1000" dirty="0" err="1"/>
              <a:t>mean</a:t>
            </a:r>
            <a:r>
              <a:rPr lang="cs-CZ" sz="1000" dirty="0"/>
              <a:t>)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91D9038-BF38-4CF2-A984-43FCAAE175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zjistíme výběrové rozložení statistiky?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2A2BB08A-348F-41BF-83FC-1CC3073C85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cs-CZ" sz="2000" dirty="0"/>
              <a:t>Možnost opakovaně vybírat z populace a empiricky tak sestrojit výběrové rozložení je obvykle nedostupná, drahá, či neetická….</a:t>
            </a:r>
          </a:p>
          <a:p>
            <a:pPr marL="0" indent="0">
              <a:buNone/>
            </a:pPr>
            <a:r>
              <a:rPr lang="cs-CZ" sz="2800" dirty="0"/>
              <a:t>Parametrická teorie</a:t>
            </a:r>
          </a:p>
          <a:p>
            <a:pPr lvl="1"/>
            <a:r>
              <a:rPr lang="cs-CZ" sz="2400" dirty="0"/>
              <a:t>Výběrová rozložení běžných statistik jsou matematicky odvoditelná a známá…</a:t>
            </a:r>
          </a:p>
          <a:p>
            <a:pPr lvl="2"/>
            <a:r>
              <a:rPr lang="cs-CZ" sz="2000" dirty="0"/>
              <a:t>…za nějakých předpokladů (typicky o parametrech popisovaných rozložení)</a:t>
            </a:r>
          </a:p>
          <a:p>
            <a:pPr marL="0" indent="0">
              <a:buNone/>
            </a:pPr>
            <a:r>
              <a:rPr lang="cs-CZ" sz="2800" dirty="0"/>
              <a:t>Neparametrická teorie – </a:t>
            </a:r>
            <a:r>
              <a:rPr lang="cs-CZ" sz="2800" dirty="0" err="1"/>
              <a:t>bootstrapping</a:t>
            </a:r>
            <a:endParaRPr lang="cs-CZ" sz="2800" dirty="0"/>
          </a:p>
          <a:p>
            <a:pPr lvl="1"/>
            <a:r>
              <a:rPr lang="cs-CZ" sz="2400" dirty="0"/>
              <a:t>Výběrové rozložení se dá nasimulovat mnoha opakovanými výběry z našeho vzorku</a:t>
            </a:r>
          </a:p>
        </p:txBody>
      </p:sp>
    </p:spTree>
    <p:extLst>
      <p:ext uri="{BB962C8B-B14F-4D97-AF65-F5344CB8AC3E}">
        <p14:creationId xmlns:p14="http://schemas.microsoft.com/office/powerpoint/2010/main" val="38526069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400" dirty="0"/>
              <a:t>Výběrové rozložení (odhadu) </a:t>
            </a:r>
            <a:r>
              <a:rPr lang="cs-CZ" sz="3400" b="1" dirty="0">
                <a:solidFill>
                  <a:srgbClr val="C00000"/>
                </a:solidFill>
              </a:rPr>
              <a:t>průměru</a:t>
            </a:r>
            <a:r>
              <a:rPr lang="cs-CZ" sz="3400" dirty="0"/>
              <a:t> dle teorie</a:t>
            </a:r>
            <a:endParaRPr lang="cs-CZ" sz="2000" dirty="0"/>
          </a:p>
        </p:txBody>
      </p:sp>
      <p:sp>
        <p:nvSpPr>
          <p:cNvPr id="33365" name="Rectangle 597"/>
          <p:cNvSpPr>
            <a:spLocks noGrp="1" noChangeArrowheads="1"/>
          </p:cNvSpPr>
          <p:nvPr>
            <p:ph type="body" sz="half" idx="2"/>
          </p:nvPr>
        </p:nvSpPr>
        <p:spPr>
          <a:xfrm>
            <a:off x="539750" y="1773238"/>
            <a:ext cx="8001000" cy="4751387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sz="2400" dirty="0"/>
              <a:t>Odhad průměru má přibližně </a:t>
            </a:r>
            <a:r>
              <a:rPr lang="cs-CZ" sz="2400" b="1" dirty="0"/>
              <a:t>normální rozložení</a:t>
            </a:r>
            <a:r>
              <a:rPr lang="cs-CZ" sz="2400" dirty="0"/>
              <a:t>,</a:t>
            </a:r>
          </a:p>
          <a:p>
            <a:pPr lvl="1" eaLnBrk="1" hangingPunct="1"/>
            <a:r>
              <a:rPr lang="cs-CZ" sz="1900" dirty="0"/>
              <a:t>jehož průměr je </a:t>
            </a:r>
            <a:r>
              <a:rPr lang="cs-CZ" sz="1900" i="1" dirty="0">
                <a:latin typeface="Symbol" pitchFamily="18" charset="2"/>
              </a:rPr>
              <a:t>m  </a:t>
            </a:r>
            <a:r>
              <a:rPr lang="cs-CZ" sz="1900" dirty="0"/>
              <a:t>se směrodatnou chybou ……………...... </a:t>
            </a:r>
          </a:p>
          <a:p>
            <a:pPr lvl="1" eaLnBrk="1" hangingPunct="1"/>
            <a:r>
              <a:rPr lang="cs-CZ" sz="1900" dirty="0"/>
              <a:t>Platí to i tehdy, když rozložení proměnné není normální.</a:t>
            </a:r>
          </a:p>
          <a:p>
            <a:pPr lvl="2" eaLnBrk="1" hangingPunct="1"/>
            <a:r>
              <a:rPr lang="cs-CZ" sz="1600" dirty="0"/>
              <a:t> </a:t>
            </a:r>
            <a:r>
              <a:rPr lang="en-US" sz="1800" dirty="0"/>
              <a:t>a to </a:t>
            </a:r>
            <a:r>
              <a:rPr lang="cs-CZ" sz="1800" dirty="0"/>
              <a:t>„</a:t>
            </a:r>
            <a:r>
              <a:rPr lang="en-US" sz="1800" dirty="0"/>
              <a:t>d</a:t>
            </a:r>
            <a:r>
              <a:rPr lang="cs-CZ" sz="1800" dirty="0" err="1"/>
              <a:t>íky</a:t>
            </a:r>
            <a:r>
              <a:rPr lang="cs-CZ" sz="1800" dirty="0"/>
              <a:t>“ </a:t>
            </a:r>
            <a:r>
              <a:rPr lang="cs-CZ" sz="1800" b="1" dirty="0"/>
              <a:t>centrálnímu limitnímu teorému</a:t>
            </a:r>
            <a:endParaRPr lang="cs-CZ" sz="1800" dirty="0"/>
          </a:p>
          <a:p>
            <a:pPr lvl="1" eaLnBrk="1" hangingPunct="1"/>
            <a:r>
              <a:rPr lang="cs-CZ" sz="1900" dirty="0"/>
              <a:t>Jenomže my obvykle neznáme </a:t>
            </a:r>
            <a:r>
              <a:rPr lang="cs-CZ" sz="1900" i="1" dirty="0">
                <a:latin typeface="Symbol" pitchFamily="18" charset="2"/>
              </a:rPr>
              <a:t>s</a:t>
            </a:r>
            <a:r>
              <a:rPr lang="cs-CZ" sz="1900" dirty="0"/>
              <a:t>…</a:t>
            </a:r>
          </a:p>
          <a:p>
            <a:pPr eaLnBrk="1" hangingPunct="1">
              <a:spcBef>
                <a:spcPct val="85000"/>
              </a:spcBef>
              <a:buFont typeface="Wingdings" pitchFamily="2" charset="2"/>
              <a:buNone/>
            </a:pPr>
            <a:r>
              <a:rPr lang="cs-CZ" sz="2400" dirty="0"/>
              <a:t>Neznáme-li </a:t>
            </a:r>
            <a:r>
              <a:rPr lang="cs-CZ" sz="2400" i="1" dirty="0">
                <a:latin typeface="Symbol" pitchFamily="18" charset="2"/>
              </a:rPr>
              <a:t>s</a:t>
            </a:r>
            <a:r>
              <a:rPr lang="cs-CZ" sz="2400" dirty="0"/>
              <a:t>, musíme použít </a:t>
            </a:r>
            <a:r>
              <a:rPr lang="cs-CZ" sz="2400" i="1" dirty="0"/>
              <a:t>s</a:t>
            </a:r>
          </a:p>
          <a:p>
            <a:pPr lvl="1" eaLnBrk="1" hangingPunct="1"/>
            <a:r>
              <a:rPr lang="cs-CZ" sz="1900" dirty="0"/>
              <a:t>průměr zůstává </a:t>
            </a:r>
            <a:r>
              <a:rPr lang="cs-CZ" sz="1900" i="1" dirty="0">
                <a:latin typeface="Symbol" pitchFamily="18" charset="2"/>
              </a:rPr>
              <a:t>m, </a:t>
            </a:r>
            <a:r>
              <a:rPr lang="cs-CZ" sz="1900" dirty="0"/>
              <a:t>směrodatná chyba je nyní ………………….</a:t>
            </a:r>
          </a:p>
          <a:p>
            <a:pPr lvl="1" eaLnBrk="1" hangingPunct="1"/>
            <a:r>
              <a:rPr lang="cs-CZ" sz="1900" dirty="0"/>
              <a:t>výběrové rozložení </a:t>
            </a:r>
            <a:r>
              <a:rPr lang="cs-CZ" sz="1900" u="sng" dirty="0"/>
              <a:t>není</a:t>
            </a:r>
            <a:r>
              <a:rPr lang="cs-CZ" sz="1900" dirty="0"/>
              <a:t> normální, jde o 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cs-CZ" sz="1900" b="1" dirty="0"/>
              <a:t>	Studentovo </a:t>
            </a:r>
            <a:r>
              <a:rPr lang="cs-CZ" sz="1900" b="1" i="1" dirty="0"/>
              <a:t>t </a:t>
            </a:r>
            <a:r>
              <a:rPr lang="cs-CZ" sz="1900" b="1" dirty="0"/>
              <a:t>-rozložení</a:t>
            </a:r>
            <a:endParaRPr lang="cs-CZ" sz="1900" dirty="0"/>
          </a:p>
          <a:p>
            <a:pPr lvl="2" eaLnBrk="1" hangingPunct="1"/>
            <a:r>
              <a:rPr lang="cs-CZ" sz="1600" dirty="0"/>
              <a:t>jako normální s těžšími konci</a:t>
            </a:r>
            <a:r>
              <a:rPr lang="en-US" sz="1600" dirty="0"/>
              <a:t> </a:t>
            </a:r>
            <a:r>
              <a:rPr lang="cs-CZ" sz="1200" dirty="0"/>
              <a:t>(</a:t>
            </a:r>
            <a:r>
              <a:rPr lang="cs-CZ" sz="1200" i="1" dirty="0"/>
              <a:t>t</a:t>
            </a:r>
            <a:r>
              <a:rPr lang="cs-CZ" sz="1200" dirty="0"/>
              <a:t> je pro t-rozložení totéž, co </a:t>
            </a:r>
            <a:r>
              <a:rPr lang="cs-CZ" sz="1200" i="1" dirty="0"/>
              <a:t>z</a:t>
            </a:r>
            <a:r>
              <a:rPr lang="cs-CZ" sz="1200" dirty="0"/>
              <a:t> pro normální rozložení)</a:t>
            </a:r>
          </a:p>
          <a:p>
            <a:pPr lvl="2" eaLnBrk="1" hangingPunct="1"/>
            <a:r>
              <a:rPr lang="cs-CZ" sz="1600" dirty="0"/>
              <a:t>má různé tvary pro různá </a:t>
            </a:r>
            <a:r>
              <a:rPr lang="cs-CZ" sz="1600" i="1" dirty="0"/>
              <a:t>n </a:t>
            </a:r>
            <a:r>
              <a:rPr lang="cs-CZ" sz="1600" dirty="0"/>
              <a:t>: stupně volnosti – </a:t>
            </a:r>
            <a:r>
              <a:rPr lang="cs-CZ" sz="1600" i="1" dirty="0">
                <a:latin typeface="Symbol" pitchFamily="18" charset="2"/>
              </a:rPr>
              <a:t>n</a:t>
            </a:r>
            <a:r>
              <a:rPr lang="cs-CZ" sz="1600" dirty="0"/>
              <a:t> (</a:t>
            </a:r>
            <a:r>
              <a:rPr lang="cs-CZ" sz="1600" dirty="0" err="1"/>
              <a:t>ný</a:t>
            </a:r>
            <a:r>
              <a:rPr lang="cs-CZ" sz="1600" dirty="0"/>
              <a:t>)</a:t>
            </a:r>
          </a:p>
          <a:p>
            <a:pPr lvl="3" eaLnBrk="1" hangingPunct="1"/>
            <a:r>
              <a:rPr lang="cs-CZ" sz="1600" dirty="0"/>
              <a:t>zde </a:t>
            </a:r>
            <a:r>
              <a:rPr lang="cs-CZ" sz="1600" i="1" dirty="0">
                <a:latin typeface="Symbol" pitchFamily="18" charset="2"/>
              </a:rPr>
              <a:t>n </a:t>
            </a:r>
            <a:r>
              <a:rPr lang="cs-CZ" sz="1600" dirty="0"/>
              <a:t>= </a:t>
            </a:r>
            <a:r>
              <a:rPr lang="cs-CZ" sz="1600" i="1" dirty="0" err="1"/>
              <a:t>N</a:t>
            </a:r>
            <a:r>
              <a:rPr lang="cs-CZ" sz="1600" dirty="0"/>
              <a:t>−1; čím vyšší </a:t>
            </a:r>
            <a:r>
              <a:rPr lang="cs-CZ" sz="1600" i="1" dirty="0"/>
              <a:t>N</a:t>
            </a:r>
            <a:r>
              <a:rPr lang="cs-CZ" sz="1600" dirty="0"/>
              <a:t>, tím se </a:t>
            </a:r>
            <a:r>
              <a:rPr lang="cs-CZ" sz="1600" i="1" dirty="0"/>
              <a:t>t</a:t>
            </a:r>
            <a:r>
              <a:rPr lang="cs-CZ" sz="1600" dirty="0"/>
              <a:t>-rozložení blíží normálnímu   </a:t>
            </a:r>
          </a:p>
          <a:p>
            <a:pPr eaLnBrk="1" hangingPunct="1">
              <a:buFont typeface="Wingdings" pitchFamily="2" charset="2"/>
              <a:buNone/>
            </a:pPr>
            <a:endParaRPr lang="ru-RU" sz="1200" dirty="0"/>
          </a:p>
          <a:p>
            <a:pPr eaLnBrk="1" hangingPunct="1">
              <a:buFont typeface="Wingdings" pitchFamily="2" charset="2"/>
              <a:buNone/>
            </a:pPr>
            <a:r>
              <a:rPr lang="cs-CZ" sz="1000" dirty="0"/>
              <a:t>AJ: </a:t>
            </a:r>
            <a:r>
              <a:rPr lang="cs-CZ" sz="1000" dirty="0" err="1"/>
              <a:t>central</a:t>
            </a:r>
            <a:r>
              <a:rPr lang="cs-CZ" sz="1000" dirty="0"/>
              <a:t> limit </a:t>
            </a:r>
            <a:r>
              <a:rPr lang="cs-CZ" sz="1000" dirty="0" err="1"/>
              <a:t>theorem</a:t>
            </a:r>
            <a:r>
              <a:rPr lang="cs-CZ" sz="1000" dirty="0"/>
              <a:t>, Student</a:t>
            </a:r>
            <a:r>
              <a:rPr lang="en-US" sz="1000" dirty="0"/>
              <a:t>’s </a:t>
            </a:r>
            <a:r>
              <a:rPr lang="cs-CZ" sz="1000" dirty="0"/>
              <a:t>t-</a:t>
            </a:r>
            <a:r>
              <a:rPr lang="cs-CZ" sz="1000" dirty="0" err="1"/>
              <a:t>dist</a:t>
            </a:r>
            <a:r>
              <a:rPr lang="en-US" sz="1000" dirty="0" err="1"/>
              <a:t>ribution</a:t>
            </a:r>
            <a:r>
              <a:rPr lang="cs-CZ" sz="1000" dirty="0"/>
              <a:t>, </a:t>
            </a:r>
            <a:r>
              <a:rPr lang="cs-CZ" sz="1000" dirty="0" err="1"/>
              <a:t>degrees</a:t>
            </a:r>
            <a:r>
              <a:rPr lang="cs-CZ" sz="1000" dirty="0"/>
              <a:t> </a:t>
            </a:r>
            <a:r>
              <a:rPr lang="cs-CZ" sz="1000" dirty="0" err="1"/>
              <a:t>of</a:t>
            </a:r>
            <a:r>
              <a:rPr lang="cs-CZ" sz="1000" dirty="0"/>
              <a:t> </a:t>
            </a:r>
            <a:r>
              <a:rPr lang="cs-CZ" sz="1000" dirty="0" err="1"/>
              <a:t>freedom</a:t>
            </a:r>
            <a:r>
              <a:rPr lang="cs-CZ" sz="1000" dirty="0"/>
              <a:t> (</a:t>
            </a:r>
            <a:r>
              <a:rPr lang="cs-CZ" sz="1000" dirty="0" err="1"/>
              <a:t>d.f</a:t>
            </a:r>
            <a:r>
              <a:rPr lang="cs-CZ" sz="1000" dirty="0"/>
              <a:t>.)</a:t>
            </a:r>
          </a:p>
          <a:p>
            <a:pPr eaLnBrk="1" hangingPunct="1">
              <a:buNone/>
            </a:pPr>
            <a:r>
              <a:rPr lang="cs-CZ" sz="1000" dirty="0"/>
              <a:t>Poznámka: odhad průměru = statistika </a:t>
            </a:r>
            <a:r>
              <a:rPr lang="cs-CZ" sz="1000" i="1" dirty="0"/>
              <a:t>m. </a:t>
            </a:r>
            <a:endParaRPr lang="cs-CZ" sz="1000" dirty="0"/>
          </a:p>
          <a:p>
            <a:pPr eaLnBrk="1" hangingPunct="1">
              <a:buNone/>
            </a:pPr>
            <a:endParaRPr lang="cs-CZ" sz="1000" dirty="0"/>
          </a:p>
        </p:txBody>
      </p:sp>
      <p:graphicFrame>
        <p:nvGraphicFramePr>
          <p:cNvPr id="1026" name="Object 613"/>
          <p:cNvGraphicFramePr>
            <a:graphicFrameLocks noChangeAspect="1"/>
          </p:cNvGraphicFramePr>
          <p:nvPr/>
        </p:nvGraphicFramePr>
        <p:xfrm>
          <a:off x="7310438" y="1916113"/>
          <a:ext cx="1722437" cy="1033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6" name="Rovnice" r:id="rId4" imgW="698400" imgH="419040" progId="Equation.3">
                  <p:embed/>
                </p:oleObj>
              </mc:Choice>
              <mc:Fallback>
                <p:oleObj name="Rovnice" r:id="rId4" imgW="698400" imgH="419040" progId="Equation.3">
                  <p:embed/>
                  <p:pic>
                    <p:nvPicPr>
                      <p:cNvPr id="0" name="Object 6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10438" y="1916113"/>
                        <a:ext cx="1722437" cy="10334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382" name="Object 614"/>
          <p:cNvGraphicFramePr>
            <a:graphicFrameLocks noChangeAspect="1"/>
          </p:cNvGraphicFramePr>
          <p:nvPr/>
        </p:nvGraphicFramePr>
        <p:xfrm>
          <a:off x="7532688" y="4005263"/>
          <a:ext cx="1495425" cy="1050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7" name="Rovnice" r:id="rId6" imgW="596880" imgH="419040" progId="Equation.3">
                  <p:embed/>
                </p:oleObj>
              </mc:Choice>
              <mc:Fallback>
                <p:oleObj name="Rovnice" r:id="rId6" imgW="596880" imgH="419040" progId="Equation.3">
                  <p:embed/>
                  <p:pic>
                    <p:nvPicPr>
                      <p:cNvPr id="0" name="Object 6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32688" y="4005263"/>
                        <a:ext cx="1495425" cy="1050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6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6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6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6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6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6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6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6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6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6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365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Studentovo </a:t>
            </a:r>
            <a:r>
              <a:rPr lang="cs-CZ" i="1"/>
              <a:t>t</a:t>
            </a:r>
            <a:r>
              <a:rPr lang="cs-CZ"/>
              <a:t> -rozložení</a:t>
            </a:r>
            <a:endParaRPr lang="cs-CZ" sz="2400"/>
          </a:p>
        </p:txBody>
      </p:sp>
      <p:pic>
        <p:nvPicPr>
          <p:cNvPr id="12291" name="Picture 7" descr="t_dis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088" y="1773238"/>
            <a:ext cx="7416800" cy="431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CCF45A1-C53D-4A92-A8F4-269B668E15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/>
              <a:t>Výběrové rozložení (odhadu) </a:t>
            </a:r>
            <a:r>
              <a:rPr lang="cs-CZ" sz="3600" b="1" dirty="0">
                <a:solidFill>
                  <a:srgbClr val="C00000"/>
                </a:solidFill>
              </a:rPr>
              <a:t>průměru</a:t>
            </a:r>
            <a:endParaRPr lang="cs-CZ" sz="3600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AACA862C-E30F-4413-8B78-B713A06DB7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… má tedy rozptyl </a:t>
            </a:r>
            <a:r>
              <a:rPr lang="cs-CZ" i="1" dirty="0"/>
              <a:t>N</a:t>
            </a:r>
            <a:r>
              <a:rPr lang="cs-CZ" dirty="0"/>
              <a:t>-krát menší než je rozptyl proměnné v populaci…</a:t>
            </a:r>
          </a:p>
          <a:p>
            <a:pPr lvl="1"/>
            <a:r>
              <a:rPr lang="cs-CZ" i="1" dirty="0"/>
              <a:t>s</a:t>
            </a:r>
            <a:r>
              <a:rPr lang="cs-CZ" baseline="30000" dirty="0"/>
              <a:t>2</a:t>
            </a:r>
            <a:r>
              <a:rPr lang="cs-CZ" i="1" baseline="-25000" dirty="0"/>
              <a:t>m</a:t>
            </a:r>
            <a:r>
              <a:rPr lang="cs-CZ" dirty="0"/>
              <a:t>=s</a:t>
            </a:r>
            <a:r>
              <a:rPr lang="cs-CZ" baseline="30000" dirty="0"/>
              <a:t>2</a:t>
            </a:r>
            <a:r>
              <a:rPr lang="cs-CZ" dirty="0"/>
              <a:t>/N,    </a:t>
            </a:r>
          </a:p>
          <a:p>
            <a:pPr marL="0" indent="0">
              <a:buNone/>
            </a:pPr>
            <a:r>
              <a:rPr lang="cs-CZ" dirty="0"/>
              <a:t>… a známe tvar jeho rozložení (N nebo </a:t>
            </a:r>
            <a:r>
              <a:rPr lang="cs-CZ" i="1" dirty="0"/>
              <a:t>t</a:t>
            </a:r>
            <a:r>
              <a:rPr lang="cs-CZ" dirty="0"/>
              <a:t>)</a:t>
            </a:r>
          </a:p>
          <a:p>
            <a:r>
              <a:rPr lang="cs-CZ" dirty="0"/>
              <a:t>Můžeme si tedy klást otázky typu </a:t>
            </a:r>
            <a:r>
              <a:rPr lang="cs-CZ" i="1" dirty="0"/>
              <a:t>„Jak často se bude při velikosti vzorku N lišit námi spočítaný průměr od jeho populačního parametru o více než C?“</a:t>
            </a:r>
          </a:p>
        </p:txBody>
      </p:sp>
    </p:spTree>
    <p:extLst>
      <p:ext uri="{BB962C8B-B14F-4D97-AF65-F5344CB8AC3E}">
        <p14:creationId xmlns:p14="http://schemas.microsoft.com/office/powerpoint/2010/main" val="31436159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484976-9502-4D80-A300-190ADF5C3A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000" dirty="0"/>
              <a:t>Na vzorku 100 studentů psychologie jsme zjistili, že jejich průměrná hodnota potřeby struktury je 4,0 (</a:t>
            </a:r>
            <a:r>
              <a:rPr lang="cs-CZ" sz="2000" i="1" dirty="0"/>
              <a:t>s</a:t>
            </a:r>
            <a:r>
              <a:rPr lang="cs-CZ" sz="2000" dirty="0"/>
              <a:t>=0,9). Rozpětí škály je 1-5.</a:t>
            </a:r>
            <a:br>
              <a:rPr lang="cs-CZ" sz="2000" dirty="0"/>
            </a:br>
            <a:r>
              <a:rPr lang="cs-CZ" sz="2000" b="1" dirty="0">
                <a:solidFill>
                  <a:srgbClr val="C00000"/>
                </a:solidFill>
              </a:rPr>
              <a:t>Jaká je </a:t>
            </a:r>
            <a:r>
              <a:rPr lang="cs-CZ" sz="2000" b="1" i="1" dirty="0">
                <a:solidFill>
                  <a:srgbClr val="C00000"/>
                </a:solidFill>
              </a:rPr>
              <a:t>P</a:t>
            </a:r>
            <a:r>
              <a:rPr lang="cs-CZ" sz="2000" b="1" dirty="0">
                <a:solidFill>
                  <a:srgbClr val="C00000"/>
                </a:solidFill>
              </a:rPr>
              <a:t>, že se mýlíme o více než 0,5 bodu, když tvrdíme, že v populaci studentů psychologie je M=4,0?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>
                <a:extLst>
                  <a:ext uri="{FF2B5EF4-FFF2-40B4-BE49-F238E27FC236}">
                    <a16:creationId xmlns:a16="http://schemas.microsoft.com/office/drawing/2014/main" id="{28349A05-0C34-419B-A997-0BB7368D521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66738" y="1752600"/>
                <a:ext cx="8181726" cy="4267200"/>
              </a:xfrm>
            </p:spPr>
            <p:txBody>
              <a:bodyPr/>
              <a:lstStyle/>
              <a:p>
                <a:r>
                  <a:rPr lang="cs-CZ" sz="2000" dirty="0"/>
                  <a:t>Výběrové rozložení průměrů je </a:t>
                </a:r>
                <a:r>
                  <a:rPr lang="cs-CZ" sz="2000" i="1" dirty="0"/>
                  <a:t>t</a:t>
                </a:r>
                <a:r>
                  <a:rPr lang="cs-CZ" sz="2000" dirty="0"/>
                  <a:t>-rozložení s 99 stupni volnosti, průměrem </a:t>
                </a:r>
                <a:r>
                  <a:rPr lang="cs-CZ" sz="2000" i="1" dirty="0">
                    <a:latin typeface="Symbol" panose="05050102010706020507" pitchFamily="18" charset="2"/>
                  </a:rPr>
                  <a:t>m</a:t>
                </a:r>
                <a:r>
                  <a:rPr lang="cs-CZ" sz="2000" dirty="0"/>
                  <a:t> a směrodatnou chybou </a:t>
                </a:r>
                <a14:m>
                  <m:oMath xmlns:m="http://schemas.openxmlformats.org/officeDocument/2006/math"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.</m:t>
                    </m:r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𝐸</m:t>
                    </m:r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.</m:t>
                    </m:r>
                    <m:d>
                      <m:dPr>
                        <m:ctrlPr>
                          <a:rPr lang="cs-CZ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sz="2000" b="0" i="1" smtClean="0"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</m:d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cs-CZ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000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cs-CZ" sz="20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sub>
                    </m:sSub>
                    <m:f>
                      <m:fPr>
                        <m:ctrlPr>
                          <a:rPr lang="cs-CZ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000" b="0" i="1" smtClean="0">
                            <a:latin typeface="Cambria Math" panose="02040503050406030204" pitchFamily="18" charset="0"/>
                          </a:rPr>
                          <m:t>0,9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cs-CZ" sz="2000" b="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cs-CZ" sz="2000" b="0" i="1" smtClean="0">
                                <a:latin typeface="Cambria Math" panose="02040503050406030204" pitchFamily="18" charset="0"/>
                              </a:rPr>
                              <m:t>100</m:t>
                            </m:r>
                          </m:e>
                        </m:rad>
                      </m:den>
                    </m:f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=0,09</m:t>
                    </m:r>
                  </m:oMath>
                </a14:m>
                <a:endParaRPr lang="cs-CZ" sz="2000" dirty="0"/>
              </a:p>
              <a:p>
                <a:r>
                  <a:rPr lang="cs-CZ" sz="2000" dirty="0"/>
                  <a:t>Mýlit se o více než 0,5 bodu znamená mýlit se o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2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000" b="0" i="1" smtClean="0">
                            <a:latin typeface="Cambria Math" panose="02040503050406030204" pitchFamily="18" charset="0"/>
                          </a:rPr>
                          <m:t>0,5</m:t>
                        </m:r>
                      </m:num>
                      <m:den>
                        <m:r>
                          <a:rPr lang="cs-CZ" sz="2000" b="0" i="1" smtClean="0">
                            <a:latin typeface="Cambria Math" panose="02040503050406030204" pitchFamily="18" charset="0"/>
                          </a:rPr>
                          <m:t>0,09</m:t>
                        </m:r>
                      </m:den>
                    </m:f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=5,6</m:t>
                    </m:r>
                  </m:oMath>
                </a14:m>
                <a:r>
                  <a:rPr lang="cs-CZ" sz="2000" dirty="0"/>
                  <a:t>-násobek směrodatné chyby.</a:t>
                </a:r>
              </a:p>
              <a:p>
                <a:r>
                  <a:rPr lang="cs-CZ" sz="2000" dirty="0"/>
                  <a:t>Pravděpodobnost, že bychom se mýlili o více než 5,6-násobek S.E., je mizivá</a:t>
                </a:r>
              </a:p>
              <a:p>
                <a:pPr lvl="1"/>
                <a:r>
                  <a:rPr lang="cs-CZ" sz="2000" dirty="0"/>
                  <a:t>Přesněji 2*(1-T.DIST(5,6; 99; 1))= 1,92E-07</a:t>
                </a:r>
              </a:p>
              <a:p>
                <a:pPr marL="471487" lvl="1" indent="0">
                  <a:buNone/>
                </a:pPr>
                <a:endParaRPr lang="cs-CZ" sz="2000" dirty="0"/>
              </a:p>
              <a:p>
                <a:pPr marL="33337" indent="0">
                  <a:buNone/>
                </a:pPr>
                <a:r>
                  <a:rPr lang="cs-CZ" sz="2000" dirty="0"/>
                  <a:t>Poznámky</a:t>
                </a:r>
              </a:p>
              <a:p>
                <a:pPr marL="376237" indent="-342900"/>
                <a:r>
                  <a:rPr lang="cs-CZ" sz="2000" dirty="0"/>
                  <a:t>O kolik se tedy mýlíme? Nevíme přesně, neznáme přeci </a:t>
                </a:r>
                <a:r>
                  <a:rPr lang="cs-CZ" sz="2000" i="1" dirty="0">
                    <a:latin typeface="Symbol" panose="05050102010706020507" pitchFamily="18" charset="2"/>
                  </a:rPr>
                  <a:t>m</a:t>
                </a:r>
                <a:r>
                  <a:rPr lang="cs-CZ" sz="2000" dirty="0"/>
                  <a:t>. Ale většina odhadů se od </a:t>
                </a:r>
                <a:r>
                  <a:rPr lang="cs-CZ" sz="2000" i="1" dirty="0">
                    <a:latin typeface="Symbol" panose="05050102010706020507" pitchFamily="18" charset="2"/>
                  </a:rPr>
                  <a:t>m</a:t>
                </a:r>
                <a:r>
                  <a:rPr lang="cs-CZ" sz="2000" dirty="0"/>
                  <a:t> neliší o více než 1-2 S.E.</a:t>
                </a:r>
              </a:p>
              <a:p>
                <a:pPr marL="376237" indent="-342900"/>
                <a:r>
                  <a:rPr lang="cs-CZ" sz="2000" dirty="0"/>
                  <a:t>Tyto úvahy platí, pokud byl výběr studentů psychologie náhodný.</a:t>
                </a:r>
              </a:p>
              <a:p>
                <a:pPr lvl="1"/>
                <a:endParaRPr lang="cs-CZ" dirty="0"/>
              </a:p>
            </p:txBody>
          </p:sp>
        </mc:Choice>
        <mc:Fallback xmlns="">
          <p:sp>
            <p:nvSpPr>
              <p:cNvPr id="3" name="Zástupný symbol pro obsah 2">
                <a:extLst>
                  <a:ext uri="{FF2B5EF4-FFF2-40B4-BE49-F238E27FC236}">
                    <a16:creationId xmlns:a16="http://schemas.microsoft.com/office/drawing/2014/main" id="{28349A05-0C34-419B-A997-0BB7368D521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66738" y="1752600"/>
                <a:ext cx="8181726" cy="4267200"/>
              </a:xfrm>
              <a:blipFill>
                <a:blip r:embed="rId2"/>
                <a:stretch>
                  <a:fillRect l="-671" t="-714" r="-1118" b="-814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248506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/>
              <a:t>Výběrová rozložení dalších statistik</a:t>
            </a:r>
            <a:endParaRPr lang="cs-CZ" sz="2400" dirty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539750" y="1916113"/>
            <a:ext cx="8001000" cy="48260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sz="1800" dirty="0"/>
              <a:t>Nyní je tedy třeba ke každé popisné statistice znát ještě další vlastnost – její teoretické </a:t>
            </a:r>
            <a:r>
              <a:rPr lang="cs-CZ" sz="1800" b="1" dirty="0"/>
              <a:t>výběrové rozložení</a:t>
            </a:r>
            <a:r>
              <a:rPr lang="cs-CZ" sz="1800" dirty="0"/>
              <a:t> </a:t>
            </a:r>
          </a:p>
          <a:p>
            <a:pPr lvl="1" eaLnBrk="1" hangingPunct="1"/>
            <a:r>
              <a:rPr lang="cs-CZ" sz="1600" dirty="0"/>
              <a:t>relativní četnost – přibližně normální - </a:t>
            </a:r>
            <a:r>
              <a:rPr lang="cs-CZ" sz="1600" dirty="0" err="1"/>
              <a:t>Hendl</a:t>
            </a:r>
            <a:r>
              <a:rPr lang="cs-CZ" sz="1600" dirty="0"/>
              <a:t> 162</a:t>
            </a:r>
          </a:p>
          <a:p>
            <a:pPr lvl="1" eaLnBrk="1" hangingPunct="1"/>
            <a:r>
              <a:rPr lang="cs-CZ" sz="1600" dirty="0"/>
              <a:t>rozptyl – po transformaci </a:t>
            </a:r>
            <a:r>
              <a:rPr lang="cs-CZ" sz="1600" i="1" dirty="0">
                <a:sym typeface="Symbol" pitchFamily="18" charset="2"/>
              </a:rPr>
              <a:t></a:t>
            </a:r>
            <a:r>
              <a:rPr lang="cs-CZ" sz="1600" baseline="30000" dirty="0"/>
              <a:t>2</a:t>
            </a:r>
            <a:r>
              <a:rPr lang="cs-CZ" sz="1600" dirty="0"/>
              <a:t>-rozložení (chí kvadrát) - </a:t>
            </a:r>
            <a:r>
              <a:rPr lang="cs-CZ" sz="1600" dirty="0" err="1"/>
              <a:t>Hendl</a:t>
            </a:r>
            <a:r>
              <a:rPr lang="cs-CZ" sz="1600" dirty="0"/>
              <a:t> 159 </a:t>
            </a:r>
          </a:p>
          <a:p>
            <a:pPr lvl="1" eaLnBrk="1" hangingPunct="1"/>
            <a:r>
              <a:rPr lang="cs-CZ" sz="1600" dirty="0" err="1"/>
              <a:t>Pearsonova</a:t>
            </a:r>
            <a:r>
              <a:rPr lang="cs-CZ" sz="1600" dirty="0"/>
              <a:t> </a:t>
            </a:r>
            <a:r>
              <a:rPr lang="cs-CZ" sz="1600" i="1" dirty="0"/>
              <a:t>r</a:t>
            </a:r>
            <a:r>
              <a:rPr lang="cs-CZ" sz="1600" dirty="0"/>
              <a:t>  – po </a:t>
            </a:r>
            <a:r>
              <a:rPr lang="cs-CZ" sz="1600" dirty="0" err="1"/>
              <a:t>Fisherově</a:t>
            </a:r>
            <a:r>
              <a:rPr lang="cs-CZ" sz="1600" dirty="0"/>
              <a:t> transformaci normální – </a:t>
            </a:r>
            <a:r>
              <a:rPr lang="cs-CZ" sz="1600" dirty="0" err="1"/>
              <a:t>Hendl</a:t>
            </a:r>
            <a:r>
              <a:rPr lang="cs-CZ" sz="1600" dirty="0"/>
              <a:t> 252</a:t>
            </a:r>
          </a:p>
          <a:p>
            <a:pPr eaLnBrk="1" hangingPunct="1">
              <a:spcBef>
                <a:spcPct val="100000"/>
              </a:spcBef>
              <a:buFont typeface="Wingdings" pitchFamily="2" charset="2"/>
              <a:buNone/>
            </a:pPr>
            <a:r>
              <a:rPr lang="cs-CZ" sz="1800" dirty="0"/>
              <a:t>Teoretická výběrová rozložení různých statistik jsou různá</a:t>
            </a:r>
          </a:p>
          <a:p>
            <a:pPr lvl="1" eaLnBrk="1" hangingPunct="1"/>
            <a:r>
              <a:rPr lang="cs-CZ" sz="1600" dirty="0"/>
              <a:t>Statistika je obvykle transformována do podoby, která má jedno z běžných teoretických rozložení: normální, chí-kvadrát rozložení (</a:t>
            </a:r>
            <a:r>
              <a:rPr lang="cs-CZ" sz="1600" dirty="0" err="1"/>
              <a:t>Pearsonovo</a:t>
            </a:r>
            <a:r>
              <a:rPr lang="cs-CZ" sz="1600" dirty="0"/>
              <a:t>), </a:t>
            </a:r>
            <a:r>
              <a:rPr lang="cs-CZ" sz="1600" i="1" dirty="0"/>
              <a:t>t</a:t>
            </a:r>
            <a:r>
              <a:rPr lang="cs-CZ" sz="1600" dirty="0"/>
              <a:t>-rozložení (Studentovo), </a:t>
            </a:r>
            <a:r>
              <a:rPr lang="cs-CZ" sz="1600" i="1" dirty="0"/>
              <a:t>F</a:t>
            </a:r>
            <a:r>
              <a:rPr lang="cs-CZ" sz="1600" dirty="0"/>
              <a:t>-rozložení (</a:t>
            </a:r>
            <a:r>
              <a:rPr lang="cs-CZ" sz="1600" dirty="0" err="1"/>
              <a:t>Fisherovo</a:t>
            </a:r>
            <a:r>
              <a:rPr lang="cs-CZ" sz="1600" dirty="0"/>
              <a:t>, </a:t>
            </a:r>
            <a:r>
              <a:rPr lang="cs-CZ" sz="1600" dirty="0" err="1"/>
              <a:t>Snedecorovo</a:t>
            </a:r>
            <a:r>
              <a:rPr lang="cs-CZ" sz="1600" dirty="0"/>
              <a:t>)</a:t>
            </a:r>
          </a:p>
          <a:p>
            <a:pPr lvl="1" eaLnBrk="1" hangingPunct="1"/>
            <a:r>
              <a:rPr lang="cs-CZ" sz="1600" dirty="0"/>
              <a:t>Netřeba je znát z hlavy, programy je používají za vás, ale stojí za to vědět, že existují přehledy – např. Receptář Oseckých nebo </a:t>
            </a:r>
            <a:r>
              <a:rPr lang="cs-CZ" sz="1600" dirty="0" err="1"/>
              <a:t>Sheskin</a:t>
            </a:r>
            <a:r>
              <a:rPr lang="cs-CZ" sz="1600" dirty="0"/>
              <a:t> ISBN 1584884401</a:t>
            </a:r>
          </a:p>
          <a:p>
            <a:pPr lvl="1" eaLnBrk="1" hangingPunct="1"/>
            <a:r>
              <a:rPr lang="cs-CZ" sz="1600" dirty="0"/>
              <a:t>Pro interpretační potřeby si obvykle vystačíme s představou výběrového rozložení průměru</a:t>
            </a:r>
          </a:p>
          <a:p>
            <a:pPr lvl="1" eaLnBrk="1" hangingPunct="1"/>
            <a:r>
              <a:rPr lang="cs-CZ" sz="1600" dirty="0"/>
              <a:t>Pozor, centrální limitní teorém se týká pouze výběrového rozložení </a:t>
            </a:r>
            <a:r>
              <a:rPr lang="cs-CZ" sz="1600" u="sng" dirty="0"/>
              <a:t>průměru</a:t>
            </a:r>
            <a:r>
              <a:rPr lang="cs-CZ" sz="1600" dirty="0"/>
              <a:t>!</a:t>
            </a:r>
          </a:p>
          <a:p>
            <a:pPr eaLnBrk="1" hangingPunct="1">
              <a:buFont typeface="Wingdings" pitchFamily="2" charset="2"/>
              <a:buNone/>
            </a:pPr>
            <a:endParaRPr lang="cs-CZ" sz="1000" dirty="0"/>
          </a:p>
          <a:p>
            <a:pPr eaLnBrk="1" hangingPunct="1">
              <a:buFont typeface="Wingdings" pitchFamily="2" charset="2"/>
              <a:buNone/>
            </a:pPr>
            <a:r>
              <a:rPr lang="cs-CZ" sz="1000" dirty="0"/>
              <a:t>AJ: </a:t>
            </a:r>
            <a:r>
              <a:rPr lang="cs-CZ" sz="1000" dirty="0" err="1"/>
              <a:t>chi</a:t>
            </a:r>
            <a:r>
              <a:rPr lang="cs-CZ" sz="1000" dirty="0"/>
              <a:t>-square </a:t>
            </a:r>
            <a:r>
              <a:rPr lang="cs-CZ" sz="1000" dirty="0" err="1"/>
              <a:t>distribution</a:t>
            </a:r>
            <a:r>
              <a:rPr lang="cs-CZ" sz="1000" dirty="0"/>
              <a:t>, F-</a:t>
            </a:r>
            <a:r>
              <a:rPr lang="cs-CZ" sz="1000" dirty="0" err="1"/>
              <a:t>distribution</a:t>
            </a:r>
            <a:endParaRPr lang="cs-CZ" sz="1000" dirty="0"/>
          </a:p>
          <a:p>
            <a:pPr eaLnBrk="1" hangingPunct="1">
              <a:buFont typeface="Wingdings" pitchFamily="2" charset="2"/>
              <a:buNone/>
            </a:pPr>
            <a:endParaRPr lang="cs-CZ" sz="10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C4B0D0-AECD-4C3D-AFE4-20AC398D33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b="1" dirty="0" err="1"/>
              <a:t>Bootstrapping</a:t>
            </a:r>
            <a:r>
              <a:rPr lang="cs-CZ" sz="2800" dirty="0"/>
              <a:t> – způsob zjištění výběrového rozložení (jakékoli) statistiky hrubou silou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BEF9DF05-ED06-4345-9991-18798524F1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sz="2400" dirty="0"/>
              <a:t>Máme náhodný vzorek z populace o velikosti N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400" dirty="0"/>
              <a:t>Z našeho vzorku náhodně vylosujeme nový vzorek o velikosti N – výběr s vracením/opakováním – </a:t>
            </a:r>
            <a:r>
              <a:rPr lang="cs-CZ" sz="2400" dirty="0" err="1"/>
              <a:t>bootstrap</a:t>
            </a:r>
            <a:r>
              <a:rPr lang="cs-CZ" sz="2400" dirty="0"/>
              <a:t>, </a:t>
            </a:r>
            <a:r>
              <a:rPr lang="cs-CZ" sz="2400" dirty="0" err="1"/>
              <a:t>resample</a:t>
            </a:r>
            <a:r>
              <a:rPr lang="cs-CZ" sz="2400" dirty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400" dirty="0"/>
              <a:t>Na </a:t>
            </a:r>
            <a:r>
              <a:rPr lang="cs-CZ" sz="2400" dirty="0" err="1"/>
              <a:t>bootstrapu</a:t>
            </a:r>
            <a:r>
              <a:rPr lang="cs-CZ" sz="2400" dirty="0"/>
              <a:t> spočítáme kýženou statistiku a zaznamenáme si ji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400" dirty="0"/>
              <a:t>Opakujeme body 2 a 3 (asi) 1000x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400" dirty="0"/>
              <a:t>Získáme 1000 statistik, jejichž rozložení je výběrovým rozložením statistiky. Buď spočítáme jeho směrodatnou odchylku – S.E., nebo pracujeme přímo s jeho kvantily. </a:t>
            </a:r>
          </a:p>
          <a:p>
            <a:pPr marL="514350" indent="-514350">
              <a:buFont typeface="+mj-lt"/>
              <a:buAutoNum type="arabicPeriod"/>
            </a:pPr>
            <a:endParaRPr lang="cs-CZ" dirty="0"/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F58BDC30-D5A0-4A34-B84C-877F1B47421A}"/>
              </a:ext>
            </a:extLst>
          </p:cNvPr>
          <p:cNvSpPr txBox="1"/>
          <p:nvPr/>
        </p:nvSpPr>
        <p:spPr>
          <a:xfrm>
            <a:off x="563015" y="6240663"/>
            <a:ext cx="47416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b="0" dirty="0"/>
              <a:t>Česky  je </a:t>
            </a:r>
            <a:r>
              <a:rPr lang="cs-CZ" sz="1200" b="0" dirty="0" err="1"/>
              <a:t>resampling</a:t>
            </a:r>
            <a:r>
              <a:rPr lang="cs-CZ" sz="1200" b="0" dirty="0"/>
              <a:t> převzorkování, </a:t>
            </a:r>
            <a:r>
              <a:rPr lang="cs-CZ" sz="1200" b="0" dirty="0" err="1"/>
              <a:t>bootstrapping</a:t>
            </a:r>
            <a:r>
              <a:rPr lang="cs-CZ" sz="1200" b="0" dirty="0"/>
              <a:t> je </a:t>
            </a:r>
            <a:r>
              <a:rPr lang="cs-CZ" sz="1200" b="0" dirty="0" err="1"/>
              <a:t>boostrapping</a:t>
            </a:r>
            <a:r>
              <a:rPr lang="cs-CZ" sz="1200" b="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5607949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AutoShape 2"/>
          <p:cNvSpPr>
            <a:spLocks noGrp="1" noChangeAspec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Estimační kvality statistik I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66738" y="1752600"/>
            <a:ext cx="7893050" cy="4267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30000"/>
              </a:spcBef>
              <a:buFont typeface="Wingdings" pitchFamily="2" charset="2"/>
              <a:buNone/>
            </a:pPr>
            <a:r>
              <a:rPr lang="cs-CZ" sz="1800"/>
              <a:t>Kvality statistiky jako prostředku odhadu „skutečné“ hodnoty v populaci</a:t>
            </a:r>
          </a:p>
          <a:p>
            <a:pPr eaLnBrk="1" hangingPunct="1">
              <a:lnSpc>
                <a:spcPct val="90000"/>
              </a:lnSpc>
              <a:spcBef>
                <a:spcPct val="30000"/>
              </a:spcBef>
              <a:buFont typeface="Wingdings" pitchFamily="2" charset="2"/>
              <a:buNone/>
            </a:pPr>
            <a:endParaRPr lang="cs-CZ" sz="1800"/>
          </a:p>
          <a:p>
            <a:pPr eaLnBrk="1" hangingPunct="1">
              <a:lnSpc>
                <a:spcPct val="90000"/>
              </a:lnSpc>
              <a:spcBef>
                <a:spcPct val="30000"/>
              </a:spcBef>
              <a:buFont typeface="Wingdings" pitchFamily="2" charset="2"/>
              <a:buNone/>
            </a:pPr>
            <a:endParaRPr lang="cs-CZ" sz="900"/>
          </a:p>
          <a:p>
            <a:pPr eaLnBrk="1" hangingPunct="1">
              <a:lnSpc>
                <a:spcPct val="90000"/>
              </a:lnSpc>
              <a:spcBef>
                <a:spcPct val="30000"/>
              </a:spcBef>
              <a:buFont typeface="Wingdings" pitchFamily="2" charset="2"/>
              <a:buNone/>
            </a:pPr>
            <a:endParaRPr lang="cs-CZ" sz="900"/>
          </a:p>
          <a:p>
            <a:pPr eaLnBrk="1" hangingPunct="1">
              <a:lnSpc>
                <a:spcPct val="90000"/>
              </a:lnSpc>
              <a:spcBef>
                <a:spcPct val="30000"/>
              </a:spcBef>
              <a:buFont typeface="Wingdings" pitchFamily="2" charset="2"/>
              <a:buNone/>
            </a:pPr>
            <a:endParaRPr lang="cs-CZ" sz="900"/>
          </a:p>
          <a:p>
            <a:pPr eaLnBrk="1" hangingPunct="1">
              <a:lnSpc>
                <a:spcPct val="90000"/>
              </a:lnSpc>
              <a:spcBef>
                <a:spcPct val="30000"/>
              </a:spcBef>
              <a:buFont typeface="Wingdings" pitchFamily="2" charset="2"/>
              <a:buNone/>
            </a:pPr>
            <a:endParaRPr lang="cs-CZ" sz="900"/>
          </a:p>
          <a:p>
            <a:pPr eaLnBrk="1" hangingPunct="1">
              <a:lnSpc>
                <a:spcPct val="90000"/>
              </a:lnSpc>
              <a:spcBef>
                <a:spcPct val="30000"/>
              </a:spcBef>
              <a:buFont typeface="Wingdings" pitchFamily="2" charset="2"/>
              <a:buNone/>
            </a:pPr>
            <a:endParaRPr lang="cs-CZ" sz="900"/>
          </a:p>
          <a:p>
            <a:pPr eaLnBrk="1" hangingPunct="1">
              <a:lnSpc>
                <a:spcPct val="90000"/>
              </a:lnSpc>
              <a:spcBef>
                <a:spcPct val="30000"/>
              </a:spcBef>
              <a:buFont typeface="Wingdings" pitchFamily="2" charset="2"/>
              <a:buNone/>
            </a:pPr>
            <a:endParaRPr lang="cs-CZ" sz="900"/>
          </a:p>
          <a:p>
            <a:pPr eaLnBrk="1" hangingPunct="1">
              <a:lnSpc>
                <a:spcPct val="90000"/>
              </a:lnSpc>
              <a:spcBef>
                <a:spcPct val="30000"/>
              </a:spcBef>
              <a:buFont typeface="Wingdings" pitchFamily="2" charset="2"/>
              <a:buNone/>
            </a:pPr>
            <a:endParaRPr lang="cs-CZ" sz="900"/>
          </a:p>
          <a:p>
            <a:pPr eaLnBrk="1" hangingPunct="1">
              <a:lnSpc>
                <a:spcPct val="90000"/>
              </a:lnSpc>
              <a:spcBef>
                <a:spcPct val="30000"/>
              </a:spcBef>
              <a:buFont typeface="Wingdings" pitchFamily="2" charset="2"/>
              <a:buNone/>
            </a:pPr>
            <a:endParaRPr lang="cs-CZ" sz="900"/>
          </a:p>
          <a:p>
            <a:pPr eaLnBrk="1" hangingPunct="1">
              <a:lnSpc>
                <a:spcPct val="90000"/>
              </a:lnSpc>
              <a:spcBef>
                <a:spcPct val="30000"/>
              </a:spcBef>
              <a:buFont typeface="Wingdings" pitchFamily="2" charset="2"/>
              <a:buNone/>
            </a:pPr>
            <a:endParaRPr lang="cs-CZ" sz="900"/>
          </a:p>
          <a:p>
            <a:pPr eaLnBrk="1" hangingPunct="1">
              <a:lnSpc>
                <a:spcPct val="90000"/>
              </a:lnSpc>
              <a:spcBef>
                <a:spcPct val="30000"/>
              </a:spcBef>
              <a:buFont typeface="Wingdings" pitchFamily="2" charset="2"/>
              <a:buNone/>
            </a:pPr>
            <a:endParaRPr lang="cs-CZ" sz="900"/>
          </a:p>
          <a:p>
            <a:pPr eaLnBrk="1" hangingPunct="1">
              <a:lnSpc>
                <a:spcPct val="90000"/>
              </a:lnSpc>
              <a:spcBef>
                <a:spcPct val="30000"/>
              </a:spcBef>
              <a:buFont typeface="Wingdings" pitchFamily="2" charset="2"/>
              <a:buNone/>
            </a:pPr>
            <a:endParaRPr lang="cs-CZ" sz="900"/>
          </a:p>
          <a:p>
            <a:pPr eaLnBrk="1" hangingPunct="1">
              <a:lnSpc>
                <a:spcPct val="90000"/>
              </a:lnSpc>
              <a:spcBef>
                <a:spcPct val="30000"/>
              </a:spcBef>
              <a:buFont typeface="Wingdings" pitchFamily="2" charset="2"/>
              <a:buNone/>
            </a:pPr>
            <a:endParaRPr lang="cs-CZ" sz="900"/>
          </a:p>
          <a:p>
            <a:pPr eaLnBrk="1" hangingPunct="1">
              <a:lnSpc>
                <a:spcPct val="90000"/>
              </a:lnSpc>
              <a:spcBef>
                <a:spcPct val="30000"/>
              </a:spcBef>
              <a:buFont typeface="Wingdings" pitchFamily="2" charset="2"/>
              <a:buNone/>
            </a:pPr>
            <a:endParaRPr lang="cs-CZ" sz="900"/>
          </a:p>
          <a:p>
            <a:pPr eaLnBrk="1" hangingPunct="1">
              <a:lnSpc>
                <a:spcPct val="90000"/>
              </a:lnSpc>
              <a:spcBef>
                <a:spcPct val="30000"/>
              </a:spcBef>
              <a:buFont typeface="Wingdings" pitchFamily="2" charset="2"/>
              <a:buNone/>
            </a:pPr>
            <a:endParaRPr lang="cs-CZ" sz="900"/>
          </a:p>
          <a:p>
            <a:pPr eaLnBrk="1" hangingPunct="1">
              <a:lnSpc>
                <a:spcPct val="90000"/>
              </a:lnSpc>
              <a:spcBef>
                <a:spcPct val="30000"/>
              </a:spcBef>
              <a:buFont typeface="Wingdings" pitchFamily="2" charset="2"/>
              <a:buNone/>
            </a:pPr>
            <a:endParaRPr lang="cs-CZ" sz="900"/>
          </a:p>
          <a:p>
            <a:pPr eaLnBrk="1" hangingPunct="1">
              <a:lnSpc>
                <a:spcPct val="90000"/>
              </a:lnSpc>
              <a:spcBef>
                <a:spcPct val="30000"/>
              </a:spcBef>
              <a:buFont typeface="Wingdings" pitchFamily="2" charset="2"/>
              <a:buNone/>
            </a:pPr>
            <a:endParaRPr lang="cs-CZ" sz="900"/>
          </a:p>
          <a:p>
            <a:pPr eaLnBrk="1" hangingPunct="1">
              <a:lnSpc>
                <a:spcPct val="90000"/>
              </a:lnSpc>
              <a:spcBef>
                <a:spcPct val="30000"/>
              </a:spcBef>
              <a:buFont typeface="Wingdings" pitchFamily="2" charset="2"/>
              <a:buNone/>
            </a:pPr>
            <a:endParaRPr lang="cs-CZ" sz="900"/>
          </a:p>
          <a:p>
            <a:pPr eaLnBrk="1" hangingPunct="1">
              <a:lnSpc>
                <a:spcPct val="90000"/>
              </a:lnSpc>
              <a:spcBef>
                <a:spcPct val="30000"/>
              </a:spcBef>
              <a:buFont typeface="Wingdings" pitchFamily="2" charset="2"/>
              <a:buNone/>
            </a:pPr>
            <a:endParaRPr lang="cs-CZ" sz="900"/>
          </a:p>
          <a:p>
            <a:pPr eaLnBrk="1" hangingPunct="1">
              <a:lnSpc>
                <a:spcPct val="90000"/>
              </a:lnSpc>
              <a:spcBef>
                <a:spcPct val="30000"/>
              </a:spcBef>
              <a:buFont typeface="Wingdings" pitchFamily="2" charset="2"/>
              <a:buNone/>
            </a:pPr>
            <a:endParaRPr lang="cs-CZ" sz="900"/>
          </a:p>
          <a:p>
            <a:pPr eaLnBrk="1" hangingPunct="1">
              <a:lnSpc>
                <a:spcPct val="90000"/>
              </a:lnSpc>
              <a:spcBef>
                <a:spcPct val="30000"/>
              </a:spcBef>
              <a:buFont typeface="Wingdings" pitchFamily="2" charset="2"/>
              <a:buNone/>
            </a:pPr>
            <a:endParaRPr lang="cs-CZ" sz="900"/>
          </a:p>
          <a:p>
            <a:pPr eaLnBrk="1" hangingPunct="1">
              <a:lnSpc>
                <a:spcPct val="90000"/>
              </a:lnSpc>
              <a:spcBef>
                <a:spcPct val="30000"/>
              </a:spcBef>
              <a:buFont typeface="Wingdings" pitchFamily="2" charset="2"/>
              <a:buNone/>
            </a:pPr>
            <a:endParaRPr lang="cs-CZ" sz="900"/>
          </a:p>
          <a:p>
            <a:pPr eaLnBrk="1" hangingPunct="1">
              <a:lnSpc>
                <a:spcPct val="90000"/>
              </a:lnSpc>
              <a:spcBef>
                <a:spcPct val="30000"/>
              </a:spcBef>
              <a:buFont typeface="Wingdings" pitchFamily="2" charset="2"/>
              <a:buNone/>
            </a:pPr>
            <a:endParaRPr lang="cs-CZ" sz="900"/>
          </a:p>
          <a:p>
            <a:pPr eaLnBrk="1" hangingPunct="1">
              <a:lnSpc>
                <a:spcPct val="90000"/>
              </a:lnSpc>
              <a:spcBef>
                <a:spcPct val="30000"/>
              </a:spcBef>
              <a:buFont typeface="Wingdings" pitchFamily="2" charset="2"/>
              <a:buNone/>
            </a:pPr>
            <a:endParaRPr lang="cs-CZ" sz="900"/>
          </a:p>
          <a:p>
            <a:pPr eaLnBrk="1" hangingPunct="1">
              <a:lnSpc>
                <a:spcPct val="90000"/>
              </a:lnSpc>
              <a:spcBef>
                <a:spcPct val="30000"/>
              </a:spcBef>
              <a:buFont typeface="Wingdings" pitchFamily="2" charset="2"/>
              <a:buNone/>
            </a:pPr>
            <a:endParaRPr lang="cs-CZ" sz="900"/>
          </a:p>
          <a:p>
            <a:pPr eaLnBrk="1" hangingPunct="1">
              <a:lnSpc>
                <a:spcPct val="90000"/>
              </a:lnSpc>
              <a:spcBef>
                <a:spcPct val="30000"/>
              </a:spcBef>
              <a:buFont typeface="Wingdings" pitchFamily="2" charset="2"/>
              <a:buNone/>
            </a:pPr>
            <a:r>
              <a:rPr lang="cs-CZ" sz="900"/>
              <a:t>AJ: statistics as estimators, estimation                                                                                                                                          upraveno dle Glass, Hopkins</a:t>
            </a:r>
          </a:p>
        </p:txBody>
      </p:sp>
      <p:pic>
        <p:nvPicPr>
          <p:cNvPr id="9220" name="Picture 4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684213" y="2276475"/>
            <a:ext cx="7561262" cy="3887788"/>
          </a:xfr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Estimační kvality statistik II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752600"/>
            <a:ext cx="8037512" cy="4556125"/>
          </a:xfrm>
        </p:spPr>
        <p:txBody>
          <a:bodyPr/>
          <a:lstStyle/>
          <a:p>
            <a:pPr eaLnBrk="1" hangingPunct="1"/>
            <a:r>
              <a:rPr lang="cs-CZ" sz="2200" dirty="0"/>
              <a:t>Nezkreslenost</a:t>
            </a:r>
          </a:p>
          <a:p>
            <a:pPr lvl="1" eaLnBrk="1" hangingPunct="1"/>
            <a:r>
              <a:rPr lang="cs-CZ" sz="2000" dirty="0"/>
              <a:t>tj. že systematicky </a:t>
            </a:r>
            <a:r>
              <a:rPr lang="cs-CZ" sz="2000" dirty="0" err="1"/>
              <a:t>nenad</a:t>
            </a:r>
            <a:r>
              <a:rPr lang="cs-CZ" sz="2000" dirty="0"/>
              <a:t>(pod)</a:t>
            </a:r>
            <a:r>
              <a:rPr lang="cs-CZ" sz="2000" dirty="0" err="1"/>
              <a:t>hodnocuje</a:t>
            </a:r>
            <a:endParaRPr lang="cs-CZ" sz="2000" dirty="0"/>
          </a:p>
          <a:p>
            <a:pPr lvl="1" eaLnBrk="1" hangingPunct="1"/>
            <a:r>
              <a:rPr lang="cs-CZ" sz="2000" dirty="0"/>
              <a:t>např. </a:t>
            </a:r>
            <a:r>
              <a:rPr lang="cs-CZ" sz="2000" i="1" dirty="0"/>
              <a:t>s</a:t>
            </a:r>
            <a:r>
              <a:rPr lang="cs-CZ" sz="2000" dirty="0"/>
              <a:t> podhodnocuje</a:t>
            </a:r>
          </a:p>
          <a:p>
            <a:pPr eaLnBrk="1" hangingPunct="1"/>
            <a:r>
              <a:rPr lang="cs-CZ" sz="2200" dirty="0"/>
              <a:t>Konzistence</a:t>
            </a:r>
          </a:p>
          <a:p>
            <a:pPr lvl="1" eaLnBrk="1" hangingPunct="1"/>
            <a:r>
              <a:rPr lang="cs-CZ" sz="2000" dirty="0"/>
              <a:t>s velikostí vzorku roste přesnost odhadu</a:t>
            </a:r>
            <a:endParaRPr lang="cs-CZ" sz="2000" b="1" dirty="0"/>
          </a:p>
          <a:p>
            <a:pPr eaLnBrk="1" hangingPunct="1"/>
            <a:r>
              <a:rPr lang="cs-CZ" sz="2200" dirty="0"/>
              <a:t>Relativní účinnost</a:t>
            </a:r>
          </a:p>
          <a:p>
            <a:pPr lvl="1" eaLnBrk="1" hangingPunct="1"/>
            <a:r>
              <a:rPr lang="cs-CZ" sz="2000" dirty="0"/>
              <a:t>jak rychle roste přesnost s velikostí vzorku </a:t>
            </a:r>
          </a:p>
          <a:p>
            <a:pPr lvl="1" eaLnBrk="1" hangingPunct="1"/>
            <a:r>
              <a:rPr lang="cs-CZ" sz="2000" dirty="0"/>
              <a:t>zde vítězí </a:t>
            </a:r>
            <a:r>
              <a:rPr lang="cs-CZ" sz="2000" i="1" dirty="0"/>
              <a:t>M</a:t>
            </a:r>
            <a:r>
              <a:rPr lang="cs-CZ" sz="2000" dirty="0"/>
              <a:t> nad </a:t>
            </a:r>
            <a:r>
              <a:rPr lang="cs-CZ" sz="2000" i="1" dirty="0" err="1"/>
              <a:t>Md</a:t>
            </a:r>
            <a:r>
              <a:rPr lang="cs-CZ" sz="2000" i="1" dirty="0"/>
              <a:t> </a:t>
            </a:r>
            <a:r>
              <a:rPr lang="cs-CZ" sz="2000" dirty="0"/>
              <a:t>a strhává s sebou i další momentové statistiky</a:t>
            </a:r>
          </a:p>
          <a:p>
            <a:pPr lvl="2" eaLnBrk="1" hangingPunct="1"/>
            <a:r>
              <a:rPr lang="cs-CZ" sz="1900" i="1" dirty="0"/>
              <a:t>jejich výhodou je i snadné počítání s nimi</a:t>
            </a:r>
          </a:p>
          <a:p>
            <a:pPr eaLnBrk="1" hangingPunct="1">
              <a:buNone/>
            </a:pPr>
            <a:endParaRPr lang="cs-CZ" sz="1800" i="1" dirty="0"/>
          </a:p>
          <a:p>
            <a:pPr eaLnBrk="1" hangingPunct="1">
              <a:buNone/>
            </a:pPr>
            <a:r>
              <a:rPr lang="cs-CZ" sz="1800" i="1" dirty="0"/>
              <a:t>Alternativně Kvalita bodového odhadu viz </a:t>
            </a:r>
            <a:r>
              <a:rPr lang="cs-CZ" sz="1800" i="1" dirty="0" err="1"/>
              <a:t>Hendl</a:t>
            </a:r>
            <a:r>
              <a:rPr lang="cs-CZ" sz="1800" i="1" dirty="0"/>
              <a:t> 175</a:t>
            </a:r>
          </a:p>
          <a:p>
            <a:pPr eaLnBrk="1" hangingPunct="1">
              <a:buFont typeface="Wingdings" pitchFamily="2" charset="2"/>
              <a:buNone/>
            </a:pPr>
            <a:endParaRPr lang="cs-CZ" sz="1000" i="1" dirty="0"/>
          </a:p>
          <a:p>
            <a:pPr eaLnBrk="1" hangingPunct="1">
              <a:buFont typeface="Wingdings" pitchFamily="2" charset="2"/>
              <a:buNone/>
            </a:pPr>
            <a:r>
              <a:rPr lang="cs-CZ" sz="1000" dirty="0"/>
              <a:t>AJ: </a:t>
            </a:r>
            <a:r>
              <a:rPr lang="cs-CZ" sz="1000" dirty="0" err="1"/>
              <a:t>unbiasedness</a:t>
            </a:r>
            <a:r>
              <a:rPr lang="cs-CZ" sz="1000" dirty="0"/>
              <a:t>, </a:t>
            </a:r>
            <a:r>
              <a:rPr lang="cs-CZ" sz="1000" dirty="0" err="1"/>
              <a:t>consistency</a:t>
            </a:r>
            <a:r>
              <a:rPr lang="cs-CZ" sz="1000" dirty="0"/>
              <a:t>, </a:t>
            </a:r>
            <a:r>
              <a:rPr lang="cs-CZ" sz="1000" dirty="0" err="1"/>
              <a:t>relative</a:t>
            </a:r>
            <a:r>
              <a:rPr lang="cs-CZ" sz="1000" dirty="0"/>
              <a:t> </a:t>
            </a:r>
            <a:r>
              <a:rPr lang="cs-CZ" sz="1000" dirty="0" err="1"/>
              <a:t>efficiency</a:t>
            </a:r>
            <a:endParaRPr lang="cs-CZ" sz="1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/>
              <a:t>Barevná srdíčka kolegyně Michalčákové</a:t>
            </a:r>
          </a:p>
        </p:txBody>
      </p:sp>
      <p:sp>
        <p:nvSpPr>
          <p:cNvPr id="6147" name="Zástupný symbol pro obsah 2"/>
          <p:cNvSpPr>
            <a:spLocks noGrp="1"/>
          </p:cNvSpPr>
          <p:nvPr>
            <p:ph idx="1"/>
          </p:nvPr>
        </p:nvSpPr>
        <p:spPr>
          <a:xfrm>
            <a:off x="566738" y="1752600"/>
            <a:ext cx="8001000" cy="3260576"/>
          </a:xfrm>
        </p:spPr>
        <p:txBody>
          <a:bodyPr/>
          <a:lstStyle/>
          <a:p>
            <a:r>
              <a:rPr lang="cs-CZ" sz="2400" dirty="0"/>
              <a:t>Jaký je podíl barevných srdíček v balení?</a:t>
            </a:r>
          </a:p>
          <a:p>
            <a:endParaRPr lang="cs-CZ" sz="2400" dirty="0"/>
          </a:p>
          <a:p>
            <a:endParaRPr lang="cs-CZ" sz="2400" dirty="0"/>
          </a:p>
          <a:p>
            <a:endParaRPr lang="cs-CZ" sz="2400" dirty="0"/>
          </a:p>
          <a:p>
            <a:endParaRPr lang="cs-CZ" sz="2400" dirty="0"/>
          </a:p>
          <a:p>
            <a:endParaRPr lang="cs-CZ" sz="2400" dirty="0"/>
          </a:p>
          <a:p>
            <a:endParaRPr lang="cs-CZ" sz="2400" dirty="0"/>
          </a:p>
          <a:p>
            <a:endParaRPr lang="cs-CZ" sz="24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Bodové vs. intervalové odhady</a:t>
            </a:r>
            <a:endParaRPr lang="cs-CZ" sz="2400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539750" y="1916113"/>
            <a:ext cx="8001000" cy="4681537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cs-CZ" sz="2000" dirty="0"/>
              <a:t>Parametr se můžeme snažit odhadnout…  </a:t>
            </a:r>
          </a:p>
          <a:p>
            <a:pPr lvl="1" eaLnBrk="1" hangingPunct="1">
              <a:defRPr/>
            </a:pPr>
            <a:r>
              <a:rPr lang="cs-CZ" sz="2000" b="1" dirty="0"/>
              <a:t>bodovým odhadem</a:t>
            </a:r>
            <a:r>
              <a:rPr lang="cs-CZ" sz="2000" dirty="0"/>
              <a:t> – tj. odhadujeme přímo hodnotu parametru, např. průměr.</a:t>
            </a:r>
            <a:endParaRPr lang="cs-CZ" sz="1400" dirty="0"/>
          </a:p>
          <a:p>
            <a:pPr lvl="1" eaLnBrk="1" hangingPunct="1">
              <a:defRPr/>
            </a:pPr>
            <a:r>
              <a:rPr lang="cs-CZ" sz="2000" b="1" dirty="0"/>
              <a:t>intervalovým odhadem</a:t>
            </a:r>
            <a:r>
              <a:rPr lang="cs-CZ" sz="2000" dirty="0"/>
              <a:t> – tj. odhadnutím intervalu, který parametr s určitou p-</a:t>
            </a:r>
            <a:r>
              <a:rPr lang="cs-CZ" sz="2000" dirty="0" err="1"/>
              <a:t>ností</a:t>
            </a:r>
            <a:r>
              <a:rPr lang="cs-CZ" sz="2000" dirty="0"/>
              <a:t> zahrnuje</a:t>
            </a:r>
          </a:p>
          <a:p>
            <a:pPr lvl="2" eaLnBrk="1" hangingPunct="1">
              <a:defRPr/>
            </a:pPr>
            <a:r>
              <a:rPr lang="cs-CZ" sz="1700" dirty="0"/>
              <a:t>výsledkem intervalového odhadu je </a:t>
            </a:r>
            <a:r>
              <a:rPr lang="cs-CZ" sz="1700" b="1" dirty="0"/>
              <a:t>interval spolehlivosti</a:t>
            </a:r>
          </a:p>
          <a:p>
            <a:pPr lvl="2" eaLnBrk="1" hangingPunct="1">
              <a:defRPr/>
            </a:pPr>
            <a:r>
              <a:rPr lang="cs-CZ" sz="1700" dirty="0"/>
              <a:t>interval spolehlivosti tvoříme z bodového odhadu a znalosti jeho výběrového rozložení, tj. (</a:t>
            </a:r>
            <a:r>
              <a:rPr lang="cs-CZ" sz="1700" dirty="0" err="1"/>
              <a:t>bod</a:t>
            </a:r>
            <a:r>
              <a:rPr lang="cs-CZ" sz="1700" dirty="0">
                <a:sym typeface="Symbol" pitchFamily="18" charset="2"/>
              </a:rPr>
              <a:t></a:t>
            </a:r>
            <a:r>
              <a:rPr lang="cs-CZ" sz="1700" dirty="0"/>
              <a:t>odchylka)</a:t>
            </a:r>
          </a:p>
          <a:p>
            <a:pPr lvl="2" eaLnBrk="1" hangingPunct="1">
              <a:defRPr/>
            </a:pPr>
            <a:r>
              <a:rPr lang="cs-CZ" sz="1700" dirty="0"/>
              <a:t>intervalový odhad lepší - více informací</a:t>
            </a:r>
          </a:p>
          <a:p>
            <a:pPr lvl="2" eaLnBrk="1" hangingPunct="1">
              <a:defRPr/>
            </a:pPr>
            <a:r>
              <a:rPr lang="cs-CZ" sz="1700" dirty="0"/>
              <a:t>té p-</a:t>
            </a:r>
            <a:r>
              <a:rPr lang="cs-CZ" sz="1700" dirty="0" err="1"/>
              <a:t>nosti</a:t>
            </a:r>
            <a:r>
              <a:rPr lang="cs-CZ" sz="1700" dirty="0"/>
              <a:t> se v tomto kontextu říká </a:t>
            </a:r>
            <a:r>
              <a:rPr lang="cs-CZ" sz="1700" b="1" dirty="0"/>
              <a:t>hladina spolehlivosti </a:t>
            </a:r>
            <a:r>
              <a:rPr lang="cs-CZ" sz="1700" dirty="0"/>
              <a:t>(1</a:t>
            </a:r>
            <a:r>
              <a:rPr lang="cs-CZ" sz="1700" b="1" dirty="0"/>
              <a:t>-</a:t>
            </a:r>
            <a:r>
              <a:rPr lang="cs-CZ" sz="1700" i="1" dirty="0">
                <a:latin typeface="Symbol" pitchFamily="18" charset="2"/>
              </a:rPr>
              <a:t>a</a:t>
            </a:r>
            <a:r>
              <a:rPr lang="cs-CZ" sz="1700" dirty="0"/>
              <a:t>)</a:t>
            </a:r>
          </a:p>
          <a:p>
            <a:pPr lvl="3" eaLnBrk="1" hangingPunct="1">
              <a:defRPr/>
            </a:pPr>
            <a:r>
              <a:rPr lang="cs-CZ" sz="1400" dirty="0"/>
              <a:t>typicky se používá 95% a 99% hladina spolehlivosti</a:t>
            </a:r>
          </a:p>
          <a:p>
            <a:pPr lvl="3" eaLnBrk="1" hangingPunct="1">
              <a:defRPr/>
            </a:pPr>
            <a:r>
              <a:rPr lang="cs-CZ" sz="1400" dirty="0"/>
              <a:t>pak říkáme, že hledaný parametr je s 95% p-</a:t>
            </a:r>
            <a:r>
              <a:rPr lang="cs-CZ" sz="1400" dirty="0" err="1"/>
              <a:t>ností</a:t>
            </a:r>
            <a:r>
              <a:rPr lang="cs-CZ" sz="1400" dirty="0"/>
              <a:t> v intervalu spolehlivosti</a:t>
            </a:r>
            <a:endParaRPr lang="cs-CZ" sz="1600" dirty="0"/>
          </a:p>
          <a:p>
            <a:pPr eaLnBrk="1" hangingPunct="1">
              <a:buFont typeface="Wingdings" pitchFamily="2" charset="2"/>
              <a:buNone/>
              <a:defRPr/>
            </a:pPr>
            <a:endParaRPr lang="cs-CZ" sz="1000" dirty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cs-CZ" sz="1600" dirty="0"/>
              <a:t>Zkuste si sami: </a:t>
            </a:r>
            <a:r>
              <a:rPr lang="cs-CZ" sz="1600" dirty="0">
                <a:solidFill>
                  <a:schemeClr val="accent1">
                    <a:lumMod val="50000"/>
                  </a:schemeClr>
                </a:solidFill>
                <a:hlinkClick r:id="rId4"/>
              </a:rPr>
              <a:t>http://onlinestatbook.com/stat_sim/conf_interval/index.html</a:t>
            </a:r>
            <a:endParaRPr lang="cs-CZ" sz="1600" dirty="0">
              <a:solidFill>
                <a:schemeClr val="accent1">
                  <a:lumMod val="50000"/>
                </a:schemeClr>
              </a:solidFill>
            </a:endParaRPr>
          </a:p>
          <a:p>
            <a:pPr eaLnBrk="1" hangingPunct="1">
              <a:buFont typeface="Wingdings" pitchFamily="2" charset="2"/>
              <a:buNone/>
              <a:defRPr/>
            </a:pPr>
            <a:endParaRPr lang="cs-CZ" sz="1000" dirty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cs-CZ" sz="1000" dirty="0"/>
              <a:t>AJ: point </a:t>
            </a:r>
            <a:r>
              <a:rPr lang="cs-CZ" sz="1000" dirty="0" err="1"/>
              <a:t>estimate</a:t>
            </a:r>
            <a:r>
              <a:rPr lang="cs-CZ" sz="1000" dirty="0"/>
              <a:t>, interval </a:t>
            </a:r>
            <a:r>
              <a:rPr lang="cs-CZ" sz="1000" dirty="0" err="1"/>
              <a:t>estimate</a:t>
            </a:r>
            <a:r>
              <a:rPr lang="cs-CZ" sz="1000" dirty="0"/>
              <a:t>, </a:t>
            </a:r>
            <a:r>
              <a:rPr lang="cs-CZ" sz="1000" dirty="0" err="1"/>
              <a:t>confidence</a:t>
            </a:r>
            <a:r>
              <a:rPr lang="cs-CZ" sz="1000" dirty="0"/>
              <a:t> interval (CI), </a:t>
            </a:r>
            <a:r>
              <a:rPr lang="cs-CZ" sz="1000" dirty="0" err="1"/>
              <a:t>level</a:t>
            </a:r>
            <a:r>
              <a:rPr lang="cs-CZ" sz="1000" dirty="0"/>
              <a:t> </a:t>
            </a:r>
            <a:r>
              <a:rPr lang="cs-CZ" sz="1000" dirty="0" err="1"/>
              <a:t>of</a:t>
            </a:r>
            <a:r>
              <a:rPr lang="cs-CZ" sz="1000" dirty="0"/>
              <a:t> </a:t>
            </a:r>
            <a:r>
              <a:rPr lang="cs-CZ" sz="1000" dirty="0" err="1"/>
              <a:t>confidence</a:t>
            </a:r>
            <a:r>
              <a:rPr lang="cs-CZ" sz="1000" dirty="0"/>
              <a:t>, </a:t>
            </a:r>
            <a:r>
              <a:rPr lang="cs-CZ" sz="1000" dirty="0" err="1"/>
              <a:t>consistency</a:t>
            </a:r>
            <a:r>
              <a:rPr lang="cs-CZ" sz="1000" dirty="0"/>
              <a:t>, </a:t>
            </a:r>
            <a:r>
              <a:rPr lang="cs-CZ" sz="1000" dirty="0" err="1"/>
              <a:t>unbiasedness</a:t>
            </a:r>
            <a:r>
              <a:rPr lang="cs-CZ" sz="1000" dirty="0"/>
              <a:t>, </a:t>
            </a:r>
            <a:r>
              <a:rPr lang="cs-CZ" sz="1000" dirty="0" err="1"/>
              <a:t>relative</a:t>
            </a:r>
            <a:r>
              <a:rPr lang="cs-CZ" sz="1000" dirty="0"/>
              <a:t> </a:t>
            </a:r>
            <a:r>
              <a:rPr lang="cs-CZ" sz="1000" dirty="0" err="1"/>
              <a:t>efficiency</a:t>
            </a:r>
            <a:r>
              <a:rPr lang="cs-CZ" sz="1000" dirty="0"/>
              <a:t>, resistence</a:t>
            </a:r>
          </a:p>
        </p:txBody>
      </p:sp>
      <p:graphicFrame>
        <p:nvGraphicFramePr>
          <p:cNvPr id="2050" name="Object 4"/>
          <p:cNvGraphicFramePr>
            <a:graphicFrameLocks noChangeAspect="1"/>
          </p:cNvGraphicFramePr>
          <p:nvPr/>
        </p:nvGraphicFramePr>
        <p:xfrm>
          <a:off x="5857875" y="4327525"/>
          <a:ext cx="2857500" cy="544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8" name="Rovnice" r:id="rId5" imgW="1333440" imgH="253800" progId="Equation.3">
                  <p:embed/>
                </p:oleObj>
              </mc:Choice>
              <mc:Fallback>
                <p:oleObj name="Rovnice" r:id="rId5" imgW="1333440" imgH="2538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57875" y="4327525"/>
                        <a:ext cx="2857500" cy="5445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3" name="AutoShape 5"/>
          <p:cNvSpPr>
            <a:spLocks/>
          </p:cNvSpPr>
          <p:nvPr/>
        </p:nvSpPr>
        <p:spPr bwMode="auto">
          <a:xfrm>
            <a:off x="7380288" y="476250"/>
            <a:ext cx="1346200" cy="898525"/>
          </a:xfrm>
          <a:prstGeom prst="borderCallout3">
            <a:avLst>
              <a:gd name="adj1" fmla="val 12722"/>
              <a:gd name="adj2" fmla="val 105662"/>
              <a:gd name="adj3" fmla="val 12722"/>
              <a:gd name="adj4" fmla="val 108606"/>
              <a:gd name="adj5" fmla="val 503935"/>
              <a:gd name="adj6" fmla="val 108606"/>
              <a:gd name="adj7" fmla="val 503333"/>
              <a:gd name="adj8" fmla="val 41019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l"/>
            <a:r>
              <a:rPr lang="cs-CZ" sz="1000" b="0" i="1">
                <a:latin typeface="Symbol" pitchFamily="18" charset="2"/>
              </a:rPr>
              <a:t>a</a:t>
            </a:r>
            <a:r>
              <a:rPr lang="cs-CZ" sz="1000" b="0"/>
              <a:t> je p-nost chyby a proto je hladina spolehlivosti 1-</a:t>
            </a:r>
            <a:r>
              <a:rPr lang="cs-CZ" sz="1000" b="0" i="1">
                <a:latin typeface="Symbol" pitchFamily="18" charset="2"/>
              </a:rPr>
              <a:t>a</a:t>
            </a:r>
            <a:r>
              <a:rPr lang="cs-CZ" sz="1000" b="0"/>
              <a:t>, tj. 95% spolehlivost znamená 5% chybovost: (1-0,05)</a:t>
            </a:r>
            <a:r>
              <a:rPr lang="cs-CZ" sz="1000"/>
              <a:t> 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4">
            <a:extLst>
              <a:ext uri="{FF2B5EF4-FFF2-40B4-BE49-F238E27FC236}">
                <a16:creationId xmlns:a16="http://schemas.microsoft.com/office/drawing/2014/main" id="{E55E40CE-14AF-47B2-84C9-ED9E847C469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84157606"/>
              </p:ext>
            </p:extLst>
          </p:nvPr>
        </p:nvGraphicFramePr>
        <p:xfrm>
          <a:off x="1979712" y="404664"/>
          <a:ext cx="5124805" cy="9765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395" name="Rovnice" r:id="rId3" imgW="1333440" imgH="253800" progId="Equation.3">
                  <p:embed/>
                </p:oleObj>
              </mc:Choice>
              <mc:Fallback>
                <p:oleObj name="Rovnice" r:id="rId3" imgW="1333440" imgH="253800" progId="Equation.3">
                  <p:embed/>
                  <p:pic>
                    <p:nvPicPr>
                      <p:cNvPr id="205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9712" y="404664"/>
                        <a:ext cx="5124805" cy="976561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ovéPole 8">
                <a:extLst>
                  <a:ext uri="{FF2B5EF4-FFF2-40B4-BE49-F238E27FC236}">
                    <a16:creationId xmlns:a16="http://schemas.microsoft.com/office/drawing/2014/main" id="{8B19B6D6-76E9-4286-9C50-9D686BF2862B}"/>
                  </a:ext>
                </a:extLst>
              </p:cNvPr>
              <p:cNvSpPr txBox="1"/>
              <p:nvPr/>
            </p:nvSpPr>
            <p:spPr>
              <a:xfrm>
                <a:off x="632064" y="1844824"/>
                <a:ext cx="7820099" cy="46272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Pre>
                        <m:sPrePr>
                          <m:ctrlPr>
                            <a:rPr lang="cs-CZ" sz="2800" i="1" smtClean="0">
                              <a:latin typeface="Cambria Math" panose="02040503050406030204" pitchFamily="18" charset="0"/>
                            </a:rPr>
                          </m:ctrlPr>
                        </m:sPrePr>
                        <m:sub>
                          <m:r>
                            <a:rPr lang="cs-CZ" sz="28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cs-CZ" sz="28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cs-CZ" sz="2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𝜶</m:t>
                          </m:r>
                        </m:sub>
                        <m:sup/>
                        <m:e>
                          <m:r>
                            <a:rPr lang="cs-CZ" sz="2800" b="1" i="1" smtClean="0">
                              <a:latin typeface="Cambria Math" panose="02040503050406030204" pitchFamily="18" charset="0"/>
                            </a:rPr>
                            <m:t>𝑪𝑰</m:t>
                          </m:r>
                          <m:r>
                            <a:rPr lang="cs-CZ" sz="2800" b="1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cs-CZ" sz="2800" b="1" i="1" smtClean="0">
                              <a:latin typeface="Cambria Math" panose="02040503050406030204" pitchFamily="18" charset="0"/>
                            </a:rPr>
                            <m:t>𝑴</m:t>
                          </m:r>
                          <m:r>
                            <a:rPr lang="cs-CZ" sz="2800" b="1" i="1" smtClean="0">
                              <a:latin typeface="Cambria Math" panose="02040503050406030204" pitchFamily="18" charset="0"/>
                            </a:rPr>
                            <m:t>±</m:t>
                          </m:r>
                          <m:sPre>
                            <m:sPrePr>
                              <m:ctrlPr>
                                <a:rPr lang="cs-CZ" sz="2800" b="1" i="1" smtClean="0">
                                  <a:latin typeface="Cambria Math" panose="02040503050406030204" pitchFamily="18" charset="0"/>
                                </a:rPr>
                              </m:ctrlPr>
                            </m:sPrePr>
                            <m:sub>
                              <m:r>
                                <a:rPr lang="cs-CZ" sz="2800" b="1" i="1" smtClean="0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  <m:r>
                                <a:rPr lang="cs-CZ" sz="2800" b="1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cs-CZ" sz="28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𝜶</m:t>
                              </m:r>
                              <m:r>
                                <a:rPr lang="cs-CZ" sz="28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/</m:t>
                              </m:r>
                              <m:r>
                                <a:rPr lang="cs-CZ" sz="28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sub>
                            <m:sup/>
                            <m:e>
                              <m:r>
                                <a:rPr lang="cs-CZ" sz="2800" b="1" i="1" smtClean="0">
                                  <a:latin typeface="Cambria Math" panose="02040503050406030204" pitchFamily="18" charset="0"/>
                                </a:rPr>
                                <m:t>𝒛</m:t>
                              </m:r>
                              <m:sSub>
                                <m:sSubPr>
                                  <m:ctrlPr>
                                    <a:rPr lang="cs-CZ" sz="28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sz="2800" b="1" i="1" smtClean="0">
                                      <a:latin typeface="Cambria Math" panose="02040503050406030204" pitchFamily="18" charset="0"/>
                                    </a:rPr>
                                    <m:t>𝒔</m:t>
                                  </m:r>
                                </m:e>
                                <m:sub>
                                  <m:r>
                                    <a:rPr lang="cs-CZ" sz="2800" b="1" i="1" smtClean="0">
                                      <a:latin typeface="Cambria Math" panose="02040503050406030204" pitchFamily="18" charset="0"/>
                                    </a:rPr>
                                    <m:t>𝑴</m:t>
                                  </m:r>
                                </m:sub>
                              </m:sSub>
                            </m:e>
                          </m:sPre>
                        </m:e>
                      </m:sPre>
                    </m:oMath>
                  </m:oMathPara>
                </a14:m>
                <a:endParaRPr lang="cs-CZ" dirty="0"/>
              </a:p>
              <a:p>
                <a:endParaRPr lang="cs-CZ" dirty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8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/>
                        <m:sub>
                          <m:r>
                            <a:rPr lang="cs-CZ" sz="28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cs-CZ" sz="28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cs-CZ" sz="2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𝜶</m:t>
                          </m:r>
                        </m:sub>
                      </m:sSub>
                      <m:r>
                        <a:rPr lang="cs-CZ" sz="2800" b="1" i="1" smtClean="0">
                          <a:latin typeface="Cambria Math" panose="02040503050406030204" pitchFamily="18" charset="0"/>
                        </a:rPr>
                        <m:t>𝑪𝑰</m:t>
                      </m:r>
                      <m:r>
                        <a:rPr lang="cs-CZ" sz="2800" b="1" i="1" smtClean="0">
                          <a:latin typeface="Cambria Math" panose="02040503050406030204" pitchFamily="18" charset="0"/>
                        </a:rPr>
                        <m:t>=(</m:t>
                      </m:r>
                      <m:r>
                        <a:rPr lang="cs-CZ" sz="2800" i="1">
                          <a:latin typeface="Cambria Math" panose="02040503050406030204" pitchFamily="18" charset="0"/>
                        </a:rPr>
                        <m:t>𝑴</m:t>
                      </m:r>
                      <m:r>
                        <a:rPr lang="cs-CZ" sz="2800" b="1" i="1" smtClean="0">
                          <a:latin typeface="Cambria Math" panose="02040503050406030204" pitchFamily="18" charset="0"/>
                        </a:rPr>
                        <m:t>−</m:t>
                      </m:r>
                      <m:sPre>
                        <m:sPrePr>
                          <m:ctrlPr>
                            <a:rPr lang="cs-CZ" sz="2800" i="1">
                              <a:latin typeface="Cambria Math" panose="02040503050406030204" pitchFamily="18" charset="0"/>
                            </a:rPr>
                          </m:ctrlPr>
                        </m:sPrePr>
                        <m:sub>
                          <m:r>
                            <a:rPr lang="cs-CZ" sz="2800" i="1"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cs-CZ" sz="2800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cs-CZ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𝜶</m:t>
                          </m:r>
                          <m:r>
                            <a:rPr lang="cs-CZ" sz="2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/</m:t>
                          </m:r>
                          <m:r>
                            <a:rPr lang="cs-CZ" sz="2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b>
                        <m:sup/>
                        <m:e>
                          <m:r>
                            <a:rPr lang="cs-CZ" sz="2800" i="1">
                              <a:latin typeface="Cambria Math" panose="02040503050406030204" pitchFamily="18" charset="0"/>
                            </a:rPr>
                            <m:t>𝒛</m:t>
                          </m:r>
                          <m:sSub>
                            <m:sSubPr>
                              <m:ctrlPr>
                                <a:rPr lang="cs-CZ" sz="2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800" i="1">
                                  <a:latin typeface="Cambria Math" panose="02040503050406030204" pitchFamily="18" charset="0"/>
                                </a:rPr>
                                <m:t>𝒔</m:t>
                              </m:r>
                            </m:e>
                            <m:sub>
                              <m:r>
                                <a:rPr lang="cs-CZ" sz="2800" i="1">
                                  <a:latin typeface="Cambria Math" panose="02040503050406030204" pitchFamily="18" charset="0"/>
                                </a:rPr>
                                <m:t>𝑴</m:t>
                              </m:r>
                            </m:sub>
                          </m:sSub>
                          <m:r>
                            <a:rPr lang="cs-CZ" sz="2800" b="1" i="1" smtClean="0">
                              <a:latin typeface="Cambria Math" panose="02040503050406030204" pitchFamily="18" charset="0"/>
                            </a:rPr>
                            <m:t>; </m:t>
                          </m:r>
                        </m:e>
                      </m:sPre>
                      <m:r>
                        <a:rPr lang="cs-CZ" sz="2800" i="1">
                          <a:latin typeface="Cambria Math" panose="02040503050406030204" pitchFamily="18" charset="0"/>
                        </a:rPr>
                        <m:t>𝑴</m:t>
                      </m:r>
                      <m:r>
                        <a:rPr lang="cs-CZ" sz="2800" b="1" i="1" smtClean="0">
                          <a:latin typeface="Cambria Math" panose="02040503050406030204" pitchFamily="18" charset="0"/>
                        </a:rPr>
                        <m:t>+</m:t>
                      </m:r>
                      <m:sPre>
                        <m:sPrePr>
                          <m:ctrlPr>
                            <a:rPr lang="cs-CZ" sz="2800" i="1">
                              <a:latin typeface="Cambria Math" panose="02040503050406030204" pitchFamily="18" charset="0"/>
                            </a:rPr>
                          </m:ctrlPr>
                        </m:sPrePr>
                        <m:sub>
                          <m:r>
                            <a:rPr lang="cs-CZ" sz="2800" i="1"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cs-CZ" sz="2800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cs-CZ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𝜶</m:t>
                          </m:r>
                          <m:r>
                            <a:rPr lang="cs-CZ" sz="2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/</m:t>
                          </m:r>
                          <m:r>
                            <a:rPr lang="cs-CZ" sz="2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b>
                        <m:sup/>
                        <m:e>
                          <m:r>
                            <a:rPr lang="cs-CZ" sz="2800" i="1">
                              <a:latin typeface="Cambria Math" panose="02040503050406030204" pitchFamily="18" charset="0"/>
                            </a:rPr>
                            <m:t>𝒛</m:t>
                          </m:r>
                          <m:sSub>
                            <m:sSubPr>
                              <m:ctrlPr>
                                <a:rPr lang="cs-CZ" sz="2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800" i="1">
                                  <a:latin typeface="Cambria Math" panose="02040503050406030204" pitchFamily="18" charset="0"/>
                                </a:rPr>
                                <m:t>𝒔</m:t>
                              </m:r>
                            </m:e>
                            <m:sub>
                              <m:r>
                                <a:rPr lang="cs-CZ" sz="2800" i="1">
                                  <a:latin typeface="Cambria Math" panose="02040503050406030204" pitchFamily="18" charset="0"/>
                                </a:rPr>
                                <m:t>𝑴</m:t>
                              </m:r>
                            </m:sub>
                          </m:sSub>
                        </m:e>
                      </m:sPre>
                      <m:r>
                        <a:rPr lang="cs-CZ" sz="2800" b="1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cs-CZ" sz="2800" dirty="0"/>
              </a:p>
              <a:p>
                <a:endParaRPr lang="cs-CZ" sz="2800" dirty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/>
                        <m:sub>
                          <m:r>
                            <a:rPr lang="cs-CZ" sz="2800" i="1"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cs-CZ" sz="2800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cs-CZ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𝜶</m:t>
                          </m:r>
                        </m:sub>
                      </m:sSub>
                      <m:r>
                        <a:rPr lang="cs-CZ" sz="2800" i="1">
                          <a:latin typeface="Cambria Math" panose="02040503050406030204" pitchFamily="18" charset="0"/>
                        </a:rPr>
                        <m:t>𝑪𝑰</m:t>
                      </m:r>
                      <m:r>
                        <a:rPr lang="cs-CZ" sz="2800" i="1">
                          <a:latin typeface="Cambria Math" panose="02040503050406030204" pitchFamily="18" charset="0"/>
                        </a:rPr>
                        <m:t>=(</m:t>
                      </m:r>
                      <m:r>
                        <a:rPr lang="cs-CZ" sz="2800" i="1">
                          <a:latin typeface="Cambria Math" panose="02040503050406030204" pitchFamily="18" charset="0"/>
                        </a:rPr>
                        <m:t>𝑴</m:t>
                      </m:r>
                      <m:r>
                        <a:rPr lang="cs-CZ" sz="2800" b="1" i="1" smtClean="0">
                          <a:latin typeface="Cambria Math" panose="02040503050406030204" pitchFamily="18" charset="0"/>
                        </a:rPr>
                        <m:t>+</m:t>
                      </m:r>
                      <m:sPre>
                        <m:sPrePr>
                          <m:ctrlPr>
                            <a:rPr lang="cs-CZ" sz="2800" i="1">
                              <a:latin typeface="Cambria Math" panose="02040503050406030204" pitchFamily="18" charset="0"/>
                            </a:rPr>
                          </m:ctrlPr>
                        </m:sPrePr>
                        <m:sub>
                          <m:r>
                            <a:rPr lang="cs-CZ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𝜶</m:t>
                          </m:r>
                          <m:r>
                            <a:rPr lang="cs-CZ" sz="2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/</m:t>
                          </m:r>
                          <m:r>
                            <a:rPr lang="cs-CZ" sz="2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b>
                        <m:sup/>
                        <m:e>
                          <m:r>
                            <a:rPr lang="cs-CZ" sz="2800" i="1">
                              <a:latin typeface="Cambria Math" panose="02040503050406030204" pitchFamily="18" charset="0"/>
                            </a:rPr>
                            <m:t>𝒛</m:t>
                          </m:r>
                          <m:sSub>
                            <m:sSubPr>
                              <m:ctrlPr>
                                <a:rPr lang="cs-CZ" sz="2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800" i="1">
                                  <a:latin typeface="Cambria Math" panose="02040503050406030204" pitchFamily="18" charset="0"/>
                                </a:rPr>
                                <m:t>𝒔</m:t>
                              </m:r>
                            </m:e>
                            <m:sub>
                              <m:r>
                                <a:rPr lang="cs-CZ" sz="2800" i="1">
                                  <a:latin typeface="Cambria Math" panose="02040503050406030204" pitchFamily="18" charset="0"/>
                                </a:rPr>
                                <m:t>𝑴</m:t>
                              </m:r>
                            </m:sub>
                          </m:sSub>
                          <m:r>
                            <a:rPr lang="cs-CZ" sz="2800" i="1">
                              <a:latin typeface="Cambria Math" panose="02040503050406030204" pitchFamily="18" charset="0"/>
                            </a:rPr>
                            <m:t>; </m:t>
                          </m:r>
                        </m:e>
                      </m:sPre>
                      <m:r>
                        <a:rPr lang="cs-CZ" sz="2800" i="1">
                          <a:latin typeface="Cambria Math" panose="02040503050406030204" pitchFamily="18" charset="0"/>
                        </a:rPr>
                        <m:t>𝑴</m:t>
                      </m:r>
                      <m:r>
                        <a:rPr lang="cs-CZ" sz="2800" i="1">
                          <a:latin typeface="Cambria Math" panose="02040503050406030204" pitchFamily="18" charset="0"/>
                        </a:rPr>
                        <m:t>+</m:t>
                      </m:r>
                      <m:sPre>
                        <m:sPrePr>
                          <m:ctrlPr>
                            <a:rPr lang="cs-CZ" sz="2800" i="1">
                              <a:latin typeface="Cambria Math" panose="02040503050406030204" pitchFamily="18" charset="0"/>
                            </a:rPr>
                          </m:ctrlPr>
                        </m:sPrePr>
                        <m:sub>
                          <m:r>
                            <a:rPr lang="cs-CZ" sz="2800" i="1"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cs-CZ" sz="2800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cs-CZ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𝜶</m:t>
                          </m:r>
                          <m:r>
                            <a:rPr lang="cs-CZ" sz="2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/</m:t>
                          </m:r>
                          <m:r>
                            <a:rPr lang="cs-CZ" sz="2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b>
                        <m:sup/>
                        <m:e>
                          <m:r>
                            <a:rPr lang="cs-CZ" sz="2800" i="1">
                              <a:latin typeface="Cambria Math" panose="02040503050406030204" pitchFamily="18" charset="0"/>
                            </a:rPr>
                            <m:t>𝒛</m:t>
                          </m:r>
                          <m:sSub>
                            <m:sSubPr>
                              <m:ctrlPr>
                                <a:rPr lang="cs-CZ" sz="2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800" i="1">
                                  <a:latin typeface="Cambria Math" panose="02040503050406030204" pitchFamily="18" charset="0"/>
                                </a:rPr>
                                <m:t>𝒔</m:t>
                              </m:r>
                            </m:e>
                            <m:sub>
                              <m:r>
                                <a:rPr lang="cs-CZ" sz="2800" i="1">
                                  <a:latin typeface="Cambria Math" panose="02040503050406030204" pitchFamily="18" charset="0"/>
                                </a:rPr>
                                <m:t>𝑴</m:t>
                              </m:r>
                            </m:sub>
                          </m:sSub>
                        </m:e>
                      </m:sPre>
                      <m:r>
                        <a:rPr lang="cs-CZ" sz="2800" i="1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cs-CZ" sz="2800" dirty="0"/>
              </a:p>
              <a:p>
                <a:endParaRPr lang="cs-CZ" sz="2800" dirty="0"/>
              </a:p>
              <a:p>
                <a:r>
                  <a:rPr lang="cs-CZ" sz="2800" b="0" dirty="0"/>
                  <a:t>šířka intervalu: od </a:t>
                </a:r>
                <a:r>
                  <a:rPr lang="cs-CZ" sz="2800" b="0" i="1" dirty="0"/>
                  <a:t>P</a:t>
                </a:r>
                <a:r>
                  <a:rPr lang="cs-CZ" sz="2800" b="0" baseline="-25000" dirty="0">
                    <a:latin typeface="Symbol" panose="05050102010706020507" pitchFamily="18" charset="2"/>
                  </a:rPr>
                  <a:t>a</a:t>
                </a:r>
                <a:r>
                  <a:rPr lang="cs-CZ" sz="2800" b="0" baseline="-25000" dirty="0"/>
                  <a:t>/2</a:t>
                </a:r>
                <a:r>
                  <a:rPr lang="cs-CZ" sz="2800" b="0" dirty="0"/>
                  <a:t> do </a:t>
                </a:r>
                <a:r>
                  <a:rPr lang="cs-CZ" sz="2800" b="0" i="1" dirty="0"/>
                  <a:t>P</a:t>
                </a:r>
                <a:r>
                  <a:rPr lang="cs-CZ" sz="2800" b="0" baseline="-25000" dirty="0"/>
                  <a:t>1-</a:t>
                </a:r>
                <a:r>
                  <a:rPr lang="cs-CZ" sz="2800" b="0" baseline="-25000" dirty="0">
                    <a:latin typeface="Symbol" panose="05050102010706020507" pitchFamily="18" charset="2"/>
                  </a:rPr>
                  <a:t>a</a:t>
                </a:r>
                <a:r>
                  <a:rPr lang="cs-CZ" sz="2800" b="0" baseline="-25000" dirty="0"/>
                  <a:t>/2</a:t>
                </a:r>
                <a:r>
                  <a:rPr lang="cs-CZ" sz="2800" b="0" dirty="0"/>
                  <a:t> výběrového rozložení</a:t>
                </a:r>
              </a:p>
              <a:p>
                <a:r>
                  <a:rPr lang="cs-CZ" sz="2800" b="0" dirty="0"/>
                  <a:t>umístění intervalu: </a:t>
                </a:r>
                <a:r>
                  <a:rPr lang="cs-CZ" sz="2800" b="0"/>
                  <a:t>kolem (výběrové) </a:t>
                </a:r>
                <a:r>
                  <a:rPr lang="cs-CZ" sz="2800" b="0" dirty="0"/>
                  <a:t>statistiky</a:t>
                </a:r>
              </a:p>
              <a:p>
                <a:endParaRPr lang="cs-CZ" sz="2800" dirty="0"/>
              </a:p>
            </p:txBody>
          </p:sp>
        </mc:Choice>
        <mc:Fallback>
          <p:sp>
            <p:nvSpPr>
              <p:cNvPr id="9" name="TextovéPole 8">
                <a:extLst>
                  <a:ext uri="{FF2B5EF4-FFF2-40B4-BE49-F238E27FC236}">
                    <a16:creationId xmlns:a16="http://schemas.microsoft.com/office/drawing/2014/main" id="{8B19B6D6-76E9-4286-9C50-9D686BF2862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2064" y="1844824"/>
                <a:ext cx="7820099" cy="462722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2918145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200"/>
              <a:t>Příklad konstrukce intervalu spolehlivosti pro průměr 1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539750" y="1714500"/>
            <a:ext cx="8175625" cy="488315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cs-CZ" sz="1800" b="1" dirty="0"/>
              <a:t>Na vzorku dětí (</a:t>
            </a:r>
            <a:r>
              <a:rPr lang="cs-CZ" sz="1800" b="1" i="1" dirty="0"/>
              <a:t>N</a:t>
            </a:r>
            <a:r>
              <a:rPr lang="cs-CZ" sz="1800" b="1" dirty="0"/>
              <a:t>=100) s různobarevnýma očima jsme spočítali průměrné IQ 130, přičemž víme, že </a:t>
            </a:r>
            <a:r>
              <a:rPr lang="cs-CZ" sz="1800" b="1" i="1" dirty="0">
                <a:latin typeface="Symbol" pitchFamily="18" charset="2"/>
              </a:rPr>
              <a:t>s</a:t>
            </a:r>
            <a:r>
              <a:rPr lang="cs-CZ" sz="1800" b="1" i="1" dirty="0"/>
              <a:t> </a:t>
            </a:r>
            <a:r>
              <a:rPr lang="cs-CZ" sz="1800" b="1" dirty="0"/>
              <a:t>=15. </a:t>
            </a:r>
          </a:p>
          <a:p>
            <a:pPr lvl="1" eaLnBrk="1" hangingPunct="1">
              <a:defRPr/>
            </a:pPr>
            <a:r>
              <a:rPr lang="cs-CZ" sz="1800" b="1" dirty="0"/>
              <a:t>bodový odhad </a:t>
            </a:r>
            <a:r>
              <a:rPr lang="cs-CZ" sz="1600" dirty="0"/>
              <a:t>průměrného IQ v populaci dětí s různobarevnýma očima (tj. parametru, </a:t>
            </a:r>
            <a:r>
              <a:rPr lang="cs-CZ" sz="1600" i="1" dirty="0">
                <a:latin typeface="Symbol" pitchFamily="18" charset="2"/>
              </a:rPr>
              <a:t>m</a:t>
            </a:r>
            <a:r>
              <a:rPr lang="cs-CZ" sz="1600" dirty="0"/>
              <a:t>) je</a:t>
            </a:r>
            <a:r>
              <a:rPr lang="cs-CZ" sz="1800" dirty="0"/>
              <a:t> 130</a:t>
            </a:r>
          </a:p>
          <a:p>
            <a:pPr lvl="1" eaLnBrk="1" hangingPunct="1">
              <a:defRPr/>
            </a:pPr>
            <a:r>
              <a:rPr lang="cs-CZ" sz="1800" b="1" dirty="0"/>
              <a:t>intervalový odhad</a:t>
            </a:r>
            <a:r>
              <a:rPr lang="cs-CZ" sz="1800" dirty="0"/>
              <a:t> </a:t>
            </a:r>
          </a:p>
          <a:p>
            <a:pPr lvl="2" eaLnBrk="1" hangingPunct="1">
              <a:defRPr/>
            </a:pPr>
            <a:r>
              <a:rPr lang="cs-CZ" sz="1500" dirty="0"/>
              <a:t>Známe-li </a:t>
            </a:r>
            <a:r>
              <a:rPr lang="cs-CZ" sz="2000" b="1" i="1" dirty="0">
                <a:latin typeface="Symbol" pitchFamily="18" charset="2"/>
              </a:rPr>
              <a:t>s</a:t>
            </a:r>
            <a:r>
              <a:rPr lang="cs-CZ" sz="1600" i="1" dirty="0">
                <a:latin typeface="+mj-lt"/>
              </a:rPr>
              <a:t>,</a:t>
            </a:r>
            <a:r>
              <a:rPr lang="cs-CZ" sz="1500" dirty="0">
                <a:latin typeface="+mj-lt"/>
              </a:rPr>
              <a:t>  </a:t>
            </a:r>
            <a:r>
              <a:rPr lang="cs-CZ" sz="1500" dirty="0"/>
              <a:t>výběrové rozložení průměru má </a:t>
            </a:r>
            <a:r>
              <a:rPr lang="cs-CZ" sz="1500" b="1" dirty="0"/>
              <a:t>normální rozložení…</a:t>
            </a:r>
          </a:p>
          <a:p>
            <a:pPr lvl="2" eaLnBrk="1" hangingPunct="1">
              <a:defRPr/>
            </a:pPr>
            <a:r>
              <a:rPr lang="cs-CZ" sz="1500" dirty="0"/>
              <a:t>…se středem v </a:t>
            </a:r>
            <a:r>
              <a:rPr lang="cs-CZ" sz="2000" i="1" dirty="0">
                <a:latin typeface="Symbol" pitchFamily="18" charset="2"/>
              </a:rPr>
              <a:t>m</a:t>
            </a:r>
            <a:r>
              <a:rPr lang="cs-CZ" sz="1500" dirty="0"/>
              <a:t>. </a:t>
            </a:r>
            <a:r>
              <a:rPr lang="cs-CZ" sz="2000" i="1" dirty="0">
                <a:latin typeface="Symbol" pitchFamily="18" charset="2"/>
              </a:rPr>
              <a:t>m</a:t>
            </a:r>
            <a:r>
              <a:rPr lang="cs-CZ" sz="1500" dirty="0"/>
              <a:t> neznáme, a tak použijeme bodový odhad </a:t>
            </a:r>
            <a:r>
              <a:rPr lang="cs-CZ" sz="2000" i="1" dirty="0"/>
              <a:t>m </a:t>
            </a:r>
            <a:r>
              <a:rPr lang="cs-CZ" sz="2000" dirty="0"/>
              <a:t>= 130</a:t>
            </a:r>
          </a:p>
          <a:p>
            <a:pPr lvl="2" eaLnBrk="1" hangingPunct="1">
              <a:defRPr/>
            </a:pPr>
            <a:r>
              <a:rPr lang="cs-CZ" sz="1500" dirty="0"/>
              <a:t>… se směrodatnou chybou odhadu průměru </a:t>
            </a:r>
            <a:r>
              <a:rPr lang="cs-CZ" sz="2000" i="1" dirty="0" err="1"/>
              <a:t>s</a:t>
            </a:r>
            <a:r>
              <a:rPr lang="cs-CZ" sz="2000" i="1" baseline="-25000" dirty="0" err="1"/>
              <a:t>m</a:t>
            </a:r>
            <a:r>
              <a:rPr lang="cs-CZ" sz="2000" i="1" baseline="-25000" dirty="0"/>
              <a:t> </a:t>
            </a:r>
            <a:r>
              <a:rPr lang="cs-CZ" sz="2000" dirty="0"/>
              <a:t>= </a:t>
            </a:r>
            <a:r>
              <a:rPr lang="cs-CZ" sz="2000" i="1" dirty="0">
                <a:latin typeface="Symbol" pitchFamily="18" charset="2"/>
              </a:rPr>
              <a:t>s</a:t>
            </a:r>
            <a:r>
              <a:rPr lang="cs-CZ" sz="2000" i="1" dirty="0"/>
              <a:t> </a:t>
            </a:r>
            <a:r>
              <a:rPr lang="cs-CZ" sz="2000" dirty="0"/>
              <a:t>/√</a:t>
            </a:r>
            <a:r>
              <a:rPr lang="cs-CZ" sz="2000" i="1" dirty="0"/>
              <a:t>N </a:t>
            </a:r>
            <a:r>
              <a:rPr lang="cs-CZ" sz="1500" i="1" dirty="0"/>
              <a:t> </a:t>
            </a:r>
            <a:r>
              <a:rPr lang="cs-CZ" sz="1500" dirty="0"/>
              <a:t>= 15/ √100 = </a:t>
            </a:r>
            <a:r>
              <a:rPr lang="cs-CZ" sz="2000" dirty="0"/>
              <a:t>1,5.</a:t>
            </a:r>
          </a:p>
          <a:p>
            <a:pPr lvl="2" eaLnBrk="1" hangingPunct="1">
              <a:defRPr/>
            </a:pPr>
            <a:r>
              <a:rPr lang="cs-CZ" sz="1500" dirty="0"/>
              <a:t>Zvolíme-li hladinu spolehlivosti </a:t>
            </a:r>
            <a:r>
              <a:rPr lang="cs-CZ" sz="2000" dirty="0"/>
              <a:t>1-</a:t>
            </a:r>
            <a:r>
              <a:rPr lang="cs-CZ" sz="2000" i="1" dirty="0">
                <a:latin typeface="Symbol" pitchFamily="18" charset="2"/>
              </a:rPr>
              <a:t>a </a:t>
            </a:r>
            <a:r>
              <a:rPr lang="cs-CZ" sz="2000" dirty="0"/>
              <a:t>= 95%</a:t>
            </a:r>
            <a:r>
              <a:rPr lang="cs-CZ" sz="1500" dirty="0"/>
              <a:t>,</a:t>
            </a:r>
          </a:p>
          <a:p>
            <a:pPr lvl="2" eaLnBrk="1" hangingPunct="1">
              <a:defRPr/>
            </a:pPr>
            <a:r>
              <a:rPr lang="cs-CZ" sz="1500" dirty="0"/>
              <a:t>pak v tabulkách/Excelu zjistíme, že 95% normálního </a:t>
            </a:r>
            <a:r>
              <a:rPr lang="cs-CZ" sz="1500" dirty="0" err="1"/>
              <a:t>rozl</a:t>
            </a:r>
            <a:r>
              <a:rPr lang="cs-CZ" sz="1500" dirty="0"/>
              <a:t>. je mezi hodnotami  </a:t>
            </a:r>
            <a:r>
              <a:rPr lang="cs-CZ" sz="2000" dirty="0"/>
              <a:t>z=</a:t>
            </a:r>
            <a:r>
              <a:rPr lang="cs-CZ" sz="2000" i="1" dirty="0"/>
              <a:t> −</a:t>
            </a:r>
            <a:r>
              <a:rPr lang="cs-CZ" sz="2000" dirty="0"/>
              <a:t>1,96 a 1,96</a:t>
            </a:r>
            <a:r>
              <a:rPr lang="cs-CZ" sz="1500" dirty="0"/>
              <a:t> ,tj. </a:t>
            </a:r>
            <a:r>
              <a:rPr lang="cs-CZ" sz="2000" baseline="-25000" dirty="0"/>
              <a:t>1-</a:t>
            </a:r>
            <a:r>
              <a:rPr lang="cs-CZ" sz="2000" i="1" baseline="-25000" dirty="0">
                <a:latin typeface="Symbol" pitchFamily="18" charset="2"/>
              </a:rPr>
              <a:t>a</a:t>
            </a:r>
            <a:r>
              <a:rPr lang="cs-CZ" sz="2000" baseline="-25000" dirty="0"/>
              <a:t>/2</a:t>
            </a:r>
            <a:r>
              <a:rPr lang="cs-CZ" sz="2000" i="1" dirty="0"/>
              <a:t>z </a:t>
            </a:r>
            <a:r>
              <a:rPr lang="cs-CZ" sz="2000" dirty="0"/>
              <a:t>= </a:t>
            </a:r>
            <a:r>
              <a:rPr lang="cs-CZ" sz="2000" baseline="-25000" dirty="0"/>
              <a:t>0,975</a:t>
            </a:r>
            <a:r>
              <a:rPr lang="cs-CZ" sz="2000" i="1" dirty="0"/>
              <a:t>z</a:t>
            </a:r>
            <a:r>
              <a:rPr lang="cs-CZ" sz="2000" dirty="0"/>
              <a:t> = 1,96</a:t>
            </a:r>
            <a:r>
              <a:rPr lang="cs-CZ" sz="1200" dirty="0"/>
              <a:t>  , </a:t>
            </a:r>
            <a:r>
              <a:rPr lang="cs-CZ" sz="1500" dirty="0"/>
              <a:t>Excel:  =NORMSINV(0,975)</a:t>
            </a:r>
            <a:endParaRPr lang="cs-CZ" sz="1200" dirty="0"/>
          </a:p>
          <a:p>
            <a:pPr lvl="2" eaLnBrk="1" hangingPunct="1">
              <a:defRPr/>
            </a:pPr>
            <a:r>
              <a:rPr lang="cs-CZ" sz="1500" dirty="0"/>
              <a:t>interval spolehlivosti:  </a:t>
            </a:r>
            <a:r>
              <a:rPr lang="cs-CZ" sz="2000" dirty="0"/>
              <a:t>(</a:t>
            </a:r>
            <a:r>
              <a:rPr lang="cs-CZ" sz="2000" i="1" dirty="0"/>
              <a:t>m −</a:t>
            </a:r>
            <a:r>
              <a:rPr lang="cs-CZ" sz="2000" dirty="0"/>
              <a:t> 1,96</a:t>
            </a:r>
            <a:r>
              <a:rPr lang="cs-CZ" sz="2000" i="1" dirty="0"/>
              <a:t>s</a:t>
            </a:r>
            <a:r>
              <a:rPr lang="cs-CZ" sz="2000" i="1" baseline="-25000" dirty="0"/>
              <a:t>m</a:t>
            </a:r>
            <a:r>
              <a:rPr lang="cs-CZ" sz="2000" dirty="0"/>
              <a:t>; </a:t>
            </a:r>
            <a:r>
              <a:rPr lang="cs-CZ" sz="2000" i="1" dirty="0"/>
              <a:t>m </a:t>
            </a:r>
            <a:r>
              <a:rPr lang="cs-CZ" sz="2000" dirty="0"/>
              <a:t>+ 1,96</a:t>
            </a:r>
            <a:r>
              <a:rPr lang="cs-CZ" sz="2000" i="1" dirty="0"/>
              <a:t>s</a:t>
            </a:r>
            <a:r>
              <a:rPr lang="cs-CZ" sz="2000" i="1" baseline="-25000" dirty="0"/>
              <a:t>m</a:t>
            </a:r>
            <a:r>
              <a:rPr lang="cs-CZ" sz="2000" dirty="0"/>
              <a:t>)</a:t>
            </a:r>
            <a:r>
              <a:rPr lang="cs-CZ" sz="1500" dirty="0"/>
              <a:t> = (127,1 ; 132,9),              </a:t>
            </a:r>
          </a:p>
          <a:p>
            <a:pPr lvl="2" eaLnBrk="1" hangingPunct="1">
              <a:defRPr/>
            </a:pPr>
            <a:r>
              <a:rPr lang="cs-CZ" sz="1500" b="1" dirty="0"/>
              <a:t>tj. s 95% pravděpodobností 127,1 </a:t>
            </a:r>
            <a:r>
              <a:rPr lang="cs-CZ" sz="1500" b="1" dirty="0">
                <a:sym typeface="Symbol" pitchFamily="18" charset="2"/>
              </a:rPr>
              <a:t> </a:t>
            </a:r>
            <a:r>
              <a:rPr lang="cs-CZ" sz="1500" b="1" i="1" dirty="0">
                <a:latin typeface="Symbol" pitchFamily="18" charset="2"/>
                <a:sym typeface="Symbol" pitchFamily="18" charset="2"/>
              </a:rPr>
              <a:t>m</a:t>
            </a:r>
            <a:r>
              <a:rPr lang="cs-CZ" sz="1500" b="1" dirty="0">
                <a:sym typeface="Symbol" pitchFamily="18" charset="2"/>
              </a:rPr>
              <a:t>  132,9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cs-CZ" sz="1500" dirty="0">
              <a:sym typeface="Symbol" pitchFamily="18" charset="2"/>
            </a:endParaRPr>
          </a:p>
          <a:p>
            <a:pPr eaLnBrk="1" hangingPunct="1">
              <a:buFont typeface="Wingdings" pitchFamily="2" charset="2"/>
              <a:buNone/>
              <a:defRPr/>
            </a:pPr>
            <a:endParaRPr lang="en-US" sz="900" dirty="0">
              <a:sym typeface="Symbol" pitchFamily="18" charset="2"/>
            </a:endParaRPr>
          </a:p>
          <a:p>
            <a:pPr eaLnBrk="1" hangingPunct="1">
              <a:buFont typeface="Wingdings" pitchFamily="2" charset="2"/>
              <a:buNone/>
              <a:defRPr/>
            </a:pPr>
            <a:endParaRPr lang="cs-CZ" sz="900" dirty="0">
              <a:sym typeface="Symbol" pitchFamily="18" charset="2"/>
            </a:endParaRPr>
          </a:p>
          <a:p>
            <a:pPr lvl="2" eaLnBrk="1" hangingPunct="1">
              <a:buFont typeface="Wingdings" pitchFamily="2" charset="2"/>
              <a:buNone/>
              <a:defRPr/>
            </a:pPr>
            <a:endParaRPr lang="cs-CZ" sz="1400" dirty="0">
              <a:sym typeface="Symbol" pitchFamily="18" charset="2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/>
          </a:p>
        </p:txBody>
      </p:sp>
      <p:graphicFrame>
        <p:nvGraphicFramePr>
          <p:cNvPr id="5" name="Graf 4"/>
          <p:cNvGraphicFramePr/>
          <p:nvPr/>
        </p:nvGraphicFramePr>
        <p:xfrm>
          <a:off x="285721" y="1785926"/>
          <a:ext cx="8643998" cy="4286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200"/>
              <a:t>Příklad konstrukce intervalu spolehlivosti pro průměr 2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539750" y="1916113"/>
            <a:ext cx="8001000" cy="4681537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sz="1800" b="1"/>
              <a:t>Na vzorku dětí (</a:t>
            </a:r>
            <a:r>
              <a:rPr lang="cs-CZ" sz="1800" b="1" i="1"/>
              <a:t>N</a:t>
            </a:r>
            <a:r>
              <a:rPr lang="cs-CZ" sz="1800" b="1"/>
              <a:t>=100) s různobarevnýma očima jsme spočítali průměrné IQ 130 a </a:t>
            </a:r>
            <a:r>
              <a:rPr lang="cs-CZ" sz="1800" b="1" i="1"/>
              <a:t>s </a:t>
            </a:r>
            <a:r>
              <a:rPr lang="cs-CZ" sz="1800" b="1"/>
              <a:t>=15. </a:t>
            </a:r>
          </a:p>
          <a:p>
            <a:pPr lvl="1" eaLnBrk="1" hangingPunct="1"/>
            <a:r>
              <a:rPr lang="cs-CZ" sz="1800" b="1"/>
              <a:t>bodový odhad </a:t>
            </a:r>
            <a:r>
              <a:rPr lang="cs-CZ" sz="1800"/>
              <a:t>průměrného IQ v populaci dětí s různobarevnýma očima (tj. parametru, </a:t>
            </a:r>
            <a:r>
              <a:rPr lang="cs-CZ" sz="1800" i="1">
                <a:latin typeface="Symbol" pitchFamily="18" charset="2"/>
              </a:rPr>
              <a:t>m</a:t>
            </a:r>
            <a:r>
              <a:rPr lang="cs-CZ" sz="1800"/>
              <a:t>) je 130</a:t>
            </a:r>
          </a:p>
          <a:p>
            <a:pPr lvl="1" eaLnBrk="1" hangingPunct="1"/>
            <a:r>
              <a:rPr lang="cs-CZ" sz="1800" b="1"/>
              <a:t>intervalový odhad</a:t>
            </a:r>
            <a:r>
              <a:rPr lang="cs-CZ" sz="1800"/>
              <a:t> </a:t>
            </a:r>
          </a:p>
          <a:p>
            <a:pPr lvl="2" eaLnBrk="1" hangingPunct="1"/>
            <a:r>
              <a:rPr lang="cs-CZ" sz="1500"/>
              <a:t>střed intervalu spolehlivosti bude na bodovém odhadu, tj. </a:t>
            </a:r>
            <a:r>
              <a:rPr lang="cs-CZ" sz="1500" i="1"/>
              <a:t>m </a:t>
            </a:r>
            <a:r>
              <a:rPr lang="cs-CZ" sz="1500"/>
              <a:t>= 130</a:t>
            </a:r>
          </a:p>
          <a:p>
            <a:pPr lvl="2" eaLnBrk="1" hangingPunct="1"/>
            <a:r>
              <a:rPr lang="cs-CZ" sz="1500"/>
              <a:t>víme, že výběrové rozložení průměru má </a:t>
            </a:r>
            <a:r>
              <a:rPr lang="cs-CZ" sz="1500" i="1"/>
              <a:t>t</a:t>
            </a:r>
            <a:r>
              <a:rPr lang="cs-CZ" sz="1500"/>
              <a:t>–rozložení se stupni volnosti            </a:t>
            </a:r>
            <a:r>
              <a:rPr lang="cs-CZ" sz="1500" i="1">
                <a:latin typeface="Symbol" pitchFamily="18" charset="2"/>
              </a:rPr>
              <a:t>n</a:t>
            </a:r>
            <a:r>
              <a:rPr lang="cs-CZ" sz="1500"/>
              <a:t> = </a:t>
            </a:r>
            <a:r>
              <a:rPr lang="cs-CZ" sz="1500" i="1"/>
              <a:t>N</a:t>
            </a:r>
            <a:r>
              <a:rPr lang="cs-CZ" sz="1500"/>
              <a:t>−1 = 99 </a:t>
            </a:r>
          </a:p>
          <a:p>
            <a:pPr lvl="2" eaLnBrk="1" hangingPunct="1"/>
            <a:r>
              <a:rPr lang="cs-CZ" sz="1500"/>
              <a:t>zvolíme-li hladinu spolehlivosti 1-</a:t>
            </a:r>
            <a:r>
              <a:rPr lang="cs-CZ" sz="1500" i="1">
                <a:latin typeface="Symbol" pitchFamily="18" charset="2"/>
              </a:rPr>
              <a:t>a </a:t>
            </a:r>
            <a:r>
              <a:rPr lang="cs-CZ" sz="1500"/>
              <a:t>=95%,</a:t>
            </a:r>
          </a:p>
          <a:p>
            <a:pPr lvl="2" eaLnBrk="1" hangingPunct="1"/>
            <a:r>
              <a:rPr lang="cs-CZ" sz="1500"/>
              <a:t>pak v tabulkách (Excelu) zjistíme, že 95% </a:t>
            </a:r>
            <a:r>
              <a:rPr lang="cs-CZ" sz="1500" i="1"/>
              <a:t>t</a:t>
            </a:r>
            <a:r>
              <a:rPr lang="cs-CZ" sz="1500"/>
              <a:t>-rozložení je mezi hodnotami          t=-1,98 a 1,98 </a:t>
            </a:r>
            <a:r>
              <a:rPr lang="cs-CZ" sz="1200"/>
              <a:t>(tj. </a:t>
            </a:r>
            <a:r>
              <a:rPr lang="cs-CZ" sz="1200" baseline="-25000"/>
              <a:t>1-</a:t>
            </a:r>
            <a:r>
              <a:rPr lang="cs-CZ" sz="1200" i="1" baseline="-25000">
                <a:latin typeface="Symbol" pitchFamily="18" charset="2"/>
              </a:rPr>
              <a:t>a</a:t>
            </a:r>
            <a:r>
              <a:rPr lang="cs-CZ" sz="1200" baseline="-25000"/>
              <a:t>/2</a:t>
            </a:r>
            <a:r>
              <a:rPr lang="cs-CZ" sz="1200" i="1"/>
              <a:t>t </a:t>
            </a:r>
            <a:r>
              <a:rPr lang="cs-CZ" sz="1200"/>
              <a:t>(</a:t>
            </a:r>
            <a:r>
              <a:rPr lang="cs-CZ" sz="1500" i="1">
                <a:latin typeface="Symbol" pitchFamily="18" charset="2"/>
              </a:rPr>
              <a:t>n</a:t>
            </a:r>
            <a:r>
              <a:rPr lang="cs-CZ" sz="1200"/>
              <a:t>)= </a:t>
            </a:r>
            <a:r>
              <a:rPr lang="cs-CZ" sz="1200" baseline="-25000"/>
              <a:t>0,975</a:t>
            </a:r>
            <a:r>
              <a:rPr lang="cs-CZ" sz="1200" i="1"/>
              <a:t>t </a:t>
            </a:r>
            <a:r>
              <a:rPr lang="cs-CZ" sz="1200"/>
              <a:t>(99) = 1,98 </a:t>
            </a:r>
            <a:r>
              <a:rPr lang="cs-CZ" sz="900"/>
              <a:t>excel: TINV(0,05;99)</a:t>
            </a:r>
            <a:r>
              <a:rPr lang="cs-CZ" sz="1200"/>
              <a:t>)</a:t>
            </a:r>
          </a:p>
          <a:p>
            <a:pPr lvl="2" eaLnBrk="1" hangingPunct="1"/>
            <a:r>
              <a:rPr lang="cs-CZ" sz="1500"/>
              <a:t>směrodatná chyba odhadu průměru </a:t>
            </a:r>
            <a:r>
              <a:rPr lang="cs-CZ" sz="1500" i="1"/>
              <a:t>s</a:t>
            </a:r>
            <a:r>
              <a:rPr lang="cs-CZ" sz="1500" i="1" baseline="-25000"/>
              <a:t>m </a:t>
            </a:r>
            <a:r>
              <a:rPr lang="cs-CZ" sz="1500"/>
              <a:t>= </a:t>
            </a:r>
            <a:r>
              <a:rPr lang="cs-CZ" sz="1500" i="1"/>
              <a:t>s </a:t>
            </a:r>
            <a:r>
              <a:rPr lang="cs-CZ" sz="1500"/>
              <a:t>/√</a:t>
            </a:r>
            <a:r>
              <a:rPr lang="cs-CZ" sz="1500" i="1"/>
              <a:t>n  </a:t>
            </a:r>
            <a:r>
              <a:rPr lang="cs-CZ" sz="1500"/>
              <a:t>= 15/ √ 100 = 1,5</a:t>
            </a:r>
          </a:p>
          <a:p>
            <a:pPr lvl="2" eaLnBrk="1" hangingPunct="1"/>
            <a:r>
              <a:rPr lang="cs-CZ" sz="1500"/>
              <a:t>interval spolehlivosti:  (</a:t>
            </a:r>
            <a:r>
              <a:rPr lang="cs-CZ" sz="1500" i="1"/>
              <a:t>m </a:t>
            </a:r>
            <a:r>
              <a:rPr lang="cs-CZ" sz="1500"/>
              <a:t>- 1,98</a:t>
            </a:r>
            <a:r>
              <a:rPr lang="cs-CZ" sz="1500" i="1"/>
              <a:t>s</a:t>
            </a:r>
            <a:r>
              <a:rPr lang="cs-CZ" sz="1500" i="1" baseline="-25000"/>
              <a:t>m</a:t>
            </a:r>
            <a:r>
              <a:rPr lang="cs-CZ" sz="1500"/>
              <a:t>; </a:t>
            </a:r>
            <a:r>
              <a:rPr lang="cs-CZ" sz="1500" i="1"/>
              <a:t>m </a:t>
            </a:r>
            <a:r>
              <a:rPr lang="cs-CZ" sz="1500"/>
              <a:t>+ 1,98</a:t>
            </a:r>
            <a:r>
              <a:rPr lang="cs-CZ" sz="1500" i="1"/>
              <a:t>s</a:t>
            </a:r>
            <a:r>
              <a:rPr lang="cs-CZ" sz="1500" i="1" baseline="-25000"/>
              <a:t>m</a:t>
            </a:r>
            <a:r>
              <a:rPr lang="cs-CZ" sz="1500"/>
              <a:t>) = (127,0 ; 133,0),              </a:t>
            </a:r>
          </a:p>
          <a:p>
            <a:pPr lvl="2" eaLnBrk="1" hangingPunct="1"/>
            <a:r>
              <a:rPr lang="cs-CZ" sz="1500" b="1"/>
              <a:t>tj. s 95% pravděpodobností 127,0 </a:t>
            </a:r>
            <a:r>
              <a:rPr lang="cs-CZ" sz="1500" b="1">
                <a:sym typeface="Symbol" pitchFamily="18" charset="2"/>
              </a:rPr>
              <a:t> </a:t>
            </a:r>
            <a:r>
              <a:rPr lang="cs-CZ" sz="1500" b="1" i="1">
                <a:latin typeface="Symbol" pitchFamily="18" charset="2"/>
                <a:sym typeface="Symbol" pitchFamily="18" charset="2"/>
              </a:rPr>
              <a:t>m</a:t>
            </a:r>
            <a:r>
              <a:rPr lang="cs-CZ" sz="1500" b="1">
                <a:sym typeface="Symbol" pitchFamily="18" charset="2"/>
              </a:rPr>
              <a:t>  133,0</a:t>
            </a:r>
          </a:p>
          <a:p>
            <a:pPr eaLnBrk="1" hangingPunct="1">
              <a:buFont typeface="Wingdings" pitchFamily="2" charset="2"/>
              <a:buNone/>
            </a:pPr>
            <a:endParaRPr lang="cs-CZ" sz="1500">
              <a:sym typeface="Symbol" pitchFamily="18" charset="2"/>
            </a:endParaRPr>
          </a:p>
          <a:p>
            <a:pPr eaLnBrk="1" hangingPunct="1">
              <a:buFont typeface="Wingdings" pitchFamily="2" charset="2"/>
              <a:buNone/>
            </a:pPr>
            <a:endParaRPr lang="en-US" sz="900">
              <a:sym typeface="Symbol" pitchFamily="18" charset="2"/>
            </a:endParaRPr>
          </a:p>
          <a:p>
            <a:pPr eaLnBrk="1" hangingPunct="1">
              <a:buFont typeface="Wingdings" pitchFamily="2" charset="2"/>
              <a:buNone/>
            </a:pPr>
            <a:endParaRPr lang="cs-CZ" sz="900">
              <a:sym typeface="Symbol" pitchFamily="18" charset="2"/>
            </a:endParaRPr>
          </a:p>
          <a:p>
            <a:pPr lvl="2" eaLnBrk="1" hangingPunct="1">
              <a:buFont typeface="Wingdings" pitchFamily="2" charset="2"/>
              <a:buNone/>
            </a:pPr>
            <a:endParaRPr lang="cs-CZ" sz="1400">
              <a:sym typeface="Symbol" pitchFamily="18" charset="2"/>
            </a:endParaRPr>
          </a:p>
        </p:txBody>
      </p:sp>
      <p:sp>
        <p:nvSpPr>
          <p:cNvPr id="16388" name="AutoShape 4"/>
          <p:cNvSpPr>
            <a:spLocks/>
          </p:cNvSpPr>
          <p:nvPr/>
        </p:nvSpPr>
        <p:spPr bwMode="auto">
          <a:xfrm>
            <a:off x="7235825" y="5619750"/>
            <a:ext cx="1908175" cy="473075"/>
          </a:xfrm>
          <a:prstGeom prst="borderCallout2">
            <a:avLst>
              <a:gd name="adj1" fmla="val 24162"/>
              <a:gd name="adj2" fmla="val -3995"/>
              <a:gd name="adj3" fmla="val 24162"/>
              <a:gd name="adj4" fmla="val -55741"/>
              <a:gd name="adj5" fmla="val -36912"/>
              <a:gd name="adj6" fmla="val -107569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l"/>
            <a:r>
              <a:rPr lang="cs-CZ" sz="1000" b="0"/>
              <a:t>pozor na tento rozdíl: ve středu intervalu je </a:t>
            </a:r>
            <a:r>
              <a:rPr lang="cs-CZ" sz="1000" b="0" i="1"/>
              <a:t>m</a:t>
            </a:r>
            <a:r>
              <a:rPr lang="cs-CZ" sz="1000" b="0"/>
              <a:t>, někde v intervalu je v 95% případů </a:t>
            </a:r>
            <a:r>
              <a:rPr lang="cs-CZ" sz="1000" b="0" i="1">
                <a:latin typeface="Symbol" pitchFamily="18" charset="2"/>
              </a:rPr>
              <a:t>m</a:t>
            </a:r>
          </a:p>
        </p:txBody>
      </p:sp>
      <p:sp>
        <p:nvSpPr>
          <p:cNvPr id="16389" name="Line 5"/>
          <p:cNvSpPr>
            <a:spLocks noChangeShapeType="1"/>
          </p:cNvSpPr>
          <p:nvPr/>
        </p:nvSpPr>
        <p:spPr bwMode="auto">
          <a:xfrm flipV="1">
            <a:off x="5076825" y="5734050"/>
            <a:ext cx="1079500" cy="714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Interpretace intervalu spolehlivosti</a:t>
            </a:r>
            <a:endParaRPr lang="cs-CZ" sz="240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539750" y="1916113"/>
            <a:ext cx="8001000" cy="4681537"/>
          </a:xfrm>
        </p:spPr>
        <p:txBody>
          <a:bodyPr/>
          <a:lstStyle/>
          <a:p>
            <a:pPr eaLnBrk="1" hangingPunct="1">
              <a:spcBef>
                <a:spcPct val="30000"/>
              </a:spcBef>
            </a:pPr>
            <a:r>
              <a:rPr lang="cs-CZ" sz="1600" dirty="0">
                <a:sym typeface="Symbol" pitchFamily="18" charset="2"/>
              </a:rPr>
              <a:t>… je prostá, avšak zrádná</a:t>
            </a:r>
          </a:p>
          <a:p>
            <a:pPr eaLnBrk="1" hangingPunct="1">
              <a:spcBef>
                <a:spcPct val="30000"/>
              </a:spcBef>
            </a:pPr>
            <a:r>
              <a:rPr lang="cs-CZ" sz="1600" dirty="0">
                <a:sym typeface="Symbol" pitchFamily="18" charset="2"/>
              </a:rPr>
              <a:t>95% interval spolehlivosti </a:t>
            </a:r>
            <a:r>
              <a:rPr lang="cs-CZ" sz="1600" u="sng" dirty="0">
                <a:sym typeface="Symbol" pitchFamily="18" charset="2"/>
              </a:rPr>
              <a:t>znamená</a:t>
            </a:r>
            <a:r>
              <a:rPr lang="cs-CZ" sz="1600" dirty="0">
                <a:sym typeface="Symbol" pitchFamily="18" charset="2"/>
              </a:rPr>
              <a:t>, že sestrojujeme-li tento interval dle výše uvedených instrukcí, </a:t>
            </a:r>
            <a:r>
              <a:rPr lang="cs-CZ" sz="1600" b="1" dirty="0">
                <a:sym typeface="Symbol" pitchFamily="18" charset="2"/>
              </a:rPr>
              <a:t>v 95% případů sestrojení intervalu tento interval zahrnuje odhadovaný parametr</a:t>
            </a:r>
            <a:r>
              <a:rPr lang="cs-CZ" sz="1600" dirty="0">
                <a:sym typeface="Symbol" pitchFamily="18" charset="2"/>
              </a:rPr>
              <a:t>, tj. v 95% případů je závěr, že </a:t>
            </a:r>
            <a:r>
              <a:rPr lang="cs-CZ" sz="1600" i="1" dirty="0">
                <a:latin typeface="Symbol" pitchFamily="18" charset="2"/>
                <a:sym typeface="Symbol" pitchFamily="18" charset="2"/>
              </a:rPr>
              <a:t>m</a:t>
            </a:r>
            <a:r>
              <a:rPr lang="cs-CZ" sz="1600" dirty="0">
                <a:sym typeface="Symbol" pitchFamily="18" charset="2"/>
              </a:rPr>
              <a:t>  je mezi čísly </a:t>
            </a:r>
            <a:r>
              <a:rPr lang="cs-CZ" sz="1600" i="1" dirty="0">
                <a:sym typeface="Symbol" pitchFamily="18" charset="2"/>
              </a:rPr>
              <a:t>a</a:t>
            </a:r>
            <a:r>
              <a:rPr lang="cs-CZ" sz="1600" dirty="0">
                <a:sym typeface="Symbol" pitchFamily="18" charset="2"/>
              </a:rPr>
              <a:t> </a:t>
            </a:r>
            <a:r>
              <a:rPr lang="cs-CZ" sz="1600" dirty="0" err="1">
                <a:sym typeface="Symbol" pitchFamily="18" charset="2"/>
              </a:rPr>
              <a:t>a</a:t>
            </a:r>
            <a:r>
              <a:rPr lang="cs-CZ" sz="1600" dirty="0">
                <a:sym typeface="Symbol" pitchFamily="18" charset="2"/>
              </a:rPr>
              <a:t> </a:t>
            </a:r>
            <a:r>
              <a:rPr lang="cs-CZ" sz="1600" i="1" dirty="0">
                <a:sym typeface="Symbol" pitchFamily="18" charset="2"/>
              </a:rPr>
              <a:t>b</a:t>
            </a:r>
            <a:r>
              <a:rPr lang="cs-CZ" sz="1600" dirty="0">
                <a:sym typeface="Symbol" pitchFamily="18" charset="2"/>
              </a:rPr>
              <a:t>, správný.</a:t>
            </a:r>
          </a:p>
          <a:p>
            <a:pPr eaLnBrk="1" hangingPunct="1">
              <a:spcBef>
                <a:spcPct val="30000"/>
              </a:spcBef>
            </a:pPr>
            <a:r>
              <a:rPr lang="cs-CZ" sz="1600" dirty="0">
                <a:sym typeface="Symbol" pitchFamily="18" charset="2"/>
              </a:rPr>
              <a:t>V tomto smyslu to také znamená, že </a:t>
            </a:r>
            <a:r>
              <a:rPr lang="cs-CZ" sz="1600" u="sng" dirty="0">
                <a:sym typeface="Symbol" pitchFamily="18" charset="2"/>
              </a:rPr>
              <a:t>máme</a:t>
            </a:r>
            <a:r>
              <a:rPr lang="cs-CZ" sz="1600" dirty="0">
                <a:sym typeface="Symbol" pitchFamily="18" charset="2"/>
              </a:rPr>
              <a:t> subjektivní 95% jistotu, že parametr je v námi určeném intervalu.</a:t>
            </a:r>
          </a:p>
          <a:p>
            <a:pPr eaLnBrk="1" hangingPunct="1">
              <a:spcBef>
                <a:spcPct val="30000"/>
              </a:spcBef>
            </a:pPr>
            <a:r>
              <a:rPr lang="cs-CZ" sz="1600" dirty="0">
                <a:sym typeface="Symbol" pitchFamily="18" charset="2"/>
              </a:rPr>
              <a:t>V konkrétním případě, kdy jsme spočetli konkrétní interval spolehlivosti (</a:t>
            </a:r>
            <a:r>
              <a:rPr lang="cs-CZ" sz="1600" dirty="0"/>
              <a:t>127 </a:t>
            </a:r>
            <a:r>
              <a:rPr lang="cs-CZ" sz="1600" dirty="0">
                <a:sym typeface="Symbol" pitchFamily="18" charset="2"/>
              </a:rPr>
              <a:t> </a:t>
            </a:r>
            <a:r>
              <a:rPr lang="cs-CZ" sz="1600" i="1" dirty="0">
                <a:latin typeface="Symbol" pitchFamily="18" charset="2"/>
                <a:sym typeface="Symbol" pitchFamily="18" charset="2"/>
              </a:rPr>
              <a:t>m</a:t>
            </a:r>
            <a:r>
              <a:rPr lang="cs-CZ" sz="1600" dirty="0">
                <a:sym typeface="Symbol" pitchFamily="18" charset="2"/>
              </a:rPr>
              <a:t>  133), to </a:t>
            </a:r>
            <a:r>
              <a:rPr lang="cs-CZ" sz="1600" u="sng" dirty="0">
                <a:sym typeface="Symbol" pitchFamily="18" charset="2"/>
              </a:rPr>
              <a:t>neznamená</a:t>
            </a:r>
            <a:r>
              <a:rPr lang="cs-CZ" sz="1600" dirty="0">
                <a:sym typeface="Symbol" pitchFamily="18" charset="2"/>
              </a:rPr>
              <a:t>, že v 95% případech je </a:t>
            </a:r>
            <a:r>
              <a:rPr lang="cs-CZ" sz="1600" i="1" dirty="0">
                <a:latin typeface="Symbol" pitchFamily="18" charset="2"/>
                <a:sym typeface="Symbol" pitchFamily="18" charset="2"/>
              </a:rPr>
              <a:t>m</a:t>
            </a:r>
            <a:r>
              <a:rPr lang="cs-CZ" sz="1600" dirty="0">
                <a:sym typeface="Symbol" pitchFamily="18" charset="2"/>
              </a:rPr>
              <a:t> v intervalu od 127 do 133. </a:t>
            </a:r>
          </a:p>
          <a:p>
            <a:pPr lvl="1" eaLnBrk="1" hangingPunct="1">
              <a:spcBef>
                <a:spcPct val="30000"/>
              </a:spcBef>
            </a:pPr>
            <a:r>
              <a:rPr lang="cs-CZ" sz="1200" dirty="0">
                <a:sym typeface="Symbol" pitchFamily="18" charset="2"/>
              </a:rPr>
              <a:t>To proto, že </a:t>
            </a:r>
            <a:r>
              <a:rPr lang="cs-CZ" sz="1200" i="1" dirty="0">
                <a:latin typeface="Symbol" pitchFamily="18" charset="2"/>
                <a:sym typeface="Symbol" pitchFamily="18" charset="2"/>
              </a:rPr>
              <a:t>m</a:t>
            </a:r>
            <a:r>
              <a:rPr lang="cs-CZ" sz="1200" dirty="0">
                <a:sym typeface="Symbol" pitchFamily="18" charset="2"/>
              </a:rPr>
              <a:t> je konstanta; při opakovaných výzkumech se nemění</a:t>
            </a:r>
            <a:r>
              <a:rPr lang="cs-CZ" sz="1200" i="1" dirty="0">
                <a:sym typeface="Symbol" pitchFamily="18" charset="2"/>
              </a:rPr>
              <a:t>.</a:t>
            </a:r>
            <a:r>
              <a:rPr lang="cs-CZ" sz="1200" dirty="0">
                <a:sym typeface="Symbol" pitchFamily="18" charset="2"/>
              </a:rPr>
              <a:t> Díky omylnému výběru v každém výzkumu vychází poněkud jiný interval sestrojený podle jiného výběrového průměru. Jinými slovy, trefujeme se obručí na kolík a ne kolíkem do obruče.  </a:t>
            </a:r>
          </a:p>
          <a:p>
            <a:pPr eaLnBrk="1" hangingPunct="1">
              <a:spcBef>
                <a:spcPct val="30000"/>
              </a:spcBef>
            </a:pPr>
            <a:r>
              <a:rPr lang="cs-CZ" sz="1600" dirty="0">
                <a:sym typeface="Symbol" pitchFamily="18" charset="2"/>
              </a:rPr>
              <a:t>O čem tohle slovíčkaření je? O rozdílu mezi četnostním a subjektivním (</a:t>
            </a:r>
            <a:r>
              <a:rPr lang="cs-CZ" sz="1600" dirty="0" err="1">
                <a:sym typeface="Symbol" pitchFamily="18" charset="2"/>
              </a:rPr>
              <a:t>Bayesovským</a:t>
            </a:r>
            <a:r>
              <a:rPr lang="cs-CZ" sz="1600" dirty="0">
                <a:sym typeface="Symbol" pitchFamily="18" charset="2"/>
              </a:rPr>
              <a:t>) pojetím pravděpodobnosti.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…Výběrové rozložení </a:t>
            </a:r>
            <a:r>
              <a:rPr lang="cs-CZ" b="1" dirty="0"/>
              <a:t>mediánu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/>
              <a:t>Simulace:  </a:t>
            </a:r>
            <a:r>
              <a:rPr lang="cs-CZ" sz="1800" dirty="0">
                <a:solidFill>
                  <a:srgbClr val="0070C0"/>
                </a:solidFill>
              </a:rPr>
              <a:t>www.</a:t>
            </a:r>
            <a:r>
              <a:rPr lang="cs-CZ" sz="1800" dirty="0" err="1">
                <a:solidFill>
                  <a:srgbClr val="0070C0"/>
                </a:solidFill>
              </a:rPr>
              <a:t>stat.tamu.edu</a:t>
            </a:r>
            <a:r>
              <a:rPr lang="cs-CZ" sz="1800" dirty="0">
                <a:solidFill>
                  <a:srgbClr val="0070C0"/>
                </a:solidFill>
              </a:rPr>
              <a:t>/</a:t>
            </a:r>
            <a:r>
              <a:rPr lang="en-US" sz="1800" dirty="0">
                <a:solidFill>
                  <a:srgbClr val="0070C0"/>
                </a:solidFill>
              </a:rPr>
              <a:t>~</a:t>
            </a:r>
            <a:r>
              <a:rPr lang="en-US" sz="1800" dirty="0" err="1">
                <a:solidFill>
                  <a:srgbClr val="0070C0"/>
                </a:solidFill>
              </a:rPr>
              <a:t>jhardin</a:t>
            </a:r>
            <a:r>
              <a:rPr lang="cs-CZ" sz="1800" dirty="0">
                <a:solidFill>
                  <a:srgbClr val="0070C0"/>
                </a:solidFill>
              </a:rPr>
              <a:t>/</a:t>
            </a:r>
            <a:r>
              <a:rPr lang="cs-CZ" sz="1800" dirty="0" err="1">
                <a:solidFill>
                  <a:srgbClr val="0070C0"/>
                </a:solidFill>
              </a:rPr>
              <a:t>applets</a:t>
            </a:r>
            <a:r>
              <a:rPr lang="cs-CZ" sz="1800" dirty="0">
                <a:solidFill>
                  <a:srgbClr val="0070C0"/>
                </a:solidFill>
              </a:rPr>
              <a:t>/</a:t>
            </a:r>
            <a:r>
              <a:rPr lang="cs-CZ" sz="1800" dirty="0" err="1">
                <a:solidFill>
                  <a:srgbClr val="0070C0"/>
                </a:solidFill>
              </a:rPr>
              <a:t>signed</a:t>
            </a:r>
            <a:r>
              <a:rPr lang="cs-CZ" sz="1800" dirty="0">
                <a:solidFill>
                  <a:srgbClr val="0070C0"/>
                </a:solidFill>
              </a:rPr>
              <a:t>/SampDist2.html </a:t>
            </a:r>
          </a:p>
          <a:p>
            <a:r>
              <a:rPr lang="cs-CZ" sz="1800" dirty="0"/>
              <a:t>V případě normálního rozložení je taky normální a směrodatná chyba je cca 1,25 směrodatné chyby průměru</a:t>
            </a:r>
          </a:p>
          <a:p>
            <a:r>
              <a:rPr lang="cs-CZ" sz="1800" dirty="0"/>
              <a:t>Pořadový způsob nabízí </a:t>
            </a:r>
            <a:r>
              <a:rPr lang="cs-CZ" sz="1800" dirty="0" err="1"/>
              <a:t>Campbell</a:t>
            </a:r>
            <a:r>
              <a:rPr lang="cs-CZ" sz="1800" dirty="0"/>
              <a:t> a Gardner</a:t>
            </a:r>
            <a:r>
              <a:rPr lang="cs-CZ" sz="1800" baseline="30000" dirty="0"/>
              <a:t>1</a:t>
            </a:r>
          </a:p>
          <a:p>
            <a:pPr lvl="1"/>
            <a:r>
              <a:rPr lang="cs-CZ" sz="1400" dirty="0"/>
              <a:t>Přibližný interval (pro N</a:t>
            </a:r>
            <a:r>
              <a:rPr lang="en-US" sz="1400" dirty="0"/>
              <a:t>&gt;100</a:t>
            </a:r>
            <a:r>
              <a:rPr lang="cs-CZ" sz="1400" dirty="0"/>
              <a:t>) se stanovuje opravdu pořadovým způsobem, tj. počítáme pořadí, které určuje horní a dolní mez intervalu</a:t>
            </a:r>
          </a:p>
          <a:p>
            <a:pPr lvl="1"/>
            <a:r>
              <a:rPr lang="cs-CZ" sz="1400" dirty="0"/>
              <a:t>Pro 95% interval spolehlivosti pak je </a:t>
            </a:r>
            <a:r>
              <a:rPr lang="cs-CZ" sz="1400" i="1" dirty="0"/>
              <a:t>r</a:t>
            </a:r>
            <a:r>
              <a:rPr lang="cs-CZ" sz="1400" dirty="0"/>
              <a:t> pořadí určující horní mez a </a:t>
            </a:r>
            <a:r>
              <a:rPr lang="cs-CZ" sz="1400" i="1" dirty="0"/>
              <a:t>s</a:t>
            </a:r>
            <a:r>
              <a:rPr lang="cs-CZ" sz="1400" dirty="0"/>
              <a:t>  pořadí určující dolní mez</a:t>
            </a:r>
          </a:p>
          <a:p>
            <a:pPr lvl="1"/>
            <a:endParaRPr lang="cs-CZ" sz="1400" dirty="0"/>
          </a:p>
          <a:p>
            <a:pPr lvl="1"/>
            <a:endParaRPr lang="cs-CZ" sz="1400" dirty="0"/>
          </a:p>
          <a:p>
            <a:r>
              <a:rPr lang="cs-CZ" sz="1800" dirty="0"/>
              <a:t>Bootstrap</a:t>
            </a:r>
          </a:p>
          <a:p>
            <a:pPr lvl="1"/>
            <a:r>
              <a:rPr lang="cs-CZ" sz="1400" dirty="0"/>
              <a:t>Obecná metoda, nejen pro mediány, téměř bez předpokladů (</a:t>
            </a:r>
            <a:r>
              <a:rPr lang="cs-CZ" sz="1400" dirty="0" err="1"/>
              <a:t>neparametrická</a:t>
            </a:r>
            <a:r>
              <a:rPr lang="cs-CZ" sz="1400" dirty="0"/>
              <a:t>)</a:t>
            </a:r>
          </a:p>
          <a:p>
            <a:pPr lvl="1"/>
            <a:r>
              <a:rPr lang="cs-CZ" sz="1400" dirty="0"/>
              <a:t>Algoritmus:</a:t>
            </a:r>
          </a:p>
          <a:p>
            <a:pPr lvl="2"/>
            <a:r>
              <a:rPr lang="cs-CZ" sz="1100" dirty="0"/>
              <a:t>1. Proveďte výběr s navracením ze svého výběru (o velikosti N)</a:t>
            </a:r>
          </a:p>
          <a:p>
            <a:pPr lvl="2"/>
            <a:r>
              <a:rPr lang="cs-CZ" sz="1100" dirty="0"/>
              <a:t>2. Spočítejte medián a uložte</a:t>
            </a:r>
          </a:p>
          <a:p>
            <a:pPr lvl="2"/>
            <a:r>
              <a:rPr lang="cs-CZ" sz="1100" dirty="0"/>
              <a:t>3. Opakujte kroky 1 a 2 tisíckrát</a:t>
            </a:r>
          </a:p>
          <a:p>
            <a:pPr lvl="1"/>
            <a:r>
              <a:rPr lang="cs-CZ" sz="1400" dirty="0"/>
              <a:t>95% interval je ohraničen 25. a 975. nejvyšším spočítaným mediánem.</a:t>
            </a:r>
          </a:p>
          <a:p>
            <a:pPr lvl="2"/>
            <a:endParaRPr lang="cs-CZ" sz="11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539552" y="6309320"/>
            <a:ext cx="806489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cs-CZ" sz="1050" b="0" baseline="30000" dirty="0"/>
              <a:t>1</a:t>
            </a:r>
            <a:r>
              <a:rPr lang="cs-CZ" sz="1050" b="0" dirty="0"/>
              <a:t>Campbell, M.J., </a:t>
            </a:r>
            <a:r>
              <a:rPr lang="cs-CZ" sz="1050" b="0" dirty="0" err="1"/>
              <a:t>Gardner</a:t>
            </a:r>
            <a:r>
              <a:rPr lang="cs-CZ" sz="1050" b="0" dirty="0"/>
              <a:t>, M.J. (2000). </a:t>
            </a:r>
            <a:r>
              <a:rPr lang="cs-CZ" sz="1050" b="0" dirty="0" err="1"/>
              <a:t>Medians</a:t>
            </a:r>
            <a:r>
              <a:rPr lang="cs-CZ" sz="1050" b="0" dirty="0"/>
              <a:t> </a:t>
            </a:r>
            <a:r>
              <a:rPr lang="cs-CZ" sz="1050" b="0" dirty="0" err="1"/>
              <a:t>and</a:t>
            </a:r>
            <a:r>
              <a:rPr lang="cs-CZ" sz="1050" b="0" dirty="0"/>
              <a:t> </a:t>
            </a:r>
            <a:r>
              <a:rPr lang="cs-CZ" sz="1050" b="0" dirty="0" err="1"/>
              <a:t>their</a:t>
            </a:r>
            <a:r>
              <a:rPr lang="cs-CZ" sz="1050" b="0" dirty="0"/>
              <a:t> </a:t>
            </a:r>
            <a:r>
              <a:rPr lang="cs-CZ" sz="1050" b="0" dirty="0" err="1"/>
              <a:t>differences</a:t>
            </a:r>
            <a:r>
              <a:rPr lang="cs-CZ" sz="1050" b="0" dirty="0"/>
              <a:t>. In Altman </a:t>
            </a:r>
            <a:r>
              <a:rPr lang="cs-CZ" sz="1050" b="0" dirty="0" err="1"/>
              <a:t>et</a:t>
            </a:r>
            <a:r>
              <a:rPr lang="cs-CZ" sz="1050" b="0" dirty="0"/>
              <a:t> </a:t>
            </a:r>
            <a:r>
              <a:rPr lang="cs-CZ" sz="1050" b="0" dirty="0" err="1"/>
              <a:t>al</a:t>
            </a:r>
            <a:r>
              <a:rPr lang="cs-CZ" sz="1050" b="0" dirty="0"/>
              <a:t>., </a:t>
            </a:r>
            <a:r>
              <a:rPr lang="cs-CZ" sz="1050" b="0" i="1" dirty="0" err="1"/>
              <a:t>Statistics</a:t>
            </a:r>
            <a:r>
              <a:rPr lang="cs-CZ" sz="1050" b="0" i="1" dirty="0"/>
              <a:t> </a:t>
            </a:r>
            <a:r>
              <a:rPr lang="cs-CZ" sz="1050" b="0" i="1" dirty="0" err="1"/>
              <a:t>with</a:t>
            </a:r>
            <a:r>
              <a:rPr lang="cs-CZ" sz="1050" b="0" i="1" dirty="0"/>
              <a:t> </a:t>
            </a:r>
            <a:r>
              <a:rPr lang="cs-CZ" sz="1050" b="0" i="1" dirty="0" err="1"/>
              <a:t>confidence</a:t>
            </a:r>
            <a:r>
              <a:rPr lang="cs-CZ" sz="1050" b="0" i="1" dirty="0"/>
              <a:t> (36 – 44)</a:t>
            </a:r>
            <a:r>
              <a:rPr lang="cs-CZ" sz="1050" b="0" dirty="0"/>
              <a:t>. BMJ </a:t>
            </a:r>
            <a:r>
              <a:rPr lang="cs-CZ" sz="1050" b="0" dirty="0" err="1"/>
              <a:t>Books</a:t>
            </a:r>
            <a:r>
              <a:rPr lang="cs-CZ" sz="1050" b="0" dirty="0"/>
              <a:t>. </a:t>
            </a:r>
          </a:p>
        </p:txBody>
      </p:sp>
      <p:graphicFrame>
        <p:nvGraphicFramePr>
          <p:cNvPr id="8" name="Objekt 7"/>
          <p:cNvGraphicFramePr>
            <a:graphicFrameLocks noChangeAspect="1"/>
          </p:cNvGraphicFramePr>
          <p:nvPr/>
        </p:nvGraphicFramePr>
        <p:xfrm>
          <a:off x="2132013" y="3789363"/>
          <a:ext cx="5962650" cy="852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311" name="Rovnice" r:id="rId4" imgW="3022560" imgH="431640" progId="Equation.3">
                  <p:embed/>
                </p:oleObj>
              </mc:Choice>
              <mc:Fallback>
                <p:oleObj name="Rovnice" r:id="rId4" imgW="302256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2013" y="3789363"/>
                        <a:ext cx="5962650" cy="8524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9241172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/>
              <a:t>…Výběrové rozložení </a:t>
            </a:r>
            <a:r>
              <a:rPr lang="cs-CZ" sz="3200" b="1" dirty="0"/>
              <a:t>relativní četnosti </a:t>
            </a:r>
            <a:r>
              <a:rPr lang="cs-CZ" sz="3200" i="1" dirty="0"/>
              <a:t>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Pro dostatečně velkou populaci (</a:t>
            </a:r>
            <a:r>
              <a:rPr lang="cs-CZ" sz="2400" i="1" dirty="0" err="1">
                <a:latin typeface="Times New Roman" pitchFamily="18" charset="0"/>
                <a:cs typeface="Times New Roman" pitchFamily="18" charset="0"/>
              </a:rPr>
              <a:t>np</a:t>
            </a:r>
            <a:r>
              <a:rPr lang="en-US" sz="2400" dirty="0"/>
              <a:t>&gt;10; </a:t>
            </a: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cs-CZ" sz="2400" dirty="0"/>
              <a:t>(</a:t>
            </a:r>
            <a:r>
              <a:rPr lang="en-US" sz="2400" dirty="0"/>
              <a:t>1</a:t>
            </a:r>
            <a:r>
              <a:rPr lang="en-US" sz="2400" dirty="0">
                <a:latin typeface="Calibri"/>
                <a:cs typeface="Calibri"/>
              </a:rPr>
              <a:t>−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sz="2400" dirty="0"/>
              <a:t>)</a:t>
            </a:r>
            <a:r>
              <a:rPr lang="en-US" sz="2400" dirty="0"/>
              <a:t>&gt;10</a:t>
            </a:r>
            <a:r>
              <a:rPr lang="cs-CZ" sz="2400" dirty="0"/>
              <a:t>)…</a:t>
            </a:r>
          </a:p>
          <a:p>
            <a:r>
              <a:rPr lang="cs-CZ" sz="2400" dirty="0"/>
              <a:t>…je přibližně normální s průměrem </a:t>
            </a: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sz="2400" dirty="0"/>
              <a:t> a směrodatnou chybou</a:t>
            </a:r>
            <a:endParaRPr lang="en-US" sz="2400" dirty="0"/>
          </a:p>
          <a:p>
            <a:r>
              <a:rPr lang="cs-CZ" sz="2400" dirty="0"/>
              <a:t>(1</a:t>
            </a:r>
            <a:r>
              <a:rPr lang="cs-CZ" sz="2400" dirty="0">
                <a:latin typeface="Calibri"/>
                <a:cs typeface="Calibri"/>
              </a:rPr>
              <a:t>−</a:t>
            </a:r>
            <a:r>
              <a:rPr lang="cs-CZ" sz="2400" i="1" dirty="0">
                <a:latin typeface="Symbol" pitchFamily="18" charset="2"/>
              </a:rPr>
              <a:t>a</a:t>
            </a:r>
            <a:r>
              <a:rPr lang="cs-CZ" sz="2400" dirty="0"/>
              <a:t>)% interval spolehlivosti má tedy podobu:</a:t>
            </a:r>
          </a:p>
          <a:p>
            <a:pPr lvl="1">
              <a:buNone/>
            </a:pPr>
            <a:r>
              <a:rPr lang="cs-CZ" sz="2000" dirty="0"/>
              <a:t> </a:t>
            </a:r>
          </a:p>
          <a:p>
            <a:pPr lvl="1">
              <a:buNone/>
            </a:pPr>
            <a:endParaRPr lang="cs-CZ" sz="2000" dirty="0"/>
          </a:p>
          <a:p>
            <a:pPr lvl="1">
              <a:buNone/>
            </a:pPr>
            <a:endParaRPr lang="cs-CZ" sz="2000" dirty="0"/>
          </a:p>
          <a:p>
            <a:pPr lvl="1">
              <a:buNone/>
            </a:pPr>
            <a:endParaRPr lang="cs-CZ" sz="2000" dirty="0"/>
          </a:p>
          <a:p>
            <a:pPr lvl="1">
              <a:buNone/>
            </a:pPr>
            <a:r>
              <a:rPr lang="cs-CZ" sz="2000" dirty="0">
                <a:solidFill>
                  <a:srgbClr val="FF0000"/>
                </a:solidFill>
              </a:rPr>
              <a:t>…proto na malých vzorcích může být těžké usuzovat na rozložení proměnné </a:t>
            </a:r>
          </a:p>
        </p:txBody>
      </p:sp>
      <p:graphicFrame>
        <p:nvGraphicFramePr>
          <p:cNvPr id="4" name="Objekt 3"/>
          <p:cNvGraphicFramePr>
            <a:graphicFrameLocks noChangeAspect="1"/>
          </p:cNvGraphicFramePr>
          <p:nvPr/>
        </p:nvGraphicFramePr>
        <p:xfrm>
          <a:off x="2267744" y="2492896"/>
          <a:ext cx="1943623" cy="5760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72" name="Rovnice" r:id="rId3" imgW="914400" imgH="253800" progId="Equation.3">
                  <p:embed/>
                </p:oleObj>
              </mc:Choice>
              <mc:Fallback>
                <p:oleObj name="Rovnice" r:id="rId3" imgW="914400" imgH="253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7744" y="2492896"/>
                        <a:ext cx="1943623" cy="57606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kt 4"/>
          <p:cNvGraphicFramePr>
            <a:graphicFrameLocks noChangeAspect="1"/>
          </p:cNvGraphicFramePr>
          <p:nvPr/>
        </p:nvGraphicFramePr>
        <p:xfrm>
          <a:off x="1187623" y="3429000"/>
          <a:ext cx="6885336" cy="5760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73" name="Rovnice" r:id="rId5" imgW="3187440" imgH="266400" progId="Equation.3">
                  <p:embed/>
                </p:oleObj>
              </mc:Choice>
              <mc:Fallback>
                <p:oleObj name="Rovnice" r:id="rId5" imgW="3187440" imgH="266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7623" y="3429000"/>
                        <a:ext cx="6885336" cy="57606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17909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…Výběrové rozložení </a:t>
            </a:r>
            <a:r>
              <a:rPr lang="cs-CZ" b="1" dirty="0"/>
              <a:t>rozptylu</a:t>
            </a:r>
            <a:r>
              <a:rPr lang="cs-CZ" dirty="0"/>
              <a:t> </a:t>
            </a:r>
            <a:r>
              <a:rPr lang="cs-CZ" i="1" dirty="0"/>
              <a:t>s</a:t>
            </a:r>
            <a:r>
              <a:rPr lang="cs-CZ" baseline="30000" dirty="0"/>
              <a:t>2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Rozložení poměru (s</a:t>
            </a:r>
            <a:r>
              <a:rPr lang="cs-CZ" sz="2400" baseline="30000" dirty="0"/>
              <a:t>2</a:t>
            </a:r>
            <a:r>
              <a:rPr lang="cs-CZ" sz="2400" dirty="0"/>
              <a:t>/</a:t>
            </a:r>
            <a:r>
              <a:rPr lang="cs-CZ" sz="2400" dirty="0">
                <a:latin typeface="Symbol" pitchFamily="18" charset="2"/>
              </a:rPr>
              <a:t>s</a:t>
            </a:r>
            <a:r>
              <a:rPr lang="cs-CZ" sz="2400" baseline="30000" dirty="0"/>
              <a:t>2</a:t>
            </a:r>
            <a:r>
              <a:rPr lang="cs-CZ" sz="2400" dirty="0"/>
              <a:t>)(</a:t>
            </a:r>
            <a:r>
              <a:rPr lang="cs-CZ" sz="2400" i="1" dirty="0"/>
              <a:t>n</a:t>
            </a:r>
            <a:r>
              <a:rPr lang="cs-CZ" sz="2400" dirty="0"/>
              <a:t>-1) má podobu chí-kvadrát rozložení s </a:t>
            </a:r>
            <a:r>
              <a:rPr lang="cs-CZ" sz="2400" i="1" dirty="0">
                <a:latin typeface="Symbol" pitchFamily="18" charset="2"/>
              </a:rPr>
              <a:t>n </a:t>
            </a:r>
            <a:r>
              <a:rPr lang="cs-CZ" sz="2400" dirty="0"/>
              <a:t>= </a:t>
            </a:r>
            <a:r>
              <a:rPr lang="cs-CZ" sz="2400" i="1" dirty="0" err="1"/>
              <a:t>n</a:t>
            </a:r>
            <a:r>
              <a:rPr lang="cs-CZ" sz="2400" dirty="0"/>
              <a:t>-1 stupni volnosti</a:t>
            </a:r>
          </a:p>
          <a:p>
            <a:endParaRPr lang="cs-CZ" sz="2400" dirty="0"/>
          </a:p>
          <a:p>
            <a:endParaRPr lang="cs-CZ" sz="2400" dirty="0"/>
          </a:p>
          <a:p>
            <a:r>
              <a:rPr lang="cs-CZ" sz="2400" dirty="0"/>
              <a:t>(1</a:t>
            </a:r>
            <a:r>
              <a:rPr lang="cs-CZ" sz="2400" dirty="0">
                <a:latin typeface="Calibri"/>
                <a:cs typeface="Calibri"/>
              </a:rPr>
              <a:t>−</a:t>
            </a:r>
            <a:r>
              <a:rPr lang="cs-CZ" sz="2400" i="1" dirty="0">
                <a:latin typeface="Symbol" pitchFamily="18" charset="2"/>
              </a:rPr>
              <a:t>a</a:t>
            </a:r>
            <a:r>
              <a:rPr lang="cs-CZ" sz="2400" dirty="0"/>
              <a:t>)% interval spolehlivosti pro </a:t>
            </a:r>
            <a:r>
              <a:rPr lang="cs-CZ" sz="2400" dirty="0">
                <a:latin typeface="Symbol" pitchFamily="18" charset="2"/>
              </a:rPr>
              <a:t>s</a:t>
            </a:r>
            <a:r>
              <a:rPr lang="cs-CZ" sz="2400" baseline="30000" dirty="0"/>
              <a:t>2</a:t>
            </a:r>
            <a:r>
              <a:rPr lang="cs-CZ" sz="2400" dirty="0"/>
              <a:t> má tedy podobu:</a:t>
            </a:r>
          </a:p>
          <a:p>
            <a:endParaRPr lang="cs-CZ" sz="2400" dirty="0"/>
          </a:p>
          <a:p>
            <a:endParaRPr lang="cs-CZ" sz="2400" dirty="0"/>
          </a:p>
          <a:p>
            <a:endParaRPr lang="cs-CZ" sz="2400" dirty="0"/>
          </a:p>
          <a:p>
            <a:endParaRPr lang="cs-CZ" sz="2400" dirty="0"/>
          </a:p>
          <a:p>
            <a:r>
              <a:rPr lang="cs-CZ" sz="2400" dirty="0"/>
              <a:t>V Excelu =CHISQ.INV(1-</a:t>
            </a:r>
            <a:r>
              <a:rPr lang="cs-CZ" sz="2400" dirty="0">
                <a:latin typeface="Symbol" pitchFamily="18" charset="2"/>
              </a:rPr>
              <a:t>a</a:t>
            </a:r>
            <a:r>
              <a:rPr lang="cs-CZ" sz="2400" dirty="0"/>
              <a:t>;</a:t>
            </a:r>
            <a:r>
              <a:rPr lang="cs-CZ" sz="2400" i="1" dirty="0"/>
              <a:t>df</a:t>
            </a:r>
            <a:r>
              <a:rPr lang="cs-CZ" sz="2400" dirty="0"/>
              <a:t>)=</a:t>
            </a:r>
            <a:r>
              <a:rPr lang="cs-CZ" sz="2400" i="1" dirty="0">
                <a:latin typeface="Symbol" pitchFamily="18" charset="2"/>
              </a:rPr>
              <a:t>c</a:t>
            </a:r>
            <a:r>
              <a:rPr lang="cs-CZ" sz="2400" baseline="30000" dirty="0"/>
              <a:t>2</a:t>
            </a:r>
            <a:r>
              <a:rPr lang="cs-CZ" sz="2400" baseline="-25000" dirty="0"/>
              <a:t>1-</a:t>
            </a:r>
            <a:r>
              <a:rPr lang="cs-CZ" sz="2400" i="1" baseline="-25000" dirty="0">
                <a:latin typeface="Symbol" pitchFamily="18" charset="2"/>
              </a:rPr>
              <a:t>a</a:t>
            </a:r>
            <a:r>
              <a:rPr lang="cs-CZ" sz="2400" dirty="0"/>
              <a:t>(</a:t>
            </a:r>
            <a:r>
              <a:rPr lang="cs-CZ" sz="2400" i="1" dirty="0" err="1"/>
              <a:t>df</a:t>
            </a:r>
            <a:r>
              <a:rPr lang="cs-CZ" sz="2400" dirty="0"/>
              <a:t>)    </a:t>
            </a:r>
            <a:r>
              <a:rPr lang="en-US" sz="1800" dirty="0"/>
              <a:t>[</a:t>
            </a:r>
            <a:r>
              <a:rPr lang="cs-CZ" sz="1800" dirty="0"/>
              <a:t>=CHIINV(</a:t>
            </a:r>
            <a:r>
              <a:rPr lang="cs-CZ" sz="1800" dirty="0" err="1">
                <a:latin typeface="Symbol" pitchFamily="18" charset="2"/>
              </a:rPr>
              <a:t>a</a:t>
            </a:r>
            <a:r>
              <a:rPr lang="cs-CZ" sz="1800" dirty="0" err="1"/>
              <a:t>;</a:t>
            </a:r>
            <a:r>
              <a:rPr lang="cs-CZ" sz="1800" i="1" dirty="0" err="1"/>
              <a:t>df</a:t>
            </a:r>
            <a:r>
              <a:rPr lang="cs-CZ" sz="1800" dirty="0"/>
              <a:t>)</a:t>
            </a:r>
            <a:r>
              <a:rPr lang="en-US" sz="1800" dirty="0"/>
              <a:t>]</a:t>
            </a:r>
            <a:endParaRPr lang="cs-CZ" sz="2400" dirty="0"/>
          </a:p>
          <a:p>
            <a:endParaRPr lang="cs-CZ" sz="2400" dirty="0"/>
          </a:p>
        </p:txBody>
      </p:sp>
      <p:graphicFrame>
        <p:nvGraphicFramePr>
          <p:cNvPr id="4" name="Objekt 3"/>
          <p:cNvGraphicFramePr>
            <a:graphicFrameLocks noChangeAspect="1"/>
          </p:cNvGraphicFramePr>
          <p:nvPr/>
        </p:nvGraphicFramePr>
        <p:xfrm>
          <a:off x="5380038" y="2349500"/>
          <a:ext cx="2863850" cy="935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96" name="Rovnice" r:id="rId3" imgW="1282680" imgH="419040" progId="Equation.3">
                  <p:embed/>
                </p:oleObj>
              </mc:Choice>
              <mc:Fallback>
                <p:oleObj name="Rovnice" r:id="rId3" imgW="128268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80038" y="2349500"/>
                        <a:ext cx="2863850" cy="9350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kt 4"/>
          <p:cNvGraphicFramePr>
            <a:graphicFrameLocks noChangeAspect="1"/>
          </p:cNvGraphicFramePr>
          <p:nvPr/>
        </p:nvGraphicFramePr>
        <p:xfrm>
          <a:off x="2123727" y="4005064"/>
          <a:ext cx="4277275" cy="12961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97" name="Rovnice" r:id="rId5" imgW="1676160" imgH="507960" progId="Equation.3">
                  <p:embed/>
                </p:oleObj>
              </mc:Choice>
              <mc:Fallback>
                <p:oleObj name="Rovnice" r:id="rId5" imgW="1676160" imgH="507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3727" y="4005064"/>
                        <a:ext cx="4277275" cy="129614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6687676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4674" y="304800"/>
            <a:ext cx="8173789" cy="1216025"/>
          </a:xfrm>
        </p:spPr>
        <p:txBody>
          <a:bodyPr/>
          <a:lstStyle/>
          <a:p>
            <a:r>
              <a:rPr lang="cs-CZ" dirty="0"/>
              <a:t>…</a:t>
            </a:r>
            <a:r>
              <a:rPr lang="cs-CZ" sz="3200" dirty="0"/>
              <a:t>Výběrové rozložení </a:t>
            </a:r>
            <a:r>
              <a:rPr lang="cs-CZ" sz="3200" dirty="0" err="1"/>
              <a:t>Pearsonovy</a:t>
            </a:r>
            <a:r>
              <a:rPr lang="cs-CZ" sz="3200" dirty="0"/>
              <a:t> </a:t>
            </a:r>
            <a:r>
              <a:rPr lang="cs-CZ" sz="3200" b="1" dirty="0"/>
              <a:t>korelace</a:t>
            </a:r>
            <a:r>
              <a:rPr lang="cs-CZ" sz="3200" dirty="0"/>
              <a:t> </a:t>
            </a:r>
            <a:r>
              <a:rPr lang="cs-CZ" sz="3200" i="1" dirty="0"/>
              <a:t>r</a:t>
            </a:r>
            <a:endParaRPr lang="cs-CZ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66738" y="1752600"/>
            <a:ext cx="8469758" cy="4267200"/>
          </a:xfrm>
        </p:spPr>
        <p:txBody>
          <a:bodyPr/>
          <a:lstStyle/>
          <a:p>
            <a:pPr>
              <a:spcBef>
                <a:spcPts val="1800"/>
              </a:spcBef>
            </a:pPr>
            <a:r>
              <a:rPr lang="cs-CZ" sz="2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Výběrové rozložení korelace neznáme. </a:t>
            </a:r>
          </a:p>
          <a:p>
            <a:pPr>
              <a:spcBef>
                <a:spcPts val="1800"/>
              </a:spcBef>
            </a:pPr>
            <a:r>
              <a:rPr lang="cs-CZ" sz="2200" dirty="0"/>
              <a:t>Známe výběrové rozložení korelace po </a:t>
            </a:r>
            <a:r>
              <a:rPr lang="cs-CZ" sz="2200" dirty="0" err="1"/>
              <a:t>Fisherově</a:t>
            </a:r>
            <a:r>
              <a:rPr lang="cs-CZ" sz="2200" dirty="0"/>
              <a:t> transformaci</a:t>
            </a:r>
            <a:r>
              <a:rPr lang="cs-CZ" sz="2400" dirty="0"/>
              <a:t>:  </a:t>
            </a:r>
            <a:r>
              <a:rPr lang="cs-CZ" sz="2400" i="1" dirty="0"/>
              <a:t>Z</a:t>
            </a:r>
            <a:r>
              <a:rPr lang="cs-CZ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= 0,5 </a:t>
            </a:r>
            <a:r>
              <a:rPr lang="cs-CZ" sz="2400" i="1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ln</a:t>
            </a:r>
            <a:r>
              <a:rPr lang="cs-CZ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((1+</a:t>
            </a:r>
            <a:r>
              <a:rPr lang="cs-CZ" sz="2400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</a:t>
            </a:r>
            <a:r>
              <a:rPr lang="cs-CZ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)/(1-</a:t>
            </a:r>
            <a:r>
              <a:rPr lang="cs-CZ" sz="2400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</a:t>
            </a:r>
            <a:r>
              <a:rPr lang="cs-CZ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)) = </a:t>
            </a:r>
            <a:r>
              <a:rPr lang="cs-CZ" sz="24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arctgh</a:t>
            </a:r>
            <a:r>
              <a:rPr lang="cs-CZ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</a:t>
            </a:r>
            <a:r>
              <a:rPr lang="cs-CZ" sz="2400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</a:t>
            </a:r>
            <a:r>
              <a:rPr lang="cs-CZ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 = FISHER(</a:t>
            </a:r>
            <a:r>
              <a:rPr lang="cs-CZ" sz="2400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</a:t>
            </a:r>
            <a:r>
              <a:rPr lang="cs-CZ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 </a:t>
            </a:r>
          </a:p>
          <a:p>
            <a:pPr>
              <a:spcBef>
                <a:spcPts val="1800"/>
              </a:spcBef>
            </a:pPr>
            <a:r>
              <a:rPr lang="cs-CZ" sz="2200" dirty="0"/>
              <a:t>Výběrové rozložení Z je přibližně normální s průměrem Z a směrodatnou chybou </a:t>
            </a:r>
            <a:r>
              <a:rPr lang="cs-CZ" sz="2400" i="1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</a:t>
            </a:r>
            <a:r>
              <a:rPr lang="cs-CZ" sz="2400" i="1" baseline="-250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Z</a:t>
            </a:r>
            <a:r>
              <a:rPr lang="cs-CZ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=1/√(n-3)</a:t>
            </a:r>
          </a:p>
          <a:p>
            <a:pPr>
              <a:spcBef>
                <a:spcPts val="1800"/>
              </a:spcBef>
            </a:pPr>
            <a:r>
              <a:rPr lang="cs-CZ" sz="2400" dirty="0"/>
              <a:t>(1</a:t>
            </a:r>
            <a:r>
              <a:rPr lang="cs-CZ" sz="2400" dirty="0">
                <a:latin typeface="Calibri"/>
                <a:cs typeface="Calibri"/>
              </a:rPr>
              <a:t>−</a:t>
            </a:r>
            <a:r>
              <a:rPr lang="cs-CZ" sz="2400" i="1" dirty="0">
                <a:latin typeface="Symbol" pitchFamily="18" charset="2"/>
              </a:rPr>
              <a:t>a</a:t>
            </a:r>
            <a:r>
              <a:rPr lang="cs-CZ" sz="2400" dirty="0"/>
              <a:t>)% CI pro </a:t>
            </a:r>
            <a:r>
              <a:rPr lang="cs-CZ" sz="2400" i="1" dirty="0"/>
              <a:t>Z</a:t>
            </a:r>
            <a:r>
              <a:rPr lang="cs-CZ" sz="2400" dirty="0"/>
              <a:t>: </a:t>
            </a:r>
          </a:p>
          <a:p>
            <a:pPr>
              <a:spcBef>
                <a:spcPts val="1800"/>
              </a:spcBef>
            </a:pPr>
            <a:r>
              <a:rPr lang="cs-CZ" sz="2400" dirty="0"/>
              <a:t>Nutno transformovat zpět do metriky korelačního koeficientu: </a:t>
            </a:r>
            <a:r>
              <a:rPr lang="cs-CZ" sz="2400" i="1" dirty="0"/>
              <a:t>r</a:t>
            </a:r>
            <a:r>
              <a:rPr lang="cs-CZ" sz="2400" dirty="0"/>
              <a:t>=(e</a:t>
            </a:r>
            <a:r>
              <a:rPr lang="cs-CZ" sz="2400" baseline="30000" dirty="0"/>
              <a:t>2</a:t>
            </a:r>
            <a:r>
              <a:rPr lang="cs-CZ" sz="2400" i="1" baseline="30000" dirty="0"/>
              <a:t>Z</a:t>
            </a:r>
            <a:r>
              <a:rPr lang="cs-CZ" sz="2400" dirty="0"/>
              <a:t>−1)/(e</a:t>
            </a:r>
            <a:r>
              <a:rPr lang="cs-CZ" sz="2400" baseline="30000" dirty="0"/>
              <a:t>2</a:t>
            </a:r>
            <a:r>
              <a:rPr lang="cs-CZ" sz="2400" i="1" baseline="30000" dirty="0"/>
              <a:t>Z</a:t>
            </a:r>
            <a:r>
              <a:rPr lang="cs-CZ" sz="2400" i="1" dirty="0"/>
              <a:t>+</a:t>
            </a:r>
            <a:r>
              <a:rPr lang="cs-CZ" sz="2400" dirty="0"/>
              <a:t>1)=FISHERINV(</a:t>
            </a:r>
            <a:r>
              <a:rPr lang="cs-CZ" sz="2400" i="1" dirty="0"/>
              <a:t>Z</a:t>
            </a:r>
            <a:r>
              <a:rPr lang="cs-CZ" sz="2400" dirty="0"/>
              <a:t>)</a:t>
            </a:r>
          </a:p>
        </p:txBody>
      </p:sp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70596110"/>
              </p:ext>
            </p:extLst>
          </p:nvPr>
        </p:nvGraphicFramePr>
        <p:xfrm>
          <a:off x="3347864" y="4221088"/>
          <a:ext cx="3554922" cy="5040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420" name="Rovnice" r:id="rId3" imgW="1701720" imgH="241200" progId="Equation.3">
                  <p:embed/>
                </p:oleObj>
              </mc:Choice>
              <mc:Fallback>
                <p:oleObj name="Rovnice" r:id="rId3" imgW="170172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47864" y="4221088"/>
                        <a:ext cx="3554922" cy="50405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k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57232878"/>
              </p:ext>
            </p:extLst>
          </p:nvPr>
        </p:nvGraphicFramePr>
        <p:xfrm>
          <a:off x="835843" y="5516563"/>
          <a:ext cx="8128645" cy="50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421" name="Rovnice" r:id="rId5" imgW="3441600" imgH="241200" progId="Equation.3">
                  <p:embed/>
                </p:oleObj>
              </mc:Choice>
              <mc:Fallback>
                <p:oleObj name="Rovnice" r:id="rId5" imgW="344160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5843" y="5516563"/>
                        <a:ext cx="8128645" cy="504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718628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DA1DB2-6CD7-45EB-B750-59989D0D42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/>
              <a:t>Vylosovali jsme z populace 1 vzorek 10 srdíček</a:t>
            </a:r>
            <a:br>
              <a:rPr lang="cs-CZ" sz="2800" dirty="0"/>
            </a:br>
            <a:r>
              <a:rPr lang="cs-CZ" sz="2800" dirty="0"/>
              <a:t>Našli jsme </a:t>
            </a:r>
            <a:r>
              <a:rPr lang="cs-CZ" sz="2800" i="1" dirty="0"/>
              <a:t>i</a:t>
            </a:r>
            <a:r>
              <a:rPr lang="cs-CZ" sz="2800" dirty="0"/>
              <a:t> barevných srdíček</a:t>
            </a:r>
            <a:br>
              <a:rPr lang="cs-CZ" sz="2800" dirty="0"/>
            </a:br>
            <a:r>
              <a:rPr lang="cs-CZ" sz="2800" dirty="0"/>
              <a:t>Pro jakou hodnotu </a:t>
            </a:r>
            <a:r>
              <a:rPr lang="cs-CZ" sz="2800" i="1" dirty="0"/>
              <a:t>p</a:t>
            </a:r>
            <a:r>
              <a:rPr lang="cs-CZ" sz="2800" dirty="0"/>
              <a:t> je </a:t>
            </a:r>
            <a:r>
              <a:rPr lang="cs-CZ" sz="2800" i="1" dirty="0"/>
              <a:t>P</a:t>
            </a:r>
            <a:r>
              <a:rPr lang="cs-CZ" sz="2800" dirty="0"/>
              <a:t>(</a:t>
            </a:r>
            <a:r>
              <a:rPr lang="cs-CZ" sz="2800" i="1" dirty="0" err="1"/>
              <a:t>p</a:t>
            </a:r>
            <a:r>
              <a:rPr lang="cs-CZ" sz="2800" dirty="0" err="1"/>
              <a:t>|</a:t>
            </a:r>
            <a:r>
              <a:rPr lang="cs-CZ" sz="2800" i="1" dirty="0" err="1"/>
              <a:t>f</a:t>
            </a:r>
            <a:r>
              <a:rPr lang="cs-CZ" sz="2800" dirty="0"/>
              <a:t>=i) nejvyšší?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503760C8-17CB-4DD4-A798-29DFD5CE13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graphicFrame>
        <p:nvGraphicFramePr>
          <p:cNvPr id="8" name="Objekt 7">
            <a:extLst>
              <a:ext uri="{FF2B5EF4-FFF2-40B4-BE49-F238E27FC236}">
                <a16:creationId xmlns:a16="http://schemas.microsoft.com/office/drawing/2014/main" id="{2B1DD7E1-477D-4D4C-9009-BC08BFBD3DF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15192205"/>
              </p:ext>
            </p:extLst>
          </p:nvPr>
        </p:nvGraphicFramePr>
        <p:xfrm>
          <a:off x="562641" y="1744654"/>
          <a:ext cx="8067630" cy="391659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378" name="Worksheet" r:id="rId3" imgW="5572264" imgH="2705223" progId="Excel.Sheet.12">
                  <p:embed/>
                </p:oleObj>
              </mc:Choice>
              <mc:Fallback>
                <p:oleObj name="Worksheet" r:id="rId3" imgW="5572264" imgH="2705223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62641" y="1744654"/>
                        <a:ext cx="8067630" cy="391659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Obdélník 8">
            <a:extLst>
              <a:ext uri="{FF2B5EF4-FFF2-40B4-BE49-F238E27FC236}">
                <a16:creationId xmlns:a16="http://schemas.microsoft.com/office/drawing/2014/main" id="{FC7F2073-CC8D-401B-93B4-0877307395D7}"/>
              </a:ext>
            </a:extLst>
          </p:cNvPr>
          <p:cNvSpPr/>
          <p:nvPr/>
        </p:nvSpPr>
        <p:spPr>
          <a:xfrm>
            <a:off x="467544" y="6197242"/>
            <a:ext cx="407207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>
                <a:hlinkClick r:id="rId5"/>
              </a:rPr>
              <a:t>Simulace binomického rozložení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2152567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Shrnutí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z="2600" dirty="0"/>
              <a:t>Na vzorcích počítáme </a:t>
            </a:r>
            <a:r>
              <a:rPr lang="cs-CZ" sz="2600" b="1" dirty="0"/>
              <a:t>statistiky</a:t>
            </a:r>
            <a:r>
              <a:rPr lang="cs-CZ" sz="2600" dirty="0"/>
              <a:t>, které jsou odhadem populačních </a:t>
            </a:r>
            <a:r>
              <a:rPr lang="cs-CZ" sz="2600" b="1" dirty="0"/>
              <a:t>parametrů</a:t>
            </a:r>
            <a:r>
              <a:rPr lang="cs-CZ" sz="2600" dirty="0"/>
              <a:t>.</a:t>
            </a:r>
          </a:p>
          <a:p>
            <a:pPr eaLnBrk="1" hangingPunct="1"/>
            <a:r>
              <a:rPr lang="cs-CZ" sz="2600" dirty="0"/>
              <a:t>K posouzení přesnosti takového odhadu musíme znát </a:t>
            </a:r>
            <a:r>
              <a:rPr lang="cs-CZ" sz="2600" b="1" dirty="0"/>
              <a:t>výběrové rozložení</a:t>
            </a:r>
            <a:r>
              <a:rPr lang="cs-CZ" sz="2600" dirty="0"/>
              <a:t> statistiky, kterou k odhadu používáme, zejména jeho variabilitu – </a:t>
            </a:r>
            <a:r>
              <a:rPr lang="cs-CZ" sz="2600" b="1" dirty="0"/>
              <a:t>směrodatnou chybu</a:t>
            </a:r>
            <a:r>
              <a:rPr lang="cs-CZ" sz="2600" dirty="0"/>
              <a:t>.</a:t>
            </a:r>
          </a:p>
          <a:p>
            <a:pPr eaLnBrk="1" hangingPunct="1"/>
            <a:r>
              <a:rPr lang="cs-CZ" sz="2600" dirty="0"/>
              <a:t>Směrodatná chyba klesá především s velikostí vzorku</a:t>
            </a:r>
            <a:r>
              <a:rPr lang="en-GB" sz="2600" dirty="0"/>
              <a:t> a s </a:t>
            </a:r>
            <a:r>
              <a:rPr lang="en-GB" sz="2600" dirty="0" err="1"/>
              <a:t>variabilitou</a:t>
            </a:r>
            <a:r>
              <a:rPr lang="en-GB" sz="2600" dirty="0"/>
              <a:t> </a:t>
            </a:r>
            <a:r>
              <a:rPr lang="en-GB" sz="2600" dirty="0" err="1"/>
              <a:t>jevu</a:t>
            </a:r>
            <a:r>
              <a:rPr lang="en-GB" sz="2600" dirty="0"/>
              <a:t> v </a:t>
            </a:r>
            <a:r>
              <a:rPr lang="en-GB" sz="2600" dirty="0" err="1"/>
              <a:t>populaci</a:t>
            </a:r>
            <a:r>
              <a:rPr lang="cs-CZ" sz="2600" dirty="0"/>
              <a:t>.</a:t>
            </a:r>
          </a:p>
          <a:p>
            <a:pPr eaLnBrk="1" hangingPunct="1"/>
            <a:r>
              <a:rPr lang="cs-CZ" sz="2600" dirty="0"/>
              <a:t>Přesnost odhadu parametru sdělujeme prostřednictvím </a:t>
            </a:r>
            <a:r>
              <a:rPr lang="cs-CZ" sz="2600" b="1" dirty="0"/>
              <a:t>intervalu spolehlivosti</a:t>
            </a:r>
            <a:r>
              <a:rPr lang="cs-CZ" sz="2600" dirty="0"/>
              <a:t>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7B5B33-56F1-4641-AEDD-7305F5F35E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2665DAC-0C67-4910-8A11-D7DB924E29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4" name="Graf 3">
            <a:extLst>
              <a:ext uri="{FF2B5EF4-FFF2-40B4-BE49-F238E27FC236}">
                <a16:creationId xmlns:a16="http://schemas.microsoft.com/office/drawing/2014/main" id="{96DCE2CB-D7CB-4B13-B8D3-772AF8D423A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98969378"/>
              </p:ext>
            </p:extLst>
          </p:nvPr>
        </p:nvGraphicFramePr>
        <p:xfrm>
          <a:off x="566738" y="304800"/>
          <a:ext cx="7605662" cy="6292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748311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DB3422B-12CC-487E-81E6-5EC83A589A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4E87471-31E6-4024-8776-368252ABE8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/>
              <a:t>Nejlepší je hádat, že v populaci je takový podíl barevných srdíček, jaký je v našem vzorku</a:t>
            </a:r>
          </a:p>
          <a:p>
            <a:pPr lvl="1"/>
            <a:r>
              <a:rPr lang="cs-CZ" sz="2400" dirty="0"/>
              <a:t>Nejlepší = takový dohad, který maximalizuje pravděpodobnost, že naše data vznikla náhodným výběrem z populace s daným podílem barevných srdíček (ML odhad)</a:t>
            </a:r>
          </a:p>
          <a:p>
            <a:pPr lvl="1"/>
            <a:r>
              <a:rPr lang="cs-CZ" sz="2400" dirty="0"/>
              <a:t>Odhadovali jsme s využitím teorie – znalosti binomického rozložení</a:t>
            </a:r>
          </a:p>
          <a:p>
            <a:endParaRPr lang="cs-CZ" sz="2800" dirty="0"/>
          </a:p>
          <a:p>
            <a:r>
              <a:rPr lang="cs-CZ" sz="2800" dirty="0"/>
              <a:t>Platí pro většinu „slušných“ statistik</a:t>
            </a:r>
          </a:p>
        </p:txBody>
      </p:sp>
    </p:spTree>
    <p:extLst>
      <p:ext uri="{BB962C8B-B14F-4D97-AF65-F5344CB8AC3E}">
        <p14:creationId xmlns:p14="http://schemas.microsoft.com/office/powerpoint/2010/main" val="23639869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3C1546F-8EB6-4357-A161-9E30CE14E6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B540B77-C0CB-462D-8A55-5F3D5EDBF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No … ale… když vybíráme náhodně … </a:t>
            </a:r>
          </a:p>
          <a:p>
            <a:pPr marL="0" indent="0">
              <a:buNone/>
            </a:pPr>
            <a:r>
              <a:rPr lang="cs-CZ" dirty="0"/>
              <a:t>… tak se budou odhady různých lidí lišit …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Zkusme to a získejme rozložení odhadů</a:t>
            </a:r>
          </a:p>
        </p:txBody>
      </p:sp>
    </p:spTree>
    <p:extLst>
      <p:ext uri="{BB962C8B-B14F-4D97-AF65-F5344CB8AC3E}">
        <p14:creationId xmlns:p14="http://schemas.microsoft.com/office/powerpoint/2010/main" val="4278576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D23E0D-BAAC-4E07-B236-CE976238BB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1EB0F5E-DF4E-48BF-A608-0DB8218061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Můžeme také říci, že nejlepší odhad podílu barevných srdíček je průměr podílu barevných srdíček ve více náhodných vzorcích z populace srdíček</a:t>
            </a:r>
          </a:p>
          <a:p>
            <a:r>
              <a:rPr lang="cs-CZ" sz="2400" dirty="0"/>
              <a:t>Variabilita jednotlivých podílů nás upozorňuje na možnou nepřesnost odhadů</a:t>
            </a:r>
          </a:p>
          <a:p>
            <a:endParaRPr lang="cs-CZ" sz="2400" dirty="0"/>
          </a:p>
          <a:p>
            <a:endParaRPr lang="cs-CZ" sz="2400" dirty="0"/>
          </a:p>
          <a:p>
            <a:r>
              <a:rPr lang="cs-CZ" sz="2400" dirty="0"/>
              <a:t>I to platí pro většinu „slušných“ statistik – opakování experimentu a zprůměrování statistik z jednotlivých vzorků vede ke zpřesnění odhadu.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976744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Výběr – od deskripce k indukci</a:t>
            </a:r>
          </a:p>
        </p:txBody>
      </p:sp>
      <p:pic>
        <p:nvPicPr>
          <p:cNvPr id="7171" name="Picture 9" descr="deskr_infe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188" y="1844675"/>
            <a:ext cx="4025900" cy="4103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2" name="Rectangle 12"/>
          <p:cNvSpPr>
            <a:spLocks noGrp="1" noChangeArrowheads="1"/>
          </p:cNvSpPr>
          <p:nvPr>
            <p:ph type="body" sz="half" idx="1"/>
          </p:nvPr>
        </p:nvSpPr>
        <p:spPr>
          <a:xfrm>
            <a:off x="4787900" y="1752600"/>
            <a:ext cx="3744913" cy="4629150"/>
          </a:xfrm>
          <a:noFill/>
        </p:spPr>
        <p:txBody>
          <a:bodyPr/>
          <a:lstStyle/>
          <a:p>
            <a:pPr eaLnBrk="1" hangingPunct="1"/>
            <a:r>
              <a:rPr lang="cs-CZ" sz="2100" dirty="0"/>
              <a:t>Deskripce dat, odhad parametrů</a:t>
            </a:r>
          </a:p>
          <a:p>
            <a:pPr eaLnBrk="1" hangingPunct="1"/>
            <a:r>
              <a:rPr lang="cs-CZ" sz="2100" dirty="0"/>
              <a:t>Usuzování = inference = indukce</a:t>
            </a:r>
          </a:p>
          <a:p>
            <a:pPr eaLnBrk="1" hangingPunct="1"/>
            <a:endParaRPr lang="cs-CZ" sz="2100" dirty="0"/>
          </a:p>
          <a:p>
            <a:pPr eaLnBrk="1" hangingPunct="1"/>
            <a:r>
              <a:rPr lang="cs-CZ" sz="2100" dirty="0"/>
              <a:t>Počítá se s </a:t>
            </a:r>
            <a:r>
              <a:rPr lang="cs-CZ" sz="2100" b="1" dirty="0"/>
              <a:t>náhodným výběrem </a:t>
            </a:r>
          </a:p>
          <a:p>
            <a:pPr lvl="1" eaLnBrk="1" hangingPunct="1"/>
            <a:r>
              <a:rPr lang="cs-CZ" sz="1600" dirty="0"/>
              <a:t>tj. výběr jedince splňuje podmínky náhodného pokusu</a:t>
            </a:r>
            <a:endParaRPr lang="ru-RU" sz="1600" dirty="0"/>
          </a:p>
          <a:p>
            <a:pPr lvl="1" eaLnBrk="1" hangingPunct="1"/>
            <a:r>
              <a:rPr lang="cs-CZ" sz="1600" dirty="0"/>
              <a:t>není-li výběr v pravém slova smyslu náhodný, uvažujeme, v čem se p-</a:t>
            </a:r>
            <a:r>
              <a:rPr lang="cs-CZ" sz="1600" dirty="0" err="1"/>
              <a:t>dobně</a:t>
            </a:r>
            <a:r>
              <a:rPr lang="cs-CZ" sz="1600" dirty="0"/>
              <a:t> liší od náhodného  </a:t>
            </a:r>
          </a:p>
          <a:p>
            <a:pPr lvl="1" eaLnBrk="1" hangingPunct="1">
              <a:lnSpc>
                <a:spcPct val="80000"/>
              </a:lnSpc>
            </a:pPr>
            <a:endParaRPr lang="cs-CZ" sz="1600" dirty="0"/>
          </a:p>
          <a:p>
            <a:pPr lvl="1" eaLnBrk="1" hangingPunct="1">
              <a:lnSpc>
                <a:spcPct val="80000"/>
              </a:lnSpc>
            </a:pPr>
            <a:endParaRPr lang="cs-CZ" sz="1600" dirty="0"/>
          </a:p>
        </p:txBody>
      </p:sp>
      <p:sp>
        <p:nvSpPr>
          <p:cNvPr id="7173" name="Text Box 13"/>
          <p:cNvSpPr txBox="1">
            <a:spLocks noChangeArrowheads="1"/>
          </p:cNvSpPr>
          <p:nvPr/>
        </p:nvSpPr>
        <p:spPr bwMode="auto">
          <a:xfrm>
            <a:off x="539750" y="6165850"/>
            <a:ext cx="7632700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cs-CZ" sz="1000" b="0"/>
              <a:t>AJ: statistical description, inference, population, sample, data, statistics, inference, parameters, random sample (sampling)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Statistiky a parametry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195" name="Rectangle 3"/>
              <p:cNvSpPr>
                <a:spLocks noGrp="1" noChangeArrowheads="1"/>
              </p:cNvSpPr>
              <p:nvPr>
                <p:ph type="body" sz="half" idx="1"/>
              </p:nvPr>
            </p:nvSpPr>
            <p:spPr>
              <a:xfrm>
                <a:off x="566738" y="1752600"/>
                <a:ext cx="8037512" cy="4845050"/>
              </a:xfrm>
            </p:spPr>
            <p:txBody>
              <a:bodyPr/>
              <a:lstStyle/>
              <a:p>
                <a:pPr eaLnBrk="1" hangingPunct="1"/>
                <a:r>
                  <a:rPr lang="cs-CZ" sz="2400" dirty="0"/>
                  <a:t>Na vzorku (datech) počítáme </a:t>
                </a:r>
                <a:r>
                  <a:rPr lang="cs-CZ" sz="2400" b="1" dirty="0"/>
                  <a:t>statistiky</a:t>
                </a:r>
              </a:p>
              <a:p>
                <a:pPr eaLnBrk="1" hangingPunct="1"/>
                <a:r>
                  <a:rPr lang="cs-CZ" sz="2400" dirty="0"/>
                  <a:t>Hodnotě statistiky v celé populaci říkáme </a:t>
                </a:r>
                <a:r>
                  <a:rPr lang="cs-CZ" sz="2400" b="1" dirty="0"/>
                  <a:t>parametr</a:t>
                </a:r>
                <a:r>
                  <a:rPr lang="cs-CZ" sz="2400" dirty="0"/>
                  <a:t>. </a:t>
                </a:r>
              </a:p>
              <a:p>
                <a:pPr lvl="1" eaLnBrk="1" hangingPunct="1"/>
                <a:r>
                  <a:rPr lang="cs-CZ" sz="1900" dirty="0"/>
                  <a:t>Pro parametry používáme odpovídající písmena řecké abecedy</a:t>
                </a:r>
              </a:p>
              <a:p>
                <a:pPr lvl="2" eaLnBrk="1" hangingPunct="1"/>
                <a:r>
                  <a:rPr lang="cs-CZ" sz="1600" dirty="0"/>
                  <a:t>např. průměr: statistika </a:t>
                </a:r>
                <a:r>
                  <a:rPr lang="cs-CZ" sz="1600" i="1" dirty="0"/>
                  <a:t>m</a:t>
                </a:r>
                <a:r>
                  <a:rPr lang="cs-CZ" sz="1600" dirty="0"/>
                  <a:t>, parametr </a:t>
                </a:r>
                <a:r>
                  <a:rPr lang="cs-CZ" sz="1600" i="1" dirty="0">
                    <a:sym typeface="Symbol" pitchFamily="18" charset="2"/>
                  </a:rPr>
                  <a:t></a:t>
                </a:r>
                <a:r>
                  <a:rPr lang="cs-CZ" sz="1600" dirty="0">
                    <a:sym typeface="Symbol" pitchFamily="18" charset="2"/>
                  </a:rPr>
                  <a:t> (mí)</a:t>
                </a:r>
              </a:p>
              <a:p>
                <a:pPr lvl="2" eaLnBrk="1" hangingPunct="1"/>
                <a:r>
                  <a:rPr lang="cs-CZ" sz="1600" dirty="0">
                    <a:sym typeface="Symbol" pitchFamily="18" charset="2"/>
                  </a:rPr>
                  <a:t>další: </a:t>
                </a:r>
                <a:r>
                  <a:rPr lang="cs-CZ" sz="1600" i="1" dirty="0">
                    <a:sym typeface="Symbol" pitchFamily="18" charset="2"/>
                  </a:rPr>
                  <a:t>s</a:t>
                </a:r>
                <a:r>
                  <a:rPr lang="cs-CZ" sz="1600" dirty="0">
                    <a:sym typeface="Symbol" pitchFamily="18" charset="2"/>
                  </a:rPr>
                  <a:t> </a:t>
                </a:r>
                <a:r>
                  <a:rPr lang="cs-CZ" sz="1600" dirty="0"/>
                  <a:t>–</a:t>
                </a:r>
                <a:r>
                  <a:rPr lang="cs-CZ" sz="1600" dirty="0">
                    <a:sym typeface="Symbol" pitchFamily="18" charset="2"/>
                  </a:rPr>
                  <a:t> </a:t>
                </a:r>
                <a:r>
                  <a:rPr lang="cs-CZ" sz="1600" i="1" dirty="0">
                    <a:latin typeface="Symbol" pitchFamily="18" charset="2"/>
                    <a:sym typeface="Symbol" pitchFamily="18" charset="2"/>
                  </a:rPr>
                  <a:t>s </a:t>
                </a:r>
                <a:r>
                  <a:rPr lang="cs-CZ" sz="1600" dirty="0">
                    <a:sym typeface="Symbol" pitchFamily="18" charset="2"/>
                  </a:rPr>
                  <a:t>(sigma)</a:t>
                </a:r>
                <a:r>
                  <a:rPr lang="cs-CZ" sz="1600" dirty="0">
                    <a:latin typeface="Symbol" pitchFamily="18" charset="2"/>
                    <a:sym typeface="Symbol" pitchFamily="18" charset="2"/>
                  </a:rPr>
                  <a:t>, </a:t>
                </a:r>
                <a:r>
                  <a:rPr lang="cs-CZ" sz="1600" i="1" dirty="0">
                    <a:sym typeface="Symbol" pitchFamily="18" charset="2"/>
                  </a:rPr>
                  <a:t>r</a:t>
                </a:r>
                <a:r>
                  <a:rPr lang="cs-CZ" sz="1600" dirty="0">
                    <a:sym typeface="Symbol" pitchFamily="18" charset="2"/>
                  </a:rPr>
                  <a:t>  </a:t>
                </a:r>
                <a:r>
                  <a:rPr lang="cs-CZ" sz="1600" dirty="0"/>
                  <a:t>–</a:t>
                </a:r>
                <a:r>
                  <a:rPr lang="cs-CZ" sz="1600" dirty="0">
                    <a:latin typeface="Symbol" pitchFamily="18" charset="2"/>
                    <a:sym typeface="Symbol" pitchFamily="18" charset="2"/>
                  </a:rPr>
                  <a:t> </a:t>
                </a:r>
                <a:r>
                  <a:rPr lang="cs-CZ" sz="1600" i="1" dirty="0">
                    <a:latin typeface="Symbol" pitchFamily="18" charset="2"/>
                    <a:sym typeface="Symbol" pitchFamily="18" charset="2"/>
                  </a:rPr>
                  <a:t>r </a:t>
                </a:r>
                <a:r>
                  <a:rPr lang="cs-CZ" sz="1600" dirty="0">
                    <a:sym typeface="Symbol" pitchFamily="18" charset="2"/>
                  </a:rPr>
                  <a:t>(ró)</a:t>
                </a:r>
                <a:r>
                  <a:rPr lang="cs-CZ" sz="1600" dirty="0">
                    <a:latin typeface="Symbol" pitchFamily="18" charset="2"/>
                    <a:sym typeface="Symbol" pitchFamily="18" charset="2"/>
                  </a:rPr>
                  <a:t>, </a:t>
                </a:r>
                <a:r>
                  <a:rPr lang="cs-CZ" sz="1600" i="1" dirty="0">
                    <a:sym typeface="Symbol" pitchFamily="18" charset="2"/>
                  </a:rPr>
                  <a:t>d</a:t>
                </a:r>
                <a:r>
                  <a:rPr lang="cs-CZ" sz="1600" dirty="0">
                    <a:sym typeface="Symbol" pitchFamily="18" charset="2"/>
                  </a:rPr>
                  <a:t> </a:t>
                </a:r>
                <a:r>
                  <a:rPr lang="cs-CZ" sz="1600" dirty="0"/>
                  <a:t>–</a:t>
                </a:r>
                <a:r>
                  <a:rPr lang="cs-CZ" sz="1600" dirty="0">
                    <a:sym typeface="Symbol" pitchFamily="18" charset="2"/>
                  </a:rPr>
                  <a:t> </a:t>
                </a:r>
                <a:r>
                  <a:rPr lang="cs-CZ" sz="1600" i="1" dirty="0">
                    <a:latin typeface="Symbol" pitchFamily="18" charset="2"/>
                    <a:sym typeface="Symbol" pitchFamily="18" charset="2"/>
                  </a:rPr>
                  <a:t>d </a:t>
                </a:r>
                <a:r>
                  <a:rPr lang="cs-CZ" sz="1600" dirty="0">
                    <a:sym typeface="Symbol" pitchFamily="18" charset="2"/>
                  </a:rPr>
                  <a:t>(delta - rozdíl)</a:t>
                </a:r>
              </a:p>
              <a:p>
                <a:pPr lvl="2" eaLnBrk="1" hangingPunct="1"/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cs-CZ" sz="16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n</m:t>
                    </m:r>
                    <m:r>
                      <a:rPr lang="cs-CZ" sz="16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ě</m:t>
                    </m:r>
                    <m:r>
                      <m:rPr>
                        <m:sty m:val="p"/>
                      </m:rPr>
                      <a:rPr lang="cs-CZ" sz="16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kdy</m:t>
                    </m:r>
                    <m:r>
                      <a:rPr lang="cs-CZ" sz="16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cs-CZ" sz="16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tak</m:t>
                    </m:r>
                    <m:r>
                      <a:rPr lang="cs-CZ" sz="16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é </m:t>
                    </m:r>
                    <m:r>
                      <m:rPr>
                        <m:sty m:val="p"/>
                      </m:rPr>
                      <a:rPr lang="cs-CZ" sz="16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parametr</m:t>
                    </m:r>
                    <m:r>
                      <a:rPr lang="cs-CZ" sz="16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cs-CZ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  <m:r>
                      <a:rPr lang="cs-CZ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cs-CZ" sz="16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a</m:t>
                    </m:r>
                    <m:r>
                      <a:rPr lang="cs-CZ" sz="16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cs-CZ" sz="16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jeho</m:t>
                    </m:r>
                    <m:r>
                      <a:rPr lang="cs-CZ" sz="16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cs-CZ" sz="16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odhad</m:t>
                    </m:r>
                    <m:r>
                      <a:rPr lang="cs-CZ" sz="16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acc>
                      <m:accPr>
                        <m:chr m:val="̂"/>
                        <m:ctrlPr>
                          <a:rPr lang="cs-CZ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cs-CZ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e>
                    </m:acc>
                  </m:oMath>
                </a14:m>
                <a:endParaRPr lang="cs-CZ" sz="1600" i="1" dirty="0">
                  <a:latin typeface="Symbol" pitchFamily="18" charset="2"/>
                  <a:sym typeface="Symbol" pitchFamily="18" charset="2"/>
                </a:endParaRPr>
              </a:p>
              <a:p>
                <a:pPr eaLnBrk="1" hangingPunct="1">
                  <a:spcBef>
                    <a:spcPct val="70000"/>
                  </a:spcBef>
                </a:pPr>
                <a:r>
                  <a:rPr lang="cs-CZ" sz="2400" dirty="0"/>
                  <a:t>Statistiky jsou </a:t>
                </a:r>
                <a:r>
                  <a:rPr lang="cs-CZ" sz="2400" b="1" dirty="0"/>
                  <a:t>odhady</a:t>
                </a:r>
                <a:r>
                  <a:rPr lang="cs-CZ" sz="2400" dirty="0"/>
                  <a:t> parametrů</a:t>
                </a:r>
              </a:p>
              <a:p>
                <a:pPr lvl="1" eaLnBrk="1" hangingPunct="1"/>
                <a:r>
                  <a:rPr lang="cs-CZ" sz="1900" dirty="0"/>
                  <a:t>tj. jsou vždy zatíženy chybou – </a:t>
                </a:r>
                <a:r>
                  <a:rPr lang="cs-CZ" sz="1900" b="1" dirty="0"/>
                  <a:t>výběrovou chybou</a:t>
                </a:r>
              </a:p>
              <a:p>
                <a:pPr lvl="1" eaLnBrk="1" hangingPunct="1"/>
                <a:r>
                  <a:rPr lang="cs-CZ" sz="1900" i="1" dirty="0"/>
                  <a:t>chyby náhodné</a:t>
                </a:r>
                <a:r>
                  <a:rPr lang="cs-CZ" sz="1900" dirty="0"/>
                  <a:t>  – umíme spočítat, známe-li </a:t>
                </a:r>
                <a:r>
                  <a:rPr lang="cs-CZ" sz="1900" b="1" dirty="0"/>
                  <a:t>výběrové rozložení</a:t>
                </a:r>
                <a:r>
                  <a:rPr lang="cs-CZ" sz="1900" dirty="0"/>
                  <a:t> </a:t>
                </a:r>
              </a:p>
              <a:p>
                <a:pPr lvl="1" eaLnBrk="1" hangingPunct="1"/>
                <a:r>
                  <a:rPr lang="cs-CZ" sz="1900" i="1" dirty="0"/>
                  <a:t>chyby systematické </a:t>
                </a:r>
                <a:r>
                  <a:rPr lang="cs-CZ" sz="1900" dirty="0"/>
                  <a:t> – nevhodné statistiky, špatné měření, špatný způsob výběru vzorku (metodologie) </a:t>
                </a:r>
              </a:p>
              <a:p>
                <a:pPr algn="r" eaLnBrk="1" hangingPunct="1">
                  <a:spcBef>
                    <a:spcPct val="60000"/>
                  </a:spcBef>
                  <a:buFont typeface="Wingdings" pitchFamily="2" charset="2"/>
                  <a:buNone/>
                </a:pPr>
                <a:r>
                  <a:rPr lang="cs-CZ" sz="2400" dirty="0"/>
                  <a:t>Jak dobré jsou tyto odhady?</a:t>
                </a:r>
              </a:p>
              <a:p>
                <a:pPr eaLnBrk="1" hangingPunct="1"/>
                <a:endParaRPr lang="cs-CZ" sz="1300" dirty="0"/>
              </a:p>
              <a:p>
                <a:pPr eaLnBrk="1" hangingPunct="1">
                  <a:buFont typeface="Wingdings" pitchFamily="2" charset="2"/>
                  <a:buNone/>
                </a:pPr>
                <a:r>
                  <a:rPr lang="cs-CZ" sz="1100" dirty="0"/>
                  <a:t>AJ: </a:t>
                </a:r>
                <a:r>
                  <a:rPr lang="cs-CZ" sz="1100" dirty="0" err="1"/>
                  <a:t>estimates</a:t>
                </a:r>
                <a:r>
                  <a:rPr lang="cs-CZ" sz="1100" dirty="0"/>
                  <a:t>, </a:t>
                </a:r>
                <a:r>
                  <a:rPr lang="cs-CZ" sz="1100" dirty="0" err="1"/>
                  <a:t>sampling</a:t>
                </a:r>
                <a:r>
                  <a:rPr lang="cs-CZ" sz="1100" dirty="0"/>
                  <a:t> </a:t>
                </a:r>
                <a:r>
                  <a:rPr lang="cs-CZ" sz="1100" dirty="0" err="1"/>
                  <a:t>error</a:t>
                </a:r>
                <a:r>
                  <a:rPr lang="cs-CZ" sz="1100" dirty="0"/>
                  <a:t>. </a:t>
                </a:r>
                <a:r>
                  <a:rPr lang="cs-CZ" sz="1100" dirty="0" err="1"/>
                  <a:t>random</a:t>
                </a:r>
                <a:r>
                  <a:rPr lang="cs-CZ" sz="1100" dirty="0"/>
                  <a:t> </a:t>
                </a:r>
                <a:r>
                  <a:rPr lang="cs-CZ" sz="1100" dirty="0" err="1"/>
                  <a:t>error</a:t>
                </a:r>
                <a:r>
                  <a:rPr lang="cs-CZ" sz="1100" dirty="0"/>
                  <a:t>, </a:t>
                </a:r>
                <a:r>
                  <a:rPr lang="cs-CZ" sz="1100" dirty="0" err="1"/>
                  <a:t>systematic</a:t>
                </a:r>
                <a:r>
                  <a:rPr lang="cs-CZ" sz="1100" dirty="0"/>
                  <a:t> </a:t>
                </a:r>
                <a:r>
                  <a:rPr lang="cs-CZ" sz="1100" dirty="0" err="1"/>
                  <a:t>error</a:t>
                </a:r>
                <a:r>
                  <a:rPr lang="cs-CZ" sz="1100" dirty="0"/>
                  <a:t>, </a:t>
                </a:r>
                <a:r>
                  <a:rPr lang="cs-CZ" sz="1100" dirty="0" err="1"/>
                  <a:t>sampling</a:t>
                </a:r>
                <a:r>
                  <a:rPr lang="cs-CZ" sz="1100" dirty="0"/>
                  <a:t> </a:t>
                </a:r>
                <a:r>
                  <a:rPr lang="cs-CZ" sz="1100" dirty="0" err="1"/>
                  <a:t>distribution</a:t>
                </a:r>
                <a:r>
                  <a:rPr lang="cs-CZ" sz="1100" dirty="0"/>
                  <a:t>, </a:t>
                </a:r>
                <a:r>
                  <a:rPr lang="cs-CZ" sz="1100" dirty="0" err="1"/>
                  <a:t>theta</a:t>
                </a:r>
                <a:r>
                  <a:rPr lang="cs-CZ" sz="1100" dirty="0"/>
                  <a:t> </a:t>
                </a:r>
                <a:r>
                  <a:rPr lang="cs-CZ" sz="1100" dirty="0" err="1"/>
                  <a:t>hat</a:t>
                </a:r>
                <a:endParaRPr lang="cs-CZ" sz="1100" dirty="0"/>
              </a:p>
            </p:txBody>
          </p:sp>
        </mc:Choice>
        <mc:Fallback xmlns="">
          <p:sp>
            <p:nvSpPr>
              <p:cNvPr id="8195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half" idx="1"/>
              </p:nvPr>
            </p:nvSpPr>
            <p:spPr>
              <a:xfrm>
                <a:off x="566738" y="1752600"/>
                <a:ext cx="8037512" cy="4845050"/>
              </a:xfrm>
              <a:blipFill>
                <a:blip r:embed="rId3"/>
                <a:stretch>
                  <a:fillRect l="-1062" t="-882" r="-1138" b="-629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theme/theme1.xml><?xml version="1.0" encoding="utf-8"?>
<a:theme xmlns:a="http://schemas.openxmlformats.org/drawingml/2006/main" name="Profil">
  <a:themeElements>
    <a:clrScheme name="Profil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rofil">
      <a:majorFont>
        <a:latin typeface="Segoe UI"/>
        <a:ea typeface=""/>
        <a:cs typeface=""/>
      </a:majorFont>
      <a:minorFont>
        <a:latin typeface="Segoe UI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Segoe UI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Segoe UI" pitchFamily="34" charset="0"/>
          </a:defRPr>
        </a:defPPr>
      </a:lstStyle>
    </a:lnDef>
  </a:objectDefaults>
  <a:extraClrSchemeLst>
    <a:extraClrScheme>
      <a:clrScheme name="Profil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Profil 9">
    <a:dk1>
      <a:srgbClr val="000000"/>
    </a:dk1>
    <a:lt1>
      <a:srgbClr val="FFFFFF"/>
    </a:lt1>
    <a:dk2>
      <a:srgbClr val="000000"/>
    </a:dk2>
    <a:lt2>
      <a:srgbClr val="DDDDDD"/>
    </a:lt2>
    <a:accent1>
      <a:srgbClr val="A3B2C1"/>
    </a:accent1>
    <a:accent2>
      <a:srgbClr val="CC0000"/>
    </a:accent2>
    <a:accent3>
      <a:srgbClr val="FFFFFF"/>
    </a:accent3>
    <a:accent4>
      <a:srgbClr val="000000"/>
    </a:accent4>
    <a:accent5>
      <a:srgbClr val="CED5DD"/>
    </a:accent5>
    <a:accent6>
      <a:srgbClr val="B90000"/>
    </a:accent6>
    <a:hlink>
      <a:srgbClr val="336699"/>
    </a:hlink>
    <a:folHlink>
      <a:srgbClr val="003366"/>
    </a:folHlink>
  </a:clrScheme>
  <a:fontScheme name="Profil">
    <a:majorFont>
      <a:latin typeface="Segoe UI"/>
      <a:ea typeface=""/>
      <a:cs typeface=""/>
    </a:majorFont>
    <a:minorFont>
      <a:latin typeface="Segoe UI"/>
      <a:ea typeface=""/>
      <a:cs typeface="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Profile</Template>
  <TotalTime>4144</TotalTime>
  <Words>2532</Words>
  <Application>Microsoft Office PowerPoint</Application>
  <PresentationFormat>Předvádění na obrazovce (4:3)</PresentationFormat>
  <Paragraphs>293</Paragraphs>
  <Slides>30</Slides>
  <Notes>16</Notes>
  <HiddenSlides>0</HiddenSlides>
  <MMClips>0</MMClips>
  <ScaleCrop>false</ScaleCrop>
  <HeadingPairs>
    <vt:vector size="8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2</vt:i4>
      </vt:variant>
      <vt:variant>
        <vt:lpstr>Nadpisy snímků</vt:lpstr>
      </vt:variant>
      <vt:variant>
        <vt:i4>30</vt:i4>
      </vt:variant>
    </vt:vector>
  </HeadingPairs>
  <TitlesOfParts>
    <vt:vector size="39" baseType="lpstr">
      <vt:lpstr>Calibri</vt:lpstr>
      <vt:lpstr>Cambria Math</vt:lpstr>
      <vt:lpstr>Segoe UI</vt:lpstr>
      <vt:lpstr>Symbol</vt:lpstr>
      <vt:lpstr>Times New Roman</vt:lpstr>
      <vt:lpstr>Wingdings</vt:lpstr>
      <vt:lpstr>Profil</vt:lpstr>
      <vt:lpstr>Worksheet</vt:lpstr>
      <vt:lpstr>Rovnice</vt:lpstr>
      <vt:lpstr>PSY117 Statistická analýza dat v psychologii Přednáška 8 2018</vt:lpstr>
      <vt:lpstr>Barevná srdíčka kolegyně Michalčákové</vt:lpstr>
      <vt:lpstr>Vylosovali jsme z populace 1 vzorek 10 srdíček Našli jsme i barevných srdíček Pro jakou hodnotu p je P(p|f=i) nejvyšší?</vt:lpstr>
      <vt:lpstr>Prezentace aplikace PowerPoint</vt:lpstr>
      <vt:lpstr>Prezentace aplikace PowerPoint</vt:lpstr>
      <vt:lpstr>Prezentace aplikace PowerPoint</vt:lpstr>
      <vt:lpstr>Prezentace aplikace PowerPoint</vt:lpstr>
      <vt:lpstr>Výběr – od deskripce k indukci</vt:lpstr>
      <vt:lpstr>Statistiky a parametry</vt:lpstr>
      <vt:lpstr>Výběrové rozložení a sm. chyba</vt:lpstr>
      <vt:lpstr>Jak zjistíme výběrové rozložení statistiky?</vt:lpstr>
      <vt:lpstr>Výběrové rozložení (odhadu) průměru dle teorie</vt:lpstr>
      <vt:lpstr>Studentovo t -rozložení</vt:lpstr>
      <vt:lpstr>Výběrové rozložení (odhadu) průměru</vt:lpstr>
      <vt:lpstr>Na vzorku 100 studentů psychologie jsme zjistili, že jejich průměrná hodnota potřeby struktury je 4,0 (s=0,9). Rozpětí škály je 1-5. Jaká je P, že se mýlíme o více než 0,5 bodu, když tvrdíme, že v populaci studentů psychologie je M=4,0?</vt:lpstr>
      <vt:lpstr>Výběrová rozložení dalších statistik</vt:lpstr>
      <vt:lpstr>Bootstrapping – způsob zjištění výběrového rozložení (jakékoli) statistiky hrubou silou</vt:lpstr>
      <vt:lpstr>Estimační kvality statistik I</vt:lpstr>
      <vt:lpstr>Estimační kvality statistik II</vt:lpstr>
      <vt:lpstr>Bodové vs. intervalové odhady</vt:lpstr>
      <vt:lpstr>Prezentace aplikace PowerPoint</vt:lpstr>
      <vt:lpstr>Příklad konstrukce intervalu spolehlivosti pro průměr 1</vt:lpstr>
      <vt:lpstr>Prezentace aplikace PowerPoint</vt:lpstr>
      <vt:lpstr>Příklad konstrukce intervalu spolehlivosti pro průměr 2</vt:lpstr>
      <vt:lpstr>Interpretace intervalu spolehlivosti</vt:lpstr>
      <vt:lpstr>…Výběrové rozložení mediánu</vt:lpstr>
      <vt:lpstr>…Výběrové rozložení relativní četnosti p</vt:lpstr>
      <vt:lpstr>…Výběrové rozložení rozptylu s2</vt:lpstr>
      <vt:lpstr>…Výběrové rozložení Pearsonovy korelace r</vt:lpstr>
      <vt:lpstr>Shrnutí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PSY117/454 Statistická analýza dat v psychologii</dc:title>
  <dc:subject>přednáška 8 - statistické usuzování, odhady</dc:subject>
  <dc:creator>Stanislav Ježek</dc:creator>
  <cp:lastModifiedBy>Standa Ježek</cp:lastModifiedBy>
  <cp:revision>146</cp:revision>
  <cp:lastPrinted>1601-01-01T00:00:00Z</cp:lastPrinted>
  <dcterms:created xsi:type="dcterms:W3CDTF">2006-03-20T08:34:43Z</dcterms:created>
  <dcterms:modified xsi:type="dcterms:W3CDTF">2018-04-18T05:58:06Z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5</vt:i4>
  </property>
</Properties>
</file>