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62" r:id="rId2"/>
    <p:sldId id="257" r:id="rId3"/>
    <p:sldId id="258" r:id="rId4"/>
    <p:sldId id="266" r:id="rId5"/>
    <p:sldId id="268" r:id="rId6"/>
    <p:sldId id="269" r:id="rId7"/>
    <p:sldId id="259" r:id="rId8"/>
    <p:sldId id="260" r:id="rId9"/>
    <p:sldId id="270" r:id="rId10"/>
    <p:sldId id="267" r:id="rId11"/>
    <p:sldId id="271" r:id="rId12"/>
    <p:sldId id="263" r:id="rId13"/>
    <p:sldId id="264" r:id="rId14"/>
    <p:sldId id="265" r:id="rId15"/>
    <p:sldId id="272" r:id="rId16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2" autoAdjust="0"/>
    <p:restoredTop sz="95064" autoAdjust="0"/>
  </p:normalViewPr>
  <p:slideViewPr>
    <p:cSldViewPr>
      <p:cViewPr varScale="1">
        <p:scale>
          <a:sx n="92" d="100"/>
          <a:sy n="92" d="100"/>
        </p:scale>
        <p:origin x="112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3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758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EA05F8-E08B-42C2-B0F6-214EF4C35B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61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BC6A46-2D2F-495B-B838-478EF6A96843}" type="datetimeFigureOut">
              <a:rPr lang="cs-CZ"/>
              <a:pPr>
                <a:defRPr/>
              </a:pPr>
              <a:t>08.05.2018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3D10A3-AB8B-4995-860C-D2813409E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78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280E15-6956-4A5B-BED0-B090030D7AC6}" type="slidenum">
              <a:rPr lang="cs-CZ" altLang="cs-CZ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22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s. 282 v Sheskinovi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134531-73F7-4713-AD2B-121BA3DE8662}" type="slidenum">
              <a:rPr lang="cs-CZ" altLang="cs-CZ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4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54982-4F91-4789-9525-F62B095AA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36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8B78-85EE-45B6-AA67-75B8CB1CA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7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5973-D656-46B1-91B0-602BB2433C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16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BA214-5094-44CE-BE9D-3A2E5F889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3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8516-61C5-4A1B-B918-65DAD73B15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8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0C03A-114E-42AB-97E6-0ED0874D1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3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A1F45-12D8-4506-B8A3-22FDA3E0F7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0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AAACA-9405-43A8-B20B-BE8C7FAF15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0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01F1-4AF5-456D-ABCB-E8CFA05941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1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BC8A-9672-47EE-9B65-8D82A3F497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8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D7A2-9C39-46D6-A7D7-F4390D878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46D7F-DEE3-4C9D-9D83-65B6D02057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66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122A7-AA11-48AC-B85E-DA6268A625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12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931FB7-CEE3-4ADA-995D-F40DDB348C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PSY117</a:t>
            </a:r>
            <a:br>
              <a:rPr lang="cs-CZ" alt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Statistická analýza dat v psychologii</a:t>
            </a:r>
            <a:br>
              <a:rPr lang="cs-CZ" alt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Přednáška</a:t>
            </a:r>
            <a:r>
              <a:rPr lang="cs-CZ" alt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11 2018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920038" cy="10795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TESTY PRO KATEGORICKÉ PROMĚNNÉ – NEPARAMETRICKÉ METODY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676751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>
                <a:latin typeface="Segoe UI" panose="020B0502040204020203" pitchFamily="34" charset="0"/>
              </a:rPr>
              <a:t>... a to mělo, jak sám vidíte, nedozírné následky.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>
                <a:latin typeface="Segoe UI" panose="020B0502040204020203" pitchFamily="34" charset="0"/>
              </a:rPr>
              <a:t>						</a:t>
            </a:r>
            <a:r>
              <a:rPr lang="cs-CZ" altLang="cs-CZ" sz="2000" i="1">
                <a:latin typeface="Segoe UI" panose="020B0502040204020203" pitchFamily="34" charset="0"/>
              </a:rPr>
              <a:t>Smrť</a:t>
            </a:r>
            <a:endParaRPr lang="cs-CZ" altLang="cs-CZ" sz="2000">
              <a:latin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Velikost účinku v kontingenční tabulce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strength of association, contingency coefficient, standardized residuals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2FB86C-612B-4336-9BFB-C0CA7EB124B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66738" y="1700809"/>
            <a:ext cx="8001000" cy="4658716"/>
          </a:xfrm>
          <a:prstGeom prst="rect">
            <a:avLst/>
          </a:prstGeom>
          <a:blipFill rotWithShape="1">
            <a:blip r:embed="rId2"/>
            <a:stretch>
              <a:fillRect l="-22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kern="0">
                <a:noFill/>
              </a:rPr>
              <a:t>,m-.,m-.,m--,.m.,)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kern="0">
                <a:noFill/>
              </a:rPr>
              <a:t>p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kern="0" dirty="0">
              <a:noFill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287059"/>
              </p:ext>
            </p:extLst>
          </p:nvPr>
        </p:nvGraphicFramePr>
        <p:xfrm>
          <a:off x="610624" y="3140968"/>
          <a:ext cx="7179469" cy="2955179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Pozorované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Řádková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St. rezidua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-2,0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-1,1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74675" y="1916832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kontingenční koeficient C </a:t>
            </a:r>
            <a:r>
              <a:rPr lang="cs-CZ" dirty="0"/>
              <a:t>= </a:t>
            </a:r>
            <a:r>
              <a:rPr lang="en-US" dirty="0"/>
              <a:t>√</a:t>
            </a:r>
            <a:r>
              <a:rPr lang="cs-CZ" dirty="0"/>
              <a:t>(17,9/(17,9+100))=0,4      </a:t>
            </a:r>
          </a:p>
          <a:p>
            <a:r>
              <a:rPr lang="cs-CZ" i="1" dirty="0" err="1"/>
              <a:t>Cramérovo</a:t>
            </a:r>
            <a:r>
              <a:rPr lang="cs-CZ" i="1" dirty="0"/>
              <a:t> V</a:t>
            </a:r>
            <a:r>
              <a:rPr lang="cs-CZ" dirty="0"/>
              <a:t> =</a:t>
            </a:r>
            <a:r>
              <a:rPr lang="en-US" dirty="0"/>
              <a:t>√</a:t>
            </a:r>
            <a:r>
              <a:rPr lang="cs-CZ" dirty="0"/>
              <a:t>(17,9/(100*2))=0,3</a:t>
            </a:r>
          </a:p>
        </p:txBody>
      </p:sp>
    </p:spTree>
    <p:extLst>
      <p:ext uri="{BB962C8B-B14F-4D97-AF65-F5344CB8AC3E}">
        <p14:creationId xmlns:p14="http://schemas.microsoft.com/office/powerpoint/2010/main" val="4026861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>
                <a:latin typeface="Segoe UI" panose="020B0502040204020203" pitchFamily="34" charset="0"/>
                <a:cs typeface="Segoe UI" panose="020B0502040204020203" pitchFamily="34" charset="0"/>
              </a:rPr>
              <a:t>Testy středních hodnot pro ordinální proměnné – neparametrické metody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326437" cy="42672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Metody užívající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parametrů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normálního rozložení  (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) mají svá omezení, když…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data pochází z rozložení, které se od normálního výrazně liší (tvar, či odlehlé hodnoty)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data mají spíše ordinální charakter; nebo se jedná o krátké intervalové škály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cs-CZ" altLang="cs-CZ" sz="1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Neparametrické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metody 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jsou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robustní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vůči rozložení dat…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mají nižší sílu testu (tj. vyšší požadavky na velikost vzorku)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Testy pro </a:t>
            </a:r>
            <a:r>
              <a:rPr lang="en-US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medi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ány</a:t>
            </a:r>
            <a:endParaRPr lang="cs-CZ" altLang="cs-CZ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Pro jeden výběr: znaménkový test, 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Wilcoxonův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test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Pro párové srovnání: 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Wilcoxonův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test</a:t>
            </a:r>
          </a:p>
          <a:p>
            <a:pPr lvl="1" eaLnBrk="1" hangingPunct="1"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Pro 2 nezávislé výběry: Mann-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Whitney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U, 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Kolmogorov-Smirnov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Z</a:t>
            </a:r>
          </a:p>
          <a:p>
            <a:pPr marL="471487" lvl="1" indent="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Non-parametric, robust, data assumptions, sign test</a:t>
            </a:r>
            <a:endParaRPr lang="cs-CZ" altLang="cs-CZ" sz="18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>
                <a:latin typeface="Segoe UI" panose="020B0502040204020203" pitchFamily="34" charset="0"/>
                <a:cs typeface="Segoe UI" panose="020B0502040204020203" pitchFamily="34" charset="0"/>
              </a:rPr>
              <a:t>Jeden výběr, znaménkový test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425308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: Je medián roven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?    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 = k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; 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 ≠ k</a:t>
            </a:r>
            <a:r>
              <a:rPr lang="cs-CZ" altLang="cs-CZ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Platí-li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, mělo by nad i pod </a:t>
            </a:r>
            <a:r>
              <a:rPr lang="cs-CZ" altLang="cs-CZ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hypotetizovaným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mediánem být stejné množství případů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900" dirty="0">
                <a:latin typeface="Segoe UI" panose="020B0502040204020203" pitchFamily="34" charset="0"/>
                <a:cs typeface="Segoe UI" panose="020B0502040204020203" pitchFamily="34" charset="0"/>
              </a:rPr>
              <a:t>Asymptotický test pomocí normálního rozložení:</a:t>
            </a:r>
            <a:endParaRPr lang="cs-CZ" altLang="cs-CZ" sz="19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−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) je počet hodnot vyšších (nižších) než hypotetizovaný medián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Hodnoty rovné mediánu ignorujeme a odečítáme z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endParaRPr lang="cs-CZ" altLang="cs-CZ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Platí-li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+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= 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−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 a  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+</a:t>
            </a:r>
            <a:r>
              <a:rPr lang="cs-CZ" altLang="cs-CZ" sz="18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+ Z</a:t>
            </a:r>
            <a:r>
              <a:rPr lang="cs-CZ" altLang="cs-CZ" sz="18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−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= n.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Testová statistika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z = (2Z</a:t>
            </a:r>
            <a:r>
              <a:rPr lang="cs-CZ" altLang="cs-CZ" sz="18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 – n)/√n  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má asymptoticky normální rozložení. 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(přesně má binomické rozložení)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=2*(1–NORM.S.DIST(</a:t>
            </a:r>
            <a:r>
              <a:rPr lang="cs-CZ" altLang="cs-CZ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;1))   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(nebo přímo </a:t>
            </a:r>
            <a:r>
              <a:rPr lang="sv-SE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2*BINOM.DIST(MIN(</a:t>
            </a:r>
            <a:r>
              <a:rPr lang="cs-CZ" altLang="cs-CZ" sz="1400" i="1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4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+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r>
              <a:rPr lang="cs-CZ" altLang="cs-CZ" sz="1400" i="1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400" i="1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 −</a:t>
            </a:r>
            <a:r>
              <a:rPr lang="sv-SE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);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 n</a:t>
            </a:r>
            <a:r>
              <a:rPr lang="sv-SE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sv-SE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0,5;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sv-SE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1)</a:t>
            </a:r>
            <a:r>
              <a:rPr lang="cs-CZ" altLang="cs-CZ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cs-CZ" altLang="cs-CZ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Jedná se tedy o alternativu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-testu pro jeden výběr;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Pro závislé výběry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(=párové srovnání) 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spočítáme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cs-CZ" altLang="cs-CZ" sz="20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 = </a:t>
            </a:r>
            <a:r>
              <a:rPr lang="cs-CZ" altLang="cs-CZ" sz="2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cs-CZ" altLang="cs-CZ" sz="2000" i="1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cs-CZ" altLang="cs-CZ" sz="2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cs-CZ" altLang="cs-CZ" sz="2000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a znaménkovým testem testujeme 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2000" i="1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cs-CZ" altLang="cs-CZ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 = 0.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Silnější a používanější variantou je </a:t>
            </a:r>
            <a:r>
              <a:rPr lang="cs-CZ" altLang="cs-CZ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Wilcoxonův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signed-ranks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test</a:t>
            </a:r>
            <a:endParaRPr lang="el-GR" altLang="cs-CZ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4219575" algn="l"/>
              </a:tabLst>
            </a:pPr>
            <a:r>
              <a:rPr lang="cs-CZ" altLang="cs-CZ" sz="3000">
                <a:latin typeface="Segoe UI" panose="020B0502040204020203" pitchFamily="34" charset="0"/>
                <a:cs typeface="Segoe UI" panose="020B0502040204020203" pitchFamily="34" charset="0"/>
              </a:rPr>
              <a:t>Neparametrické testy pro nezávislé výběry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2247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>
                <a:latin typeface="Segoe UI" panose="020B0502040204020203" pitchFamily="34" charset="0"/>
                <a:cs typeface="Segoe UI" panose="020B0502040204020203" pitchFamily="34" charset="0"/>
              </a:rPr>
              <a:t>Mediánový test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Je–li společný medián dvou výběrů shodný, leží na jedné straně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50% každého výběru.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Určíme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Md 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pro celý soubor; pokud platí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, četnosti hodnot ležících nad i pod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Md 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by měly být stejné pro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i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Pokud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i="1" baseline="-2500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neplatí, budou četnosti výrazně asymetrické, v „diagonále“.</a:t>
            </a:r>
            <a:endParaRPr lang="cs-CZ" altLang="cs-CZ" sz="1600" baseline="-25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Při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en-US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&gt;30 l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en-US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e u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žít asymptoticky normálně rozloženou testovou statistiku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8438" name="Object 7"/>
          <p:cNvGraphicFramePr>
            <a:graphicFrameLocks noChangeAspect="1"/>
          </p:cNvGraphicFramePr>
          <p:nvPr/>
        </p:nvGraphicFramePr>
        <p:xfrm>
          <a:off x="571500" y="4143375"/>
          <a:ext cx="381635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Rovnice" r:id="rId3" imgW="2057400" imgH="495300" progId="Equation.3">
                  <p:embed/>
                </p:oleObj>
              </mc:Choice>
              <mc:Fallback>
                <p:oleObj name="Rovnice" r:id="rId3" imgW="2057400" imgH="495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143375"/>
                        <a:ext cx="381635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55" name="Group 51"/>
          <p:cNvGraphicFramePr>
            <a:graphicFrameLocks noGrp="1"/>
          </p:cNvGraphicFramePr>
          <p:nvPr>
            <p:ph sz="half" idx="2"/>
          </p:nvPr>
        </p:nvGraphicFramePr>
        <p:xfrm>
          <a:off x="4572000" y="4000500"/>
          <a:ext cx="3960812" cy="1219200"/>
        </p:xfrm>
        <a:graphic>
          <a:graphicData uri="http://schemas.openxmlformats.org/drawingml/2006/table">
            <a:tbl>
              <a:tblPr/>
              <a:tblGrid>
                <a:gridCol w="99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Sk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Sk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&lt;Md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a+b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&gt;Md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c+d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a+c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b+d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66" name="Text Box 52"/>
          <p:cNvSpPr txBox="1">
            <a:spLocks noChangeArrowheads="1"/>
          </p:cNvSpPr>
          <p:nvPr/>
        </p:nvSpPr>
        <p:spPr bwMode="auto">
          <a:xfrm>
            <a:off x="611188" y="5516563"/>
            <a:ext cx="7991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dirty="0"/>
              <a:t>Silnější alternativou je </a:t>
            </a:r>
            <a:r>
              <a:rPr lang="cs-CZ" altLang="cs-CZ" sz="1800" dirty="0" err="1"/>
              <a:t>Wilcoxonův</a:t>
            </a:r>
            <a:r>
              <a:rPr lang="cs-CZ" altLang="cs-CZ" sz="1800" dirty="0"/>
              <a:t> test pro nezávislé výběry nebo Mann-</a:t>
            </a:r>
            <a:r>
              <a:rPr lang="cs-CZ" altLang="cs-CZ" sz="1800" dirty="0" err="1"/>
              <a:t>Whitney</a:t>
            </a:r>
            <a:r>
              <a:rPr lang="cs-CZ" altLang="cs-CZ" sz="1800" dirty="0"/>
              <a:t> U, popřípadě další.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 nominální data máme testy založené na chí-kvadrátu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dobré shody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nezávislosti/homogenity</a:t>
            </a:r>
          </a:p>
          <a:p>
            <a:r>
              <a:rPr lang="cs-CZ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 ordinální data a výrazně nenormálně rozložená intervalová máme „</a:t>
            </a:r>
            <a:r>
              <a:rPr lang="cs-CZ" sz="28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neparametrické</a:t>
            </a:r>
            <a:r>
              <a:rPr lang="cs-CZ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 testy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Jejich primitivní verze jsem si ukázali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„Pojmenované“ testy je zpřesňují</a:t>
            </a:r>
          </a:p>
          <a:p>
            <a:pPr marL="471487" lvl="1" indent="0">
              <a:buNone/>
            </a:pPr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latin typeface="Segoe UI" panose="020B0502040204020203" pitchFamily="34" charset="0"/>
                <a:cs typeface="Segoe UI" panose="020B0502040204020203" pitchFamily="34" charset="0"/>
              </a:rPr>
              <a:t>Analýza četností hodnot </a:t>
            </a:r>
            <a:br>
              <a:rPr lang="cs-CZ" altLang="cs-CZ" sz="2800" b="1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800" b="1">
                <a:latin typeface="Segoe UI" panose="020B0502040204020203" pitchFamily="34" charset="0"/>
                <a:cs typeface="Segoe UI" panose="020B0502040204020203" pitchFamily="34" charset="0"/>
              </a:rPr>
              <a:t>kategorických (=O, N) proměnných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2600"/>
            <a:ext cx="8424862" cy="441325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Výzkumné otázky…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Liší se preference politických stran?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Liší se poměrné zastoupení kuřáků mezi ženami a muži?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Souvisí nějak individuální volební preference s odhadem měsíčního příjmu respondenta? 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Otázky směřují 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buď k rozdílu četností různých jevů v rámci jedné proměnné (četnost různých jevů v populaci),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k rozdílu četností jevu mezi různými proměnnými (četnost jevu v různých populacích),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Nebo k pravděpodobnosti výskytu dvou (či více) jevů současně.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frequency, relative frequency, expected frequency, residuals, Chi-square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 test dobré shody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606925"/>
          </a:xfrm>
        </p:spPr>
        <p:txBody>
          <a:bodyPr/>
          <a:lstStyle/>
          <a:p>
            <a:pPr eaLnBrk="1" hangingPunct="1"/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Liší se empirické četnosti nějakých jevů od teoreticky očekávaných četností?</a:t>
            </a:r>
          </a:p>
          <a:p>
            <a:pPr lvl="1" eaLnBrk="1" hangingPunct="1"/>
            <a:r>
              <a:rPr lang="cs-CZ" altLang="cs-CZ" sz="1300" dirty="0">
                <a:latin typeface="Segoe UI" panose="020B0502040204020203" pitchFamily="34" charset="0"/>
                <a:cs typeface="Segoe UI" panose="020B0502040204020203" pitchFamily="34" charset="0"/>
              </a:rPr>
              <a:t>Preference politických stran ve volbách…</a:t>
            </a:r>
          </a:p>
          <a:p>
            <a:pPr lvl="1" eaLnBrk="1" hangingPunct="1"/>
            <a:r>
              <a:rPr lang="cs-CZ" altLang="cs-CZ" sz="1300" dirty="0">
                <a:latin typeface="Segoe UI" panose="020B0502040204020203" pitchFamily="34" charset="0"/>
                <a:cs typeface="Segoe UI" panose="020B0502040204020203" pitchFamily="34" charset="0"/>
              </a:rPr>
              <a:t>Tedy jedna nominální proměnná, jeden výběr </a:t>
            </a:r>
          </a:p>
          <a:p>
            <a:pPr eaLnBrk="1" hangingPunct="1"/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Testujeme </a:t>
            </a:r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rozdílu mezi </a:t>
            </a:r>
            <a:r>
              <a:rPr lang="cs-CZ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empirickými-pozorovanými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cs-CZ" altLang="cs-CZ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) a očekávanými (</a:t>
            </a:r>
            <a:r>
              <a:rPr lang="cs-CZ" altLang="cs-CZ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) četnostmi</a:t>
            </a:r>
          </a:p>
          <a:p>
            <a:pPr eaLnBrk="1" hangingPunct="1"/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Mírou rozdílu je hodnota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kter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á má rozložení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s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-1 stupni volnosti a průměrem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endParaRPr lang="cs-CZ" altLang="cs-CZ" sz="1600" i="1" baseline="30000" dirty="0">
              <a:latin typeface="Symbol" panose="05050102010706020507" pitchFamily="18" charset="2"/>
              <a:cs typeface="Segoe UI" panose="020B0502040204020203" pitchFamily="34" charset="0"/>
            </a:endParaRPr>
          </a:p>
          <a:p>
            <a:pPr lvl="1" eaLnBrk="1" hangingPunct="1"/>
            <a:endParaRPr lang="cs-CZ" altLang="cs-CZ" sz="1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endParaRPr lang="cs-CZ" altLang="cs-CZ" sz="16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=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 vs. </a:t>
            </a:r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 eaLnBrk="1" hangingPunct="1"/>
            <a:endParaRPr lang="cs-CZ" altLang="cs-CZ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/>
            <a:endParaRPr lang="cs-CZ" altLang="cs-CZ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cs-CZ" altLang="cs-CZ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 je počet kategorií, </a:t>
            </a:r>
            <a:r>
              <a:rPr lang="cs-CZ" altLang="cs-CZ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n </a:t>
            </a: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velikost vzorku, </a:t>
            </a:r>
            <a:r>
              <a:rPr lang="cs-CZ" altLang="cs-CZ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cs-CZ" altLang="cs-CZ" sz="1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i </a:t>
            </a: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četnost kat. i,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000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0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teoretická p-</a:t>
            </a:r>
            <a:r>
              <a:rPr lang="cs-CZ" altLang="cs-CZ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nost</a:t>
            </a:r>
            <a:r>
              <a:rPr lang="cs-CZ" altLang="cs-CZ" sz="1000" dirty="0">
                <a:latin typeface="Segoe UI" panose="020B0502040204020203" pitchFamily="34" charset="0"/>
                <a:cs typeface="Segoe UI" panose="020B0502040204020203" pitchFamily="34" charset="0"/>
              </a:rPr>
              <a:t> jevu v kategorii i;  </a:t>
            </a:r>
          </a:p>
          <a:p>
            <a:pPr eaLnBrk="1" hangingPunct="1"/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Pro získání pravděpodobnosti 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CHISQ.DIST(</a:t>
            </a: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; 1); CHISQ.INV(</a:t>
            </a:r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eaLnBrk="1" hangingPunct="1"/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Očekávané četnosti </a:t>
            </a:r>
            <a:r>
              <a:rPr lang="cs-CZ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stanavujeme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na základě teoretického předpokladu.</a:t>
            </a:r>
          </a:p>
          <a:p>
            <a:pPr eaLnBrk="1" hangingPunct="1"/>
            <a:r>
              <a:rPr lang="cs-CZ" altLang="cs-CZ" sz="16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cs-CZ" altLang="cs-CZ" sz="1600" baseline="-250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cs-CZ" altLang="cs-CZ" sz="1600" i="1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np</a:t>
            </a:r>
            <a:r>
              <a:rPr lang="cs-CZ" altLang="cs-CZ" sz="1600" baseline="-25000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 baseline="-250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cs-CZ" altLang="cs-CZ" sz="16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vždy jako </a:t>
            </a:r>
            <a:r>
              <a:rPr lang="cs-CZ" altLang="cs-CZ" sz="16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četnosti</a:t>
            </a:r>
            <a:r>
              <a:rPr lang="cs-CZ" altLang="cs-CZ" sz="16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 nikdy ne procenta (ztráta informace o velikosti vzorku)</a:t>
            </a:r>
            <a:endParaRPr lang="el-GR" altLang="cs-CZ" sz="1600" baseline="-2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5710039"/>
              </p:ext>
            </p:extLst>
          </p:nvPr>
        </p:nvGraphicFramePr>
        <p:xfrm>
          <a:off x="4284663" y="3411538"/>
          <a:ext cx="41576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Rovnice" r:id="rId3" imgW="2514600" imgH="457200" progId="Equation.3">
                  <p:embed/>
                </p:oleObj>
              </mc:Choice>
              <mc:Fallback>
                <p:oleObj name="Rovnice" r:id="rId3" imgW="25146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411538"/>
                        <a:ext cx="41576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Chi-square</a:t>
            </a:r>
            <a:r>
              <a:rPr lang="ru-RU" altLang="cs-CZ" sz="1000"/>
              <a:t> </a:t>
            </a:r>
            <a:r>
              <a:rPr lang="cs-CZ" altLang="cs-CZ" sz="1000"/>
              <a:t>goodness-of-fit test, observed (empirical) frequency vs. expected frequency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latin typeface="Segoe UI" panose="020B0502040204020203" pitchFamily="34" charset="0"/>
                <a:cs typeface="Segoe UI" panose="020B0502040204020203" pitchFamily="34" charset="0"/>
              </a:rPr>
              <a:t>Rozdělení</a:t>
            </a:r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i="1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pic>
        <p:nvPicPr>
          <p:cNvPr id="9220" name="Picture 5" descr="http://upload.wikimedia.org/wikipedia/commons/thumb/3/35/Chi-square_pdf.svg/1000px-Chi-square_pdf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565400"/>
            <a:ext cx="532765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http://upload.wikimedia.org/wikipedia/en/thumb/e/e2/Chi-square_distributionCDF.svg/1000px-Chi-square_distributionCDF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19" y="-33338"/>
            <a:ext cx="3885894" cy="310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4"/>
          <p:cNvSpPr>
            <a:spLocks noGrp="1"/>
          </p:cNvSpPr>
          <p:nvPr>
            <p:ph type="title"/>
          </p:nvPr>
        </p:nvSpPr>
        <p:spPr>
          <a:xfrm>
            <a:off x="571500" y="304800"/>
            <a:ext cx="8001000" cy="1216025"/>
          </a:xfrm>
        </p:spPr>
        <p:txBody>
          <a:bodyPr/>
          <a:lstStyle/>
          <a:p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Ve kterém městě byste žili nejraději?</a:t>
            </a:r>
            <a:endParaRPr lang="en-US" altLang="cs-CZ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6219445"/>
              </p:ext>
            </p:extLst>
          </p:nvPr>
        </p:nvGraphicFramePr>
        <p:xfrm>
          <a:off x="571500" y="2500313"/>
          <a:ext cx="3924301" cy="2967040"/>
        </p:xfrm>
        <a:graphic>
          <a:graphicData uri="http://schemas.openxmlformats.org/drawingml/2006/table">
            <a:tbl>
              <a:tblPr firstRow="1" firstCol="1" lastRow="1" bandRow="1">
                <a:tableStyleId>{912C8C85-51F0-491E-9774-3900AFEF0FD7}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Kategorie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(n-np)^2/np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Paříž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New York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Londýn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L.A.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Tokio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Chi</a:t>
                      </a:r>
                      <a:r>
                        <a:rPr lang="cs-CZ" sz="1200" u="none" strike="noStrike" baseline="30000" dirty="0"/>
                        <a:t>2</a:t>
                      </a:r>
                      <a:endParaRPr lang="cs-CZ" sz="12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2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14888" y="3071813"/>
          <a:ext cx="37306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Rovnice" r:id="rId3" imgW="1193800" imgH="457200" progId="Equation.3">
                  <p:embed/>
                </p:oleObj>
              </mc:Choice>
              <mc:Fallback>
                <p:oleObj name="Rovnice" r:id="rId3" imgW="1193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3071813"/>
                        <a:ext cx="373062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27584" y="5661248"/>
            <a:ext cx="2220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P(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ymbol" panose="05050102010706020507" pitchFamily="18" charset="2"/>
                <a:cs typeface="Segoe UI" panose="020B0502040204020203" pitchFamily="34" charset="0"/>
              </a:rPr>
              <a:t>0</a:t>
            </a:r>
            <a:r>
              <a:rPr lang="en-US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| 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ymbol" panose="05050102010706020507" pitchFamily="18" charset="2"/>
                <a:cs typeface="Segoe UI" panose="020B0502040204020203" pitchFamily="34" charset="0"/>
              </a:rPr>
              <a:t>4</a:t>
            </a:r>
            <a:r>
              <a:rPr lang="cs-CZ" dirty="0"/>
              <a:t>)≈1</a:t>
            </a:r>
            <a:endParaRPr lang="cs-CZ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Ve kterém městě byste žili nejraději?</a:t>
            </a:r>
            <a:endParaRPr lang="en-US" altLang="cs-CZ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9423053"/>
              </p:ext>
            </p:extLst>
          </p:nvPr>
        </p:nvGraphicFramePr>
        <p:xfrm>
          <a:off x="4860032" y="2042319"/>
          <a:ext cx="3486670" cy="1310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Rovnice" r:id="rId3" imgW="1193800" imgH="457200" progId="Equation.3">
                  <p:embed/>
                </p:oleObj>
              </mc:Choice>
              <mc:Fallback>
                <p:oleObj name="Rovnice" r:id="rId3" imgW="1193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042319"/>
                        <a:ext cx="3486670" cy="1310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4452489"/>
              </p:ext>
            </p:extLst>
          </p:nvPr>
        </p:nvGraphicFramePr>
        <p:xfrm>
          <a:off x="571500" y="2500313"/>
          <a:ext cx="3924301" cy="2967040"/>
        </p:xfrm>
        <a:graphic>
          <a:graphicData uri="http://schemas.openxmlformats.org/drawingml/2006/table">
            <a:tbl>
              <a:tblPr firstRow="1" firstCol="1" lastRow="1" bandRow="1">
                <a:tableStyleId>{912C8C85-51F0-491E-9774-3900AFEF0FD7}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Kategorie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(n-np)^2/np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Paříž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New York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2,89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Londýn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1,29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L.A.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Tokio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11,64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Chi2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11,64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638496" y="5589240"/>
            <a:ext cx="5583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P(</a:t>
            </a:r>
            <a:r>
              <a:rPr lang="cs-CZ" altLang="cs-CZ" i="1" dirty="0">
                <a:latin typeface="Symbol" panose="05050102010706020507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11,64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| </a:t>
            </a:r>
            <a:r>
              <a:rPr lang="cs-CZ" altLang="cs-CZ" i="1" dirty="0">
                <a:latin typeface="Symbol" panose="05050102010706020507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)=1-CHISQ.DIST(11,64; 4; 1)=0,02</a:t>
            </a:r>
            <a:endParaRPr lang="cs-CZ" alt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Závislost kategorických proměnných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2181225"/>
          </a:xfrm>
        </p:spPr>
        <p:txBody>
          <a:bodyPr/>
          <a:lstStyle/>
          <a:p>
            <a:pPr eaLnBrk="1" hangingPunct="1"/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Jaká je souvislost preference politické strany a úrovně hrubého příjmu voliče?</a:t>
            </a:r>
          </a:p>
          <a:p>
            <a:pPr eaLnBrk="1" hangingPunct="1"/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Jaká je pravděpodobnost společného výskytu dvou jevů z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možných? </a:t>
            </a:r>
          </a:p>
          <a:p>
            <a:pPr eaLnBrk="1" hangingPunct="1"/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Kontingenční tabulka … řádky x sloupce =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x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x </a:t>
            </a:r>
            <a:r>
              <a:rPr lang="cs-CZ" altLang="cs-CZ" sz="1600" i="1"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endParaRPr lang="cs-CZ" altLang="cs-CZ" sz="16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Ve těle tabulky jsou četnosti jednotlivých kombinací, v okrajích tzv. </a:t>
            </a:r>
            <a:r>
              <a:rPr lang="cs-CZ" altLang="cs-CZ" sz="1600" b="1">
                <a:latin typeface="Segoe UI" panose="020B0502040204020203" pitchFamily="34" charset="0"/>
                <a:cs typeface="Segoe UI" panose="020B0502040204020203" pitchFamily="34" charset="0"/>
              </a:rPr>
              <a:t>marginální četnosti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– sumy sloupců nebo řádků. Tedy n</a:t>
            </a:r>
            <a:r>
              <a:rPr lang="cs-CZ" altLang="cs-CZ" sz="1600" baseline="-25000">
                <a:latin typeface="Segoe UI" panose="020B0502040204020203" pitchFamily="34" charset="0"/>
                <a:cs typeface="Segoe UI" panose="020B0502040204020203" pitchFamily="34" charset="0"/>
              </a:rPr>
              <a:t>12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znamená počet osob ve druhém sloupci prvního řádku; počet osob, u nichž nastal jev A</a:t>
            </a:r>
            <a:r>
              <a:rPr lang="cs-CZ" altLang="cs-CZ" sz="1600" baseline="-2500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 a současně B</a:t>
            </a:r>
            <a:r>
              <a:rPr lang="cs-CZ" altLang="cs-CZ" sz="1600" baseline="-2500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cs-CZ" altLang="cs-CZ" sz="1600" baseline="-250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7287" name="Group 423"/>
          <p:cNvGraphicFramePr>
            <a:graphicFrameLocks noGrp="1"/>
          </p:cNvGraphicFramePr>
          <p:nvPr>
            <p:ph sz="half" idx="2"/>
          </p:nvPr>
        </p:nvGraphicFramePr>
        <p:xfrm>
          <a:off x="642938" y="3929063"/>
          <a:ext cx="7929563" cy="2017711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Kategorie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ij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.1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.2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n.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j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39" name="Text Box 42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contingency table (crosstabulation, ctosstab)</a:t>
            </a:r>
            <a:r>
              <a:rPr lang="cs-CZ" altLang="cs-CZ" sz="1000">
                <a:latin typeface="Arial" panose="020B0604020202020204" pitchFamily="34" charset="0"/>
              </a:rPr>
              <a:t>, marginal frequencies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Segoe UI" panose="020B0502040204020203" pitchFamily="34" charset="0"/>
                <a:cs typeface="Segoe UI" panose="020B0502040204020203" pitchFamily="34" charset="0"/>
              </a:rPr>
              <a:t>Závislost kategorických proměnných</a:t>
            </a:r>
          </a:p>
        </p:txBody>
      </p:sp>
      <p:sp>
        <p:nvSpPr>
          <p:cNvPr id="13315" name="Rectangle 6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cs-CZ" altLang="cs-CZ" sz="1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test nezávislosti(homogenity)</a:t>
            </a: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Očekávané četnosti </a:t>
            </a:r>
            <a:r>
              <a:rPr lang="cs-CZ" altLang="cs-CZ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cs-CZ" altLang="cs-CZ" sz="1600" i="1" baseline="-25000" dirty="0" err="1">
                <a:latin typeface="Segoe UI" panose="020B0502040204020203" pitchFamily="34" charset="0"/>
                <a:cs typeface="Segoe UI" panose="020B0502040204020203" pitchFamily="34" charset="0"/>
              </a:rPr>
              <a:t>ij</a:t>
            </a:r>
            <a:r>
              <a:rPr lang="cs-CZ" altLang="cs-CZ" sz="1600" i="1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(očekávaná četnost v i-j-té buňce)(i – řádky, j –sloupce)</a:t>
            </a:r>
            <a:endParaRPr lang="cs-CZ" altLang="cs-CZ" sz="1600" i="1" baseline="-25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Testová statistika je </a:t>
            </a:r>
            <a:r>
              <a:rPr lang="cs-CZ" altLang="cs-CZ" sz="17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7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cs-CZ" altLang="cs-CZ" sz="1600" baseline="30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Stupně volnosti: </a:t>
            </a:r>
            <a:r>
              <a:rPr lang="cs-CZ" altLang="cs-CZ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>
                <a:latin typeface="Segoe UI" panose="020B0502040204020203" pitchFamily="34" charset="0"/>
                <a:cs typeface="Segoe UI" panose="020B0502040204020203" pitchFamily="34" charset="0"/>
              </a:rPr>
              <a:t> = (i-1)*(j-1)</a:t>
            </a:r>
          </a:p>
        </p:txBody>
      </p:sp>
      <p:sp>
        <p:nvSpPr>
          <p:cNvPr id="13316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3317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675512"/>
              </p:ext>
            </p:extLst>
          </p:nvPr>
        </p:nvGraphicFramePr>
        <p:xfrm>
          <a:off x="611560" y="2924175"/>
          <a:ext cx="228123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6" name="Rovnice" r:id="rId3" imgW="990360" imgH="419040" progId="Equation.3">
                  <p:embed/>
                </p:oleObj>
              </mc:Choice>
              <mc:Fallback>
                <p:oleObj name="Rovnice" r:id="rId3" imgW="990360" imgH="419040" progId="Equation.3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24175"/>
                        <a:ext cx="2281238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13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3319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3320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779718"/>
              </p:ext>
            </p:extLst>
          </p:nvPr>
        </p:nvGraphicFramePr>
        <p:xfrm>
          <a:off x="3105845" y="2940129"/>
          <a:ext cx="5642619" cy="92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Rovnice" r:id="rId5" imgW="2984400" imgH="482400" progId="Equation.3">
                  <p:embed/>
                </p:oleObj>
              </mc:Choice>
              <mc:Fallback>
                <p:oleObj name="Rovnice" r:id="rId5" imgW="2984400" imgH="48240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845" y="2940129"/>
                        <a:ext cx="5642619" cy="920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423"/>
          <p:cNvGraphicFramePr>
            <a:graphicFrameLocks noGrp="1"/>
          </p:cNvGraphicFramePr>
          <p:nvPr>
            <p:ph sz="half" idx="2"/>
          </p:nvPr>
        </p:nvGraphicFramePr>
        <p:xfrm>
          <a:off x="642938" y="3929063"/>
          <a:ext cx="7929563" cy="2017711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Kategorie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2s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25000" noProof="1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25000" noProof="1">
                          <a:ln>
                            <a:noFill/>
                          </a:ln>
                          <a:effectLst/>
                        </a:rPr>
                        <a:t>ij</a:t>
                      </a:r>
                      <a:endParaRPr kumimoji="0" lang="cs-CZ" sz="1200" b="0" i="0" u="none" strike="noStrike" cap="none" normalizeH="0" baseline="-2500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i.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.1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.2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n.</a:t>
                      </a:r>
                      <a:r>
                        <a:rPr kumimoji="0" lang="cs-CZ" sz="1200" u="none" strike="noStrike" cap="none" normalizeH="0" baseline="-30000" noProof="1">
                          <a:ln>
                            <a:noFill/>
                          </a:ln>
                          <a:effectLst/>
                        </a:rPr>
                        <a:t>j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Př. </a:t>
            </a:r>
            <a:r>
              <a:rPr lang="cs-CZ" altLang="cs-CZ" sz="3600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36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3600" dirty="0">
                <a:latin typeface="Segoe UI" panose="020B0502040204020203" pitchFamily="34" charset="0"/>
                <a:cs typeface="Segoe UI" panose="020B0502040204020203" pitchFamily="34" charset="0"/>
              </a:rPr>
              <a:t>test nezávislosti(homogenity)</a:t>
            </a:r>
            <a:br>
              <a:rPr lang="cs-CZ" altLang="cs-CZ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3600" dirty="0">
                <a:latin typeface="Segoe UI" panose="020B0502040204020203" pitchFamily="34" charset="0"/>
                <a:cs typeface="Segoe UI" panose="020B0502040204020203" pitchFamily="34" charset="0"/>
              </a:rPr>
              <a:t>Vztah bydliště a počtu holínek</a:t>
            </a:r>
            <a:r>
              <a:rPr lang="cs-CZ" sz="3600" dirty="0"/>
              <a:t> </a:t>
            </a:r>
            <a:endParaRPr lang="cs-CZ" dirty="0"/>
          </a:p>
        </p:txBody>
      </p:sp>
      <p:graphicFrame>
        <p:nvGraphicFramePr>
          <p:cNvPr id="8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088556"/>
              </p:ext>
            </p:extLst>
          </p:nvPr>
        </p:nvGraphicFramePr>
        <p:xfrm>
          <a:off x="618143" y="1700808"/>
          <a:ext cx="7179469" cy="2187083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Pozorované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Řádková 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945589"/>
              </p:ext>
            </p:extLst>
          </p:nvPr>
        </p:nvGraphicFramePr>
        <p:xfrm>
          <a:off x="623933" y="4122237"/>
          <a:ext cx="7179469" cy="1663273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Očekávané/ </a:t>
                      </a: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dílčí</a:t>
                      </a: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cs-CZ" sz="1200" b="1" i="1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ymbol" panose="05050102010706020507" pitchFamily="18" charset="2"/>
                        </a:rPr>
                        <a:t>c</a:t>
                      </a:r>
                      <a:r>
                        <a:rPr kumimoji="0" lang="cs-CZ" sz="1200" b="1" i="0" u="none" strike="noStrike" cap="none" normalizeH="0" baseline="3000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6/  2,7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     4,2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    0,3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14/ 0,1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14/ 1,8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7/  5,1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20/ 1,3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20/   0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10/ 2,5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94826" y="6165304"/>
            <a:ext cx="723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Symbol" panose="05050102010706020507" pitchFamily="18" charset="2"/>
              </a:rPr>
              <a:t>c</a:t>
            </a:r>
            <a:r>
              <a:rPr lang="cs-CZ" baseline="30000" dirty="0"/>
              <a:t>2</a:t>
            </a:r>
            <a:r>
              <a:rPr lang="cs-CZ" dirty="0"/>
              <a:t>=17,9   </a:t>
            </a:r>
            <a:r>
              <a:rPr lang="cs-CZ" dirty="0" err="1"/>
              <a:t>df</a:t>
            </a:r>
            <a:r>
              <a:rPr lang="cs-CZ" dirty="0"/>
              <a:t>=(3-1)*(3-1)=4   P(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dirty="0">
                <a:latin typeface="Symbol" panose="05050102010706020507" pitchFamily="18" charset="2"/>
                <a:cs typeface="Segoe UI" panose="020B0502040204020203" pitchFamily="34" charset="0"/>
              </a:rPr>
              <a:t>17,9</a:t>
            </a:r>
            <a:r>
              <a:rPr lang="en-US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| 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ymbol" panose="05050102010706020507" pitchFamily="18" charset="2"/>
                <a:cs typeface="Segoe UI" panose="020B0502040204020203" pitchFamily="34" charset="0"/>
              </a:rPr>
              <a:t>4</a:t>
            </a:r>
            <a:r>
              <a:rPr lang="cs-CZ" dirty="0"/>
              <a:t>)=0,001</a:t>
            </a:r>
          </a:p>
        </p:txBody>
      </p:sp>
    </p:spTree>
    <p:extLst>
      <p:ext uri="{BB962C8B-B14F-4D97-AF65-F5344CB8AC3E}">
        <p14:creationId xmlns:p14="http://schemas.microsoft.com/office/powerpoint/2010/main" val="7028725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1615</TotalTime>
  <Words>1352</Words>
  <Application>Microsoft Office PowerPoint</Application>
  <PresentationFormat>Předvádění na obrazovce (4:3)</PresentationFormat>
  <Paragraphs>365</Paragraphs>
  <Slides>15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Segoe UI</vt:lpstr>
      <vt:lpstr>Symbol</vt:lpstr>
      <vt:lpstr>Verdana</vt:lpstr>
      <vt:lpstr>Wingdings</vt:lpstr>
      <vt:lpstr>default</vt:lpstr>
      <vt:lpstr>Rovnice</vt:lpstr>
      <vt:lpstr>PSY117 Statistická analýza dat v psychologii Přednáška 11 2018</vt:lpstr>
      <vt:lpstr>Analýza četností hodnot  kategorických (=O, N) proměnných</vt:lpstr>
      <vt:lpstr>c2 test dobré shody</vt:lpstr>
      <vt:lpstr>Rozdělení c2</vt:lpstr>
      <vt:lpstr>Ve kterém městě byste žili nejraději?</vt:lpstr>
      <vt:lpstr>Ve kterém městě byste žili nejraději?</vt:lpstr>
      <vt:lpstr>Závislost kategorických proměnných</vt:lpstr>
      <vt:lpstr>Závislost kategorických proměnných</vt:lpstr>
      <vt:lpstr>Př. c2 test nezávislosti(homogenity) Vztah bydliště a počtu holínek </vt:lpstr>
      <vt:lpstr>Velikost účinku v kontingenční tabulce</vt:lpstr>
      <vt:lpstr>Prezentace aplikace PowerPoint</vt:lpstr>
      <vt:lpstr>Testy středních hodnot pro ordinální proměnné – neparametrické metody</vt:lpstr>
      <vt:lpstr>Jeden výběr, znaménkový test</vt:lpstr>
      <vt:lpstr>Neparametrické testy pro nezávislé výběry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Jan Širůček</dc:creator>
  <cp:lastModifiedBy>Standa Ježek</cp:lastModifiedBy>
  <cp:revision>74</cp:revision>
  <cp:lastPrinted>1601-01-01T00:00:00Z</cp:lastPrinted>
  <dcterms:created xsi:type="dcterms:W3CDTF">2006-05-22T06:16:43Z</dcterms:created>
  <dcterms:modified xsi:type="dcterms:W3CDTF">2018-05-08T19:07:11Z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