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ks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6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118" autoAdjust="0"/>
    <p:restoredTop sz="86624" autoAdjust="0"/>
  </p:normalViewPr>
  <p:slideViewPr>
    <p:cSldViewPr>
      <p:cViewPr varScale="1">
        <p:scale>
          <a:sx n="68" d="100"/>
          <a:sy n="68" d="100"/>
        </p:scale>
        <p:origin x="2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sz="2400" b="0" i="0" u="none" strike="noStrike">
                <a:solidFill>
                  <a:srgbClr val="595959"/>
                </a:solidFill>
              </a:defRPr>
            </a:pPr>
            <a:r>
              <a:t>Pravděpodobnost 1 nebo více falešných pozitiv při dané hladině a a počtu testů
</a:t>
            </a:r>
          </a:p>
        </c:rich>
      </c:tx>
      <c:overlay val="0"/>
      <c:spPr>
        <a:noFill/>
        <a:ln w="9525">
          <a:noFill/>
        </a:ln>
      </c:sp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List1!$B$2</c:f>
              <c:strCache>
                <c:ptCount val="1"/>
                <c:pt idx="0">
                  <c:v>0,05</c:v>
                </c:pt>
              </c:strCache>
            </c:strRef>
          </c:tx>
          <c:spPr>
            <a:ln w="28575">
              <a:solidFill>
                <a:srgbClr val="ED7C31"/>
              </a:solidFill>
              <a:prstDash val="solid"/>
            </a:ln>
          </c:spPr>
          <c:marker>
            <c:symbol val="none"/>
          </c:marker>
          <c:dLbls>
            <c:spPr>
              <a:noFill/>
              <a:ln w="9525">
                <a:noFill/>
              </a:ln>
            </c:spPr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List1!$B$3:$B$32</c:f>
              <c:numCache>
                <c:formatCode>0.00</c:formatCode>
                <c:ptCount val="30"/>
                <c:pt idx="0">
                  <c:v>5.0000000000000044E-2</c:v>
                </c:pt>
                <c:pt idx="1">
                  <c:v>9.7500000000000031E-2</c:v>
                </c:pt>
                <c:pt idx="2">
                  <c:v>0.142625</c:v>
                </c:pt>
                <c:pt idx="3">
                  <c:v>0.18549375000000001</c:v>
                </c:pt>
                <c:pt idx="4">
                  <c:v>0.22621906250000001</c:v>
                </c:pt>
                <c:pt idx="5">
                  <c:v>0.26490810937499998</c:v>
                </c:pt>
                <c:pt idx="6">
                  <c:v>0.30166270390625005</c:v>
                </c:pt>
                <c:pt idx="7">
                  <c:v>0.33657956871093753</c:v>
                </c:pt>
                <c:pt idx="8">
                  <c:v>0.36975059027539059</c:v>
                </c:pt>
                <c:pt idx="9">
                  <c:v>0.4012630607616211</c:v>
                </c:pt>
                <c:pt idx="10">
                  <c:v>0.43119990772354</c:v>
                </c:pt>
                <c:pt idx="11">
                  <c:v>0.45963991233736301</c:v>
                </c:pt>
                <c:pt idx="12">
                  <c:v>0.48665791672049497</c:v>
                </c:pt>
                <c:pt idx="13">
                  <c:v>0.51232502088447018</c:v>
                </c:pt>
                <c:pt idx="14">
                  <c:v>0.53670876984024662</c:v>
                </c:pt>
                <c:pt idx="15">
                  <c:v>0.55987333134823425</c:v>
                </c:pt>
                <c:pt idx="16">
                  <c:v>0.58187966478082265</c:v>
                </c:pt>
                <c:pt idx="17">
                  <c:v>0.60278568154178147</c:v>
                </c:pt>
                <c:pt idx="18">
                  <c:v>0.6226463974646923</c:v>
                </c:pt>
                <c:pt idx="19">
                  <c:v>0.64151407759145784</c:v>
                </c:pt>
                <c:pt idx="20">
                  <c:v>0.65943837371188496</c:v>
                </c:pt>
                <c:pt idx="21">
                  <c:v>0.67646645502629066</c:v>
                </c:pt>
                <c:pt idx="22">
                  <c:v>0.69264313227497609</c:v>
                </c:pt>
                <c:pt idx="23">
                  <c:v>0.70801097566122739</c:v>
                </c:pt>
                <c:pt idx="24">
                  <c:v>0.7226104268781659</c:v>
                </c:pt>
                <c:pt idx="25">
                  <c:v>0.73647990553425768</c:v>
                </c:pt>
                <c:pt idx="26">
                  <c:v>0.74965591025754474</c:v>
                </c:pt>
                <c:pt idx="27">
                  <c:v>0.76217311474466753</c:v>
                </c:pt>
                <c:pt idx="28">
                  <c:v>0.77406445900743415</c:v>
                </c:pt>
                <c:pt idx="29">
                  <c:v>0.78536123605706243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F9E-411F-A48D-91AF13CF851B}"/>
            </c:ext>
          </c:extLst>
        </c:ser>
        <c:ser>
          <c:idx val="0"/>
          <c:order val="1"/>
          <c:tx>
            <c:strRef>
              <c:f>List1!$C$2</c:f>
              <c:strCache>
                <c:ptCount val="1"/>
                <c:pt idx="0">
                  <c:v>0,01</c:v>
                </c:pt>
              </c:strCache>
            </c:strRef>
          </c:tx>
          <c:spPr>
            <a:ln w="28575">
              <a:solidFill>
                <a:srgbClr val="5A9BD5"/>
              </a:solidFill>
              <a:prstDash val="solid"/>
            </a:ln>
          </c:spPr>
          <c:marker>
            <c:symbol val="none"/>
          </c:marker>
          <c:dLbls>
            <c:spPr>
              <a:noFill/>
              <a:ln w="9525">
                <a:noFill/>
              </a:ln>
            </c:spPr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List1!$C$3:$C$32</c:f>
              <c:numCache>
                <c:formatCode>0.00</c:formatCode>
                <c:ptCount val="30"/>
                <c:pt idx="0">
                  <c:v>1.0000000000000009E-2</c:v>
                </c:pt>
                <c:pt idx="1">
                  <c:v>1.9900000000000029E-2</c:v>
                </c:pt>
                <c:pt idx="2">
                  <c:v>2.9700999999999977E-2</c:v>
                </c:pt>
                <c:pt idx="3">
                  <c:v>3.9403990000000055E-2</c:v>
                </c:pt>
                <c:pt idx="4">
                  <c:v>4.9009950099999977E-2</c:v>
                </c:pt>
                <c:pt idx="5">
                  <c:v>5.8519850599000001E-2</c:v>
                </c:pt>
                <c:pt idx="6">
                  <c:v>6.7934652093009973E-2</c:v>
                </c:pt>
                <c:pt idx="7">
                  <c:v>7.7255305572079935E-2</c:v>
                </c:pt>
                <c:pt idx="8">
                  <c:v>8.6482752516359063E-2</c:v>
                </c:pt>
                <c:pt idx="9">
                  <c:v>9.561792499119548E-2</c:v>
                </c:pt>
                <c:pt idx="10">
                  <c:v>0.10466174574128362</c:v>
                </c:pt>
                <c:pt idx="11">
                  <c:v>0.11361512828387077</c:v>
                </c:pt>
                <c:pt idx="12">
                  <c:v>0.12247897700103205</c:v>
                </c:pt>
                <c:pt idx="13">
                  <c:v>0.13125418723102167</c:v>
                </c:pt>
                <c:pt idx="14">
                  <c:v>0.13994164535871145</c:v>
                </c:pt>
                <c:pt idx="15">
                  <c:v>0.14854222890512436</c:v>
                </c:pt>
                <c:pt idx="16">
                  <c:v>0.15705680661607313</c:v>
                </c:pt>
                <c:pt idx="17">
                  <c:v>0.1654862385499124</c:v>
                </c:pt>
                <c:pt idx="18">
                  <c:v>0.17383137616441324</c:v>
                </c:pt>
                <c:pt idx="19">
                  <c:v>0.18209306240276912</c:v>
                </c:pt>
                <c:pt idx="20">
                  <c:v>0.19027213177874147</c:v>
                </c:pt>
                <c:pt idx="21">
                  <c:v>0.19836941046095402</c:v>
                </c:pt>
                <c:pt idx="22">
                  <c:v>0.20638571635634451</c:v>
                </c:pt>
                <c:pt idx="23">
                  <c:v>0.21432185919278102</c:v>
                </c:pt>
                <c:pt idx="24">
                  <c:v>0.22217864060085324</c:v>
                </c:pt>
                <c:pt idx="25">
                  <c:v>0.22995685419484468</c:v>
                </c:pt>
                <c:pt idx="26">
                  <c:v>0.23765728565289623</c:v>
                </c:pt>
                <c:pt idx="27">
                  <c:v>0.24528071279636732</c:v>
                </c:pt>
                <c:pt idx="28">
                  <c:v>0.25282790566840363</c:v>
                </c:pt>
                <c:pt idx="29">
                  <c:v>0.26029962661171957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F9E-411F-A48D-91AF13CF851B}"/>
            </c:ext>
          </c:extLst>
        </c:ser>
        <c:ser>
          <c:idx val="2"/>
          <c:order val="2"/>
          <c:tx>
            <c:strRef>
              <c:f>List1!$D$2</c:f>
              <c:strCache>
                <c:ptCount val="1"/>
                <c:pt idx="0">
                  <c:v>0,001</c:v>
                </c:pt>
              </c:strCache>
            </c:strRef>
          </c:tx>
          <c:spPr>
            <a:ln w="28575">
              <a:solidFill>
                <a:srgbClr val="006FC0"/>
              </a:solidFill>
              <a:prstDash val="solid"/>
            </a:ln>
          </c:spPr>
          <c:marker>
            <c:symbol val="none"/>
          </c:marker>
          <c:dLbls>
            <c:spPr>
              <a:noFill/>
              <a:ln w="9525">
                <a:noFill/>
              </a:ln>
            </c:spPr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List1!$D$3:$D$32</c:f>
              <c:numCache>
                <c:formatCode>0.00</c:formatCode>
                <c:ptCount val="30"/>
                <c:pt idx="0">
                  <c:v>1.0000000000000009E-3</c:v>
                </c:pt>
                <c:pt idx="1">
                  <c:v>1.998999999999973E-3</c:v>
                </c:pt>
                <c:pt idx="2">
                  <c:v>2.9970009999999991E-3</c:v>
                </c:pt>
                <c:pt idx="3">
                  <c:v>3.9940039989999621E-3</c:v>
                </c:pt>
                <c:pt idx="4">
                  <c:v>4.990009995000988E-3</c:v>
                </c:pt>
                <c:pt idx="5">
                  <c:v>5.9850199850060015E-3</c:v>
                </c:pt>
                <c:pt idx="6">
                  <c:v>6.9790349650209471E-3</c:v>
                </c:pt>
                <c:pt idx="7">
                  <c:v>7.9720559300560101E-3</c:v>
                </c:pt>
                <c:pt idx="8">
                  <c:v>8.9640838741259499E-3</c:v>
                </c:pt>
                <c:pt idx="9">
                  <c:v>9.9551197902517652E-3</c:v>
                </c:pt>
                <c:pt idx="10">
                  <c:v>1.0945164670461582E-2</c:v>
                </c:pt>
                <c:pt idx="11">
                  <c:v>1.1934219505791099E-2</c:v>
                </c:pt>
                <c:pt idx="12">
                  <c:v>1.2922285286285251E-2</c:v>
                </c:pt>
                <c:pt idx="13">
                  <c:v>1.3909363000998987E-2</c:v>
                </c:pt>
                <c:pt idx="14">
                  <c:v>1.4895453637998046E-2</c:v>
                </c:pt>
                <c:pt idx="15">
                  <c:v>1.5880558184359961E-2</c:v>
                </c:pt>
                <c:pt idx="16">
                  <c:v>1.6864677626175606E-2</c:v>
                </c:pt>
                <c:pt idx="17">
                  <c:v>1.7847812948549424E-2</c:v>
                </c:pt>
                <c:pt idx="18">
                  <c:v>1.8829965135600868E-2</c:v>
                </c:pt>
                <c:pt idx="19">
                  <c:v>1.9811135170465288E-2</c:v>
                </c:pt>
                <c:pt idx="20">
                  <c:v>2.0791324035294823E-2</c:v>
                </c:pt>
                <c:pt idx="21">
                  <c:v>2.1770532711259505E-2</c:v>
                </c:pt>
                <c:pt idx="22">
                  <c:v>2.2748762178548265E-2</c:v>
                </c:pt>
                <c:pt idx="23">
                  <c:v>2.3726013416369707E-2</c:v>
                </c:pt>
                <c:pt idx="24">
                  <c:v>2.4702287402953327E-2</c:v>
                </c:pt>
                <c:pt idx="25">
                  <c:v>2.5677585115550405E-2</c:v>
                </c:pt>
                <c:pt idx="26">
                  <c:v>2.6651907530434893E-2</c:v>
                </c:pt>
                <c:pt idx="27">
                  <c:v>2.762525562290441E-2</c:v>
                </c:pt>
                <c:pt idx="28">
                  <c:v>2.8597630367281579E-2</c:v>
                </c:pt>
                <c:pt idx="29">
                  <c:v>2.9569032736914247E-2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F9E-411F-A48D-91AF13CF85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1"/>
        </c:dLbls>
        <c:smooth val="0"/>
        <c:axId val="1999914864"/>
        <c:axId val="1999914854"/>
      </c:lineChart>
      <c:catAx>
        <c:axId val="1999914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>
            <a:solidFill>
              <a:srgbClr val="D8D8D8"/>
            </a:solidFill>
            <a:prstDash val="solid"/>
          </a:ln>
        </c:spPr>
        <c:txPr>
          <a:bodyPr rot="-60000000"/>
          <a:lstStyle/>
          <a:p>
            <a:pPr>
              <a:defRPr sz="2000" b="0" i="0" u="none" strike="noStrike">
                <a:solidFill>
                  <a:srgbClr val="595959"/>
                </a:solidFill>
              </a:defRPr>
            </a:pPr>
            <a:endParaRPr lang="cs-CZ"/>
          </a:p>
        </c:txPr>
        <c:crossAx val="1999914854"/>
        <c:crosses val="autoZero"/>
        <c:auto val="1"/>
        <c:lblAlgn val="ctr"/>
        <c:lblOffset val="100"/>
        <c:tickLblSkip val="2"/>
        <c:tickMarkSkip val="2"/>
        <c:noMultiLvlLbl val="0"/>
      </c:catAx>
      <c:valAx>
        <c:axId val="1999914854"/>
        <c:scaling>
          <c:orientation val="minMax"/>
          <c:max val="0.8"/>
        </c:scaling>
        <c:delete val="0"/>
        <c:axPos val="l"/>
        <c:majorGridlines>
          <c:spPr>
            <a:ln w="9525">
              <a:solidFill>
                <a:srgbClr val="D8D8D8"/>
              </a:solidFill>
              <a:prstDash val="solid"/>
            </a:ln>
          </c:spPr>
        </c:majorGridlines>
        <c:numFmt formatCode="0.00" sourceLinked="1"/>
        <c:majorTickMark val="none"/>
        <c:minorTickMark val="none"/>
        <c:tickLblPos val="nextTo"/>
        <c:spPr>
          <a:noFill/>
          <a:ln w="9525">
            <a:noFill/>
          </a:ln>
        </c:spPr>
        <c:txPr>
          <a:bodyPr rot="-60000000"/>
          <a:lstStyle/>
          <a:p>
            <a:pPr>
              <a:defRPr sz="1800" b="0" i="0" u="none" strike="noStrike">
                <a:solidFill>
                  <a:srgbClr val="595959"/>
                </a:solidFill>
              </a:defRPr>
            </a:pPr>
            <a:endParaRPr lang="cs-CZ"/>
          </a:p>
        </c:txPr>
        <c:crossAx val="1999914864"/>
        <c:crosses val="autoZero"/>
        <c:crossBetween val="between"/>
      </c:valAx>
      <c:spPr>
        <a:noFill/>
        <a:ln w="9525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2400" b="0" i="0" u="none" strike="noStrike">
                <a:solidFill>
                  <a:srgbClr val="595959"/>
                </a:solidFill>
              </a:defRPr>
            </a:pPr>
            <a:endParaRPr lang="cs-CZ"/>
          </a:p>
        </c:txPr>
      </c:legendEntry>
      <c:legendEntry>
        <c:idx val="1"/>
        <c:txPr>
          <a:bodyPr/>
          <a:lstStyle/>
          <a:p>
            <a:pPr>
              <a:defRPr sz="2400" b="0" i="0" u="none" strike="noStrike">
                <a:solidFill>
                  <a:srgbClr val="595959"/>
                </a:solidFill>
              </a:defRPr>
            </a:pPr>
            <a:endParaRPr lang="cs-CZ"/>
          </a:p>
        </c:txPr>
      </c:legendEntry>
      <c:legendEntry>
        <c:idx val="2"/>
        <c:txPr>
          <a:bodyPr/>
          <a:lstStyle/>
          <a:p>
            <a:pPr>
              <a:defRPr sz="2400" b="0" i="0" u="none" strike="noStrike">
                <a:solidFill>
                  <a:srgbClr val="595959"/>
                </a:solidFill>
              </a:defRPr>
            </a:pPr>
            <a:endParaRPr lang="cs-CZ"/>
          </a:p>
        </c:txPr>
      </c:legendEntry>
      <c:overlay val="0"/>
      <c:spPr>
        <a:noFill/>
        <a:ln w="9525">
          <a:noFill/>
        </a:ln>
      </c:spPr>
    </c:legend>
    <c:plotVisOnly val="1"/>
    <c:dispBlanksAs val="gap"/>
    <c:showDLblsOverMax val="1"/>
  </c:chart>
  <c:spPr>
    <a:noFill/>
    <a:ln w="9525">
      <a:noFill/>
    </a:ln>
  </c:spPr>
  <c:txPr>
    <a:bodyPr/>
    <a:lstStyle/>
    <a:p>
      <a:pPr>
        <a:defRPr sz="1000" b="0" i="0" u="none" strike="noStrike">
          <a:solidFill>
            <a:srgbClr val="000000"/>
          </a:solidFill>
        </a:defRPr>
      </a:pPr>
      <a:endParaRPr lang="cs-CZ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endParaRPr lang="cs-CZ"/>
          </a:p>
        </p:txBody>
      </p:sp>
      <p:sp>
        <p:nvSpPr>
          <p:cNvPr id="1048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endParaRPr lang="cs-CZ"/>
          </a:p>
        </p:txBody>
      </p:sp>
      <p:sp>
        <p:nvSpPr>
          <p:cNvPr id="1048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endParaRPr lang="cs-CZ"/>
          </a:p>
        </p:txBody>
      </p:sp>
      <p:sp>
        <p:nvSpPr>
          <p:cNvPr id="1048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fld id="{E3B2D8B6-BC2F-494E-A726-22629AAFA9DD}" type="slidenum">
              <a:rPr lang="cs-CZ" altLang="cs-CZ"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endParaRPr lang="cs-CZ"/>
          </a:p>
        </p:txBody>
      </p:sp>
      <p:sp>
        <p:nvSpPr>
          <p:cNvPr id="104870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endParaRPr lang="cs-CZ"/>
          </a:p>
        </p:txBody>
      </p:sp>
      <p:sp>
        <p:nvSpPr>
          <p:cNvPr id="104870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870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4870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endParaRPr lang="cs-CZ"/>
          </a:p>
        </p:txBody>
      </p:sp>
      <p:sp>
        <p:nvSpPr>
          <p:cNvPr id="10487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fld id="{EE575D51-EE2A-4EA5-961F-250D433205BD}" type="slidenum">
              <a:rPr lang="cs-CZ" altLang="cs-CZ"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632CE102-444D-4A28-A0C2-EB436A8685D6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10486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486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C0F4662C-D5CF-4F8D-97C9-C4640A27C50C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0486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4861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/>
              <a:t>Zde už mluvíme o dichotomickém rozhodování.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69FBEDB4-88B3-49B7-8845-E75408BB0821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048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48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/>
              <a:t>Anově táhne na stovku  a vymyslel ji zemědělský statistik Fisher. Je velmi spojena s experimentálním výzkumem v soc. vědách a má svou vlastní terminologii. Pro porozumění je třeba ji znát.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</a:pPr>
            <a:fld id="{9A2265DD-DE33-497E-AB23-E2EEF154AFA1}" type="slidenum">
              <a:rPr lang="cs-CZ" altLang="cs-CZ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10486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0486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858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04858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04858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104858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104858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E9534562-A59C-4A95-97AE-55FAD83B3BC7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048696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97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98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99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24D5215B-129D-4CE7-BC1D-0B99EDD0D9E9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048661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62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63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6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435243EF-B352-4A0B-8D13-385E25DB0BE6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048607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08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09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1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47201C86-6CF1-4DFB-8934-35A3CE2AC5FD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048619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20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2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2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2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27F889FE-6DEC-4304-A342-4D590E507F81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04859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593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59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59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BE9EFE2F-B521-4411-A0F7-7885470D001B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048669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48670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7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72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88AE00AA-BF52-4BC4-83EE-AD5754B6D6A7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048680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81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82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83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8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DAAF6FF0-BD8F-444F-ADA1-192815C0B244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04865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4865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5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4865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57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58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59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9063C329-2186-43C7-93BA-6842A8E415AB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048686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87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8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7BD123BD-1EF0-48CB-A3D8-50BCA09C0569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6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6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B3CBAF94-33F8-4949-8BAC-9FAA1D6F2C43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048674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7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48676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77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7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C29447EE-96B4-4B46-90BD-67074BAC35F7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9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048690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1048691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48692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93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9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B72BB8B8-80D5-4942-A064-7821B275AC6A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485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48578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8579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8580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/>
            </a:lvl1pPr>
          </a:lstStyle>
          <a:p>
            <a:endParaRPr lang="cs-CZ"/>
          </a:p>
        </p:txBody>
      </p:sp>
      <p:sp>
        <p:nvSpPr>
          <p:cNvPr id="1048581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/>
            </a:lvl1pPr>
          </a:lstStyle>
          <a:p>
            <a:endParaRPr lang="cs-CZ"/>
          </a:p>
        </p:txBody>
      </p:sp>
      <p:sp>
        <p:nvSpPr>
          <p:cNvPr id="1048582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fld id="{50E256D8-EBC4-40E1-B647-10736C66592E}" type="slidenum">
              <a:rPr lang="cs-CZ" altLang="cs-CZ"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ontools.com/jevons/java/Graphics2D/FDist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NUL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/>
              <a:t>PSY117</a:t>
            </a:r>
            <a:br>
              <a:rPr lang="cs-CZ" altLang="cs-CZ" sz="2400" dirty="0"/>
            </a:br>
            <a:r>
              <a:rPr lang="cs-CZ" altLang="cs-CZ" sz="2400" dirty="0"/>
              <a:t>Statistická analýza dat v psychologii</a:t>
            </a:r>
            <a:br>
              <a:rPr lang="cs-CZ" altLang="cs-CZ" sz="2400" dirty="0"/>
            </a:br>
            <a:r>
              <a:rPr lang="cs-CZ" altLang="cs-CZ" sz="2400" b="1" dirty="0"/>
              <a:t>Přednáška 12 2018</a:t>
            </a:r>
          </a:p>
        </p:txBody>
      </p:sp>
      <p:sp>
        <p:nvSpPr>
          <p:cNvPr id="104859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429000"/>
            <a:ext cx="7993062" cy="3168650"/>
          </a:xfrm>
        </p:spPr>
        <p:txBody>
          <a:bodyPr/>
          <a:lstStyle/>
          <a:p>
            <a:pPr algn="ctr" eaLnBrk="1" hangingPunct="1"/>
            <a:endParaRPr lang="cs-CZ" altLang="cs-CZ" sz="2000" b="1" dirty="0">
              <a:solidFill>
                <a:schemeClr val="accent2"/>
              </a:solidFill>
            </a:endParaRPr>
          </a:p>
          <a:p>
            <a:pPr algn="ctr" eaLnBrk="1" hangingPunct="1"/>
            <a:r>
              <a:rPr lang="cs-CZ" altLang="cs-CZ" sz="4400" b="1" dirty="0">
                <a:solidFill>
                  <a:schemeClr val="accent2"/>
                </a:solidFill>
              </a:rPr>
              <a:t>Analýza rozptylu</a:t>
            </a:r>
          </a:p>
          <a:p>
            <a:pPr algn="ctr" eaLnBrk="1" hangingPunct="1"/>
            <a:r>
              <a:rPr lang="cs-CZ" altLang="cs-CZ" sz="2400" b="1" dirty="0">
                <a:solidFill>
                  <a:schemeClr val="accent2"/>
                </a:solidFill>
              </a:rPr>
              <a:t>Srovnávání více než dvou průměrů</a:t>
            </a:r>
          </a:p>
          <a:p>
            <a:pPr eaLnBrk="1" hangingPunct="1"/>
            <a:endParaRPr lang="cs-CZ" altLang="cs-CZ" sz="2400" b="1" dirty="0">
              <a:solidFill>
                <a:schemeClr val="accent2"/>
              </a:solidFill>
            </a:endParaRPr>
          </a:p>
          <a:p>
            <a:pPr eaLnBrk="1" hangingPunct="1"/>
            <a:endParaRPr lang="cs-CZ" altLang="cs-CZ" sz="20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cs-CZ" sz="1700" dirty="0"/>
              <a:t>If your experiment needs statistics, you ought to have done a better experiment</a:t>
            </a:r>
            <a:r>
              <a:rPr lang="en-US" altLang="cs-CZ" sz="1600" dirty="0"/>
              <a:t>.</a:t>
            </a:r>
            <a:r>
              <a:rPr lang="en-US" altLang="cs-CZ" sz="1800" dirty="0"/>
              <a:t> </a:t>
            </a:r>
          </a:p>
          <a:p>
            <a:pPr algn="r" eaLnBrk="1" hangingPunct="1">
              <a:spcBef>
                <a:spcPct val="0"/>
              </a:spcBef>
            </a:pPr>
            <a:r>
              <a:rPr lang="cs-CZ" altLang="cs-CZ" sz="1800" i="1" dirty="0"/>
              <a:t>Ernest </a:t>
            </a:r>
            <a:r>
              <a:rPr lang="cs-CZ" altLang="cs-CZ" sz="1800" i="1" dirty="0" err="1"/>
              <a:t>Rutherford</a:t>
            </a:r>
            <a:endParaRPr lang="cs-CZ" altLang="cs-CZ" sz="18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Princip ANOVY – </a:t>
            </a:r>
            <a:r>
              <a:rPr lang="cs-CZ" altLang="cs-CZ" i="1"/>
              <a:t>F</a:t>
            </a:r>
            <a:r>
              <a:rPr lang="cs-CZ" altLang="cs-CZ" sz="2000" i="1"/>
              <a:t> </a:t>
            </a:r>
            <a:r>
              <a:rPr lang="cs-CZ" altLang="cs-CZ"/>
              <a:t>-test </a:t>
            </a:r>
          </a:p>
        </p:txBody>
      </p:sp>
      <p:sp>
        <p:nvSpPr>
          <p:cNvPr id="1048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484688"/>
          </a:xfrm>
        </p:spPr>
        <p:txBody>
          <a:bodyPr/>
          <a:lstStyle/>
          <a:p>
            <a:pPr eaLnBrk="1" hangingPunct="1">
              <a:spcBef>
                <a:spcPct val="30000"/>
              </a:spcBef>
            </a:pPr>
            <a:r>
              <a:rPr lang="cs-CZ" altLang="cs-CZ" sz="2200" dirty="0"/>
              <a:t>Čím jsou si průměry podobnější, tím je </a:t>
            </a:r>
            <a:r>
              <a:rPr lang="cs-CZ" altLang="cs-CZ" sz="2200" dirty="0">
                <a:solidFill>
                  <a:srgbClr val="FF0000"/>
                </a:solidFill>
              </a:rPr>
              <a:t>rozptyl mezi skupinami</a:t>
            </a:r>
            <a:r>
              <a:rPr lang="cs-CZ" altLang="cs-CZ" sz="2200" dirty="0"/>
              <a:t> nižší (Platí-li </a:t>
            </a:r>
            <a:r>
              <a:rPr lang="cs-CZ" altLang="cs-CZ" sz="2200" i="1" dirty="0"/>
              <a:t>H</a:t>
            </a:r>
            <a:r>
              <a:rPr lang="cs-CZ" altLang="cs-CZ" sz="2200" baseline="-25000" dirty="0"/>
              <a:t>0</a:t>
            </a:r>
            <a:r>
              <a:rPr lang="cs-CZ" altLang="cs-CZ" sz="2200" dirty="0"/>
              <a:t>, </a:t>
            </a:r>
            <a:r>
              <a:rPr lang="cs-CZ" altLang="cs-CZ" sz="2200" i="1" dirty="0" err="1"/>
              <a:t>MS</a:t>
            </a:r>
            <a:r>
              <a:rPr lang="cs-CZ" altLang="cs-CZ" sz="2200" baseline="-25000" dirty="0" err="1"/>
              <a:t>between</a:t>
            </a:r>
            <a:r>
              <a:rPr lang="cs-CZ" altLang="cs-CZ" sz="2200" dirty="0"/>
              <a:t> se blíží </a:t>
            </a:r>
            <a:r>
              <a:rPr lang="cs-CZ" altLang="cs-CZ" sz="2200" i="1" dirty="0"/>
              <a:t>s</a:t>
            </a:r>
            <a:r>
              <a:rPr lang="cs-CZ" altLang="cs-CZ" sz="2200" baseline="30000" dirty="0"/>
              <a:t>2</a:t>
            </a:r>
            <a:r>
              <a:rPr lang="cs-CZ" altLang="cs-CZ" sz="2200" dirty="0"/>
              <a:t>)</a:t>
            </a:r>
          </a:p>
          <a:p>
            <a:pPr eaLnBrk="1" hangingPunct="1">
              <a:spcBef>
                <a:spcPct val="30000"/>
              </a:spcBef>
            </a:pPr>
            <a:r>
              <a:rPr lang="cs-CZ" altLang="cs-CZ" sz="2200" dirty="0"/>
              <a:t>Čím nižší je </a:t>
            </a:r>
            <a:r>
              <a:rPr lang="cs-CZ" altLang="cs-CZ" sz="2200" dirty="0">
                <a:solidFill>
                  <a:srgbClr val="FF0000"/>
                </a:solidFill>
              </a:rPr>
              <a:t>rozptyl uvnitř skupin</a:t>
            </a:r>
            <a:r>
              <a:rPr lang="cs-CZ" altLang="cs-CZ" sz="2200" dirty="0"/>
              <a:t> (</a:t>
            </a:r>
            <a:r>
              <a:rPr lang="cs-CZ" altLang="cs-CZ" sz="2200" i="1" dirty="0" err="1"/>
              <a:t>MS</a:t>
            </a:r>
            <a:r>
              <a:rPr lang="cs-CZ" altLang="cs-CZ" sz="2200" baseline="-25000" dirty="0" err="1"/>
              <a:t>within</a:t>
            </a:r>
            <a:r>
              <a:rPr lang="cs-CZ" altLang="cs-CZ" sz="2200" dirty="0"/>
              <a:t> se blíží 0), tím průkaznější se průměry mezi skupinami zdají být.</a:t>
            </a:r>
          </a:p>
          <a:p>
            <a:pPr eaLnBrk="1" hangingPunct="1">
              <a:spcBef>
                <a:spcPct val="30000"/>
              </a:spcBef>
            </a:pPr>
            <a:r>
              <a:rPr lang="cs-CZ" altLang="cs-CZ" sz="2200" dirty="0"/>
              <a:t>Důležitý je </a:t>
            </a:r>
            <a:r>
              <a:rPr lang="cs-CZ" altLang="cs-CZ" sz="2200" b="1" dirty="0"/>
              <a:t>poměr těchto dvou odhadů rozptylu: </a:t>
            </a:r>
          </a:p>
          <a:p>
            <a:pPr eaLnBrk="1" hangingPunct="1">
              <a:spcBef>
                <a:spcPct val="30000"/>
              </a:spcBef>
            </a:pPr>
            <a:endParaRPr lang="cs-CZ" altLang="cs-CZ" sz="2200" dirty="0"/>
          </a:p>
          <a:p>
            <a:pPr eaLnBrk="1" hangingPunct="1">
              <a:spcBef>
                <a:spcPct val="30000"/>
              </a:spcBef>
            </a:pPr>
            <a:r>
              <a:rPr lang="cs-CZ" altLang="cs-CZ" sz="2200" dirty="0"/>
              <a:t>Čím vyšší je </a:t>
            </a:r>
            <a:r>
              <a:rPr lang="cs-CZ" altLang="cs-CZ" sz="2200" i="1" dirty="0"/>
              <a:t>F</a:t>
            </a:r>
            <a:r>
              <a:rPr lang="cs-CZ" altLang="cs-CZ" sz="2200" dirty="0"/>
              <a:t>-poměr, tím průkaznější jsou rozdíly mezi skupinovými průměry (rozsah je 0 až ∞ ) </a:t>
            </a:r>
          </a:p>
          <a:p>
            <a:pPr eaLnBrk="1" hangingPunct="1">
              <a:spcBef>
                <a:spcPct val="30000"/>
              </a:spcBef>
            </a:pPr>
            <a:r>
              <a:rPr lang="cs-CZ" altLang="cs-CZ" sz="2200" i="1" dirty="0"/>
              <a:t>F </a:t>
            </a:r>
            <a:r>
              <a:rPr lang="cs-CZ" altLang="cs-CZ" sz="2200" dirty="0"/>
              <a:t>-poměr má při platnosti </a:t>
            </a:r>
            <a:r>
              <a:rPr lang="cs-CZ" altLang="cs-CZ" sz="2200" i="1" dirty="0"/>
              <a:t>H</a:t>
            </a:r>
            <a:r>
              <a:rPr lang="cs-CZ" altLang="cs-CZ" sz="2200" baseline="-25000" dirty="0"/>
              <a:t>0</a:t>
            </a:r>
            <a:r>
              <a:rPr lang="cs-CZ" altLang="cs-CZ" sz="2200" dirty="0"/>
              <a:t> jako výběrová statistika </a:t>
            </a:r>
            <a:r>
              <a:rPr lang="cs-CZ" altLang="cs-CZ" sz="2200" b="1" i="1" dirty="0"/>
              <a:t>F </a:t>
            </a:r>
            <a:r>
              <a:rPr lang="cs-CZ" altLang="cs-CZ" sz="2200" b="1" dirty="0"/>
              <a:t>–rozložení </a:t>
            </a:r>
            <a:r>
              <a:rPr lang="cs-CZ" altLang="cs-CZ" sz="2200" dirty="0"/>
              <a:t>s </a:t>
            </a:r>
            <a:r>
              <a:rPr lang="cs-CZ" altLang="cs-CZ" sz="2200" i="1" dirty="0"/>
              <a:t>(df1,df2)</a:t>
            </a:r>
            <a:r>
              <a:rPr lang="cs-CZ" altLang="cs-CZ" sz="2200" dirty="0"/>
              <a:t>, které má průměr přibližně 1 </a:t>
            </a:r>
            <a:r>
              <a:rPr lang="cs-CZ" altLang="cs-CZ" sz="1000" dirty="0"/>
              <a:t> (přesně df2/(df2-2))</a:t>
            </a:r>
          </a:p>
          <a:p>
            <a:pPr eaLnBrk="1" hangingPunct="1">
              <a:lnSpc>
                <a:spcPct val="90000"/>
              </a:lnSpc>
            </a:pPr>
            <a:endParaRPr lang="cs-CZ" altLang="cs-CZ" sz="2200" dirty="0"/>
          </a:p>
        </p:txBody>
      </p:sp>
      <p:graphicFrame>
        <p:nvGraphicFramePr>
          <p:cNvPr id="4194307" name="Object 4"/>
          <p:cNvGraphicFramePr>
            <a:graphicFrameLocks noChangeAspect="1"/>
          </p:cNvGraphicFramePr>
          <p:nvPr/>
        </p:nvGraphicFramePr>
        <p:xfrm>
          <a:off x="7143750" y="3429000"/>
          <a:ext cx="1655763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0" name="Rovnice" r:id="rId3" imgW="876300" imgH="431800" progId="Equation.3">
                  <p:embed/>
                </p:oleObj>
              </mc:Choice>
              <mc:Fallback>
                <p:oleObj name="Rovnice" r:id="rId3" imgW="876300" imgH="431800" progId="Equation.3">
                  <p:embed/>
                  <p:pic>
                    <p:nvPicPr>
                      <p:cNvPr id="209715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0" y="3429000"/>
                        <a:ext cx="1655763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Fisherovo-Snedecorovo </a:t>
            </a:r>
            <a:r>
              <a:rPr lang="cs-CZ" altLang="cs-CZ" i="1"/>
              <a:t>F</a:t>
            </a:r>
            <a:r>
              <a:rPr lang="cs-CZ" altLang="cs-CZ"/>
              <a:t>-rozložení</a:t>
            </a:r>
          </a:p>
        </p:txBody>
      </p:sp>
      <p:sp>
        <p:nvSpPr>
          <p:cNvPr id="10486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845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600"/>
              <a:t>Podobně jako </a:t>
            </a:r>
            <a:r>
              <a:rPr lang="cs-CZ" altLang="cs-CZ" sz="1600" i="1"/>
              <a:t>t</a:t>
            </a:r>
            <a:r>
              <a:rPr lang="cs-CZ" altLang="cs-CZ" sz="1600"/>
              <a:t>-rozložení, je </a:t>
            </a:r>
            <a:r>
              <a:rPr lang="cs-CZ" altLang="cs-CZ" sz="1600" i="1"/>
              <a:t>F</a:t>
            </a:r>
            <a:r>
              <a:rPr lang="cs-CZ" altLang="cs-CZ" sz="1600"/>
              <a:t>-rozložení vlastně rodina mnoha rozložení mírně se lišící svým tvarem                        (</a:t>
            </a:r>
            <a:r>
              <a:rPr lang="cs-CZ" altLang="cs-CZ" sz="1600" i="1"/>
              <a:t>F</a:t>
            </a:r>
            <a:r>
              <a:rPr lang="cs-CZ" altLang="cs-CZ" sz="1600"/>
              <a:t>(1;</a:t>
            </a:r>
            <a:r>
              <a:rPr lang="cs-CZ" altLang="cs-CZ" sz="1600">
                <a:latin typeface="Symbol" panose="05050102010706020507" pitchFamily="18" charset="2"/>
              </a:rPr>
              <a:t> </a:t>
            </a:r>
            <a:r>
              <a:rPr lang="cs-CZ" altLang="cs-CZ" sz="1600" i="1">
                <a:latin typeface="Symbol" panose="05050102010706020507" pitchFamily="18" charset="2"/>
              </a:rPr>
              <a:t>n</a:t>
            </a:r>
            <a:r>
              <a:rPr lang="cs-CZ" altLang="cs-CZ" sz="1600">
                <a:latin typeface="Symbol" panose="05050102010706020507" pitchFamily="18" charset="2"/>
              </a:rPr>
              <a:t>)</a:t>
            </a:r>
            <a:r>
              <a:rPr lang="cs-CZ" altLang="cs-CZ" sz="1600"/>
              <a:t>= </a:t>
            </a:r>
            <a:r>
              <a:rPr lang="cs-CZ" altLang="cs-CZ" sz="1600" i="1"/>
              <a:t>t</a:t>
            </a:r>
            <a:r>
              <a:rPr lang="cs-CZ" altLang="cs-CZ" sz="1600"/>
              <a:t>(</a:t>
            </a:r>
            <a:r>
              <a:rPr lang="cs-CZ" altLang="cs-CZ" sz="1600" i="1">
                <a:latin typeface="Symbol" panose="05050102010706020507" pitchFamily="18" charset="2"/>
              </a:rPr>
              <a:t>n</a:t>
            </a:r>
            <a:r>
              <a:rPr lang="cs-CZ" altLang="cs-CZ" sz="1600"/>
              <a:t>)</a:t>
            </a:r>
            <a:r>
              <a:rPr lang="cs-CZ" altLang="cs-CZ" sz="1600" baseline="30000"/>
              <a:t>2</a:t>
            </a:r>
            <a:r>
              <a:rPr lang="cs-CZ" altLang="cs-CZ" sz="1600"/>
              <a:t>)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/>
              <a:t>Tato rozložení se liší tentokrát dvěma parametry – stupni volnosti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i="1">
                <a:latin typeface="Symbol" panose="05050102010706020507" pitchFamily="18" charset="2"/>
              </a:rPr>
              <a:t>n</a:t>
            </a:r>
            <a:r>
              <a:rPr lang="cs-CZ" altLang="cs-CZ" sz="1400" baseline="-25000"/>
              <a:t>1</a:t>
            </a:r>
            <a:r>
              <a:rPr lang="cs-CZ" altLang="cs-CZ" sz="1400"/>
              <a:t> = </a:t>
            </a:r>
            <a:r>
              <a:rPr lang="cs-CZ" altLang="cs-CZ" sz="1400" i="1"/>
              <a:t>počet skupin – 1</a:t>
            </a:r>
            <a:r>
              <a:rPr lang="cs-CZ" altLang="cs-CZ" sz="1400"/>
              <a:t> : stupně volnosti čitatele - </a:t>
            </a:r>
            <a:r>
              <a:rPr lang="cs-CZ" altLang="cs-CZ" sz="1400" i="1"/>
              <a:t>MS</a:t>
            </a:r>
            <a:r>
              <a:rPr lang="cs-CZ" altLang="cs-CZ" sz="1400" baseline="-25000"/>
              <a:t>between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i="1">
                <a:latin typeface="Symbol" panose="05050102010706020507" pitchFamily="18" charset="2"/>
              </a:rPr>
              <a:t>n</a:t>
            </a:r>
            <a:r>
              <a:rPr lang="cs-CZ" altLang="cs-CZ" sz="1400" baseline="-25000"/>
              <a:t>2</a:t>
            </a:r>
            <a:r>
              <a:rPr lang="cs-CZ" altLang="cs-CZ" sz="1400"/>
              <a:t> = </a:t>
            </a:r>
            <a:r>
              <a:rPr lang="cs-CZ" altLang="cs-CZ" sz="1400" i="1"/>
              <a:t>počet lidí  – počet skupin</a:t>
            </a:r>
            <a:r>
              <a:rPr lang="cs-CZ" altLang="cs-CZ" sz="1400"/>
              <a:t> : stupně volnosti jmenovatele - </a:t>
            </a:r>
            <a:r>
              <a:rPr lang="cs-CZ" altLang="cs-CZ" sz="1400" i="1"/>
              <a:t>MS</a:t>
            </a:r>
            <a:r>
              <a:rPr lang="cs-CZ" altLang="cs-CZ" sz="1400" baseline="-25000"/>
              <a:t>within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400"/>
              <a:t>na pořadí stupňů volnosti ZÁLEŽÍ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6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000">
                <a:solidFill>
                  <a:schemeClr val="folHlink"/>
                </a:solidFill>
                <a:hlinkClick r:id="rId3"/>
              </a:rPr>
              <a:t>http://www.econtools.com/jevons/java/Graphics2D/FDist.html</a:t>
            </a:r>
            <a:endParaRPr lang="cs-CZ" altLang="cs-CZ" sz="100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700">
              <a:solidFill>
                <a:schemeClr val="folHlink"/>
              </a:solidFill>
            </a:endParaRPr>
          </a:p>
        </p:txBody>
      </p:sp>
      <p:pic>
        <p:nvPicPr>
          <p:cNvPr id="2097158" name="Picture 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79613" y="3068638"/>
            <a:ext cx="4824412" cy="28908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Princip ANOVY – dělení rozptylu.</a:t>
            </a:r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/>
            <a:r>
              <a:rPr lang="cs-CZ" altLang="cs-CZ" sz="1800" noProof="1"/>
              <a:t>Dělení variability (rozptylu) podle zdrojů </a:t>
            </a:r>
            <a:r>
              <a:rPr lang="cs-CZ" altLang="cs-CZ" sz="1800" b="1" noProof="1"/>
              <a:t>jako u lineární regrese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2600" i="1" noProof="1"/>
              <a:t>X</a:t>
            </a:r>
            <a:r>
              <a:rPr lang="cs-CZ" altLang="cs-CZ" sz="2600" i="1" baseline="-25000" noProof="1"/>
              <a:t>ij </a:t>
            </a:r>
            <a:r>
              <a:rPr lang="cs-CZ" altLang="cs-CZ" sz="2600" noProof="1"/>
              <a:t>=</a:t>
            </a:r>
            <a:r>
              <a:rPr lang="cs-CZ" altLang="cs-CZ" sz="2600" i="1" noProof="1">
                <a:latin typeface="Symbol" panose="05050102010706020507" pitchFamily="18" charset="2"/>
              </a:rPr>
              <a:t>m</a:t>
            </a:r>
            <a:r>
              <a:rPr lang="cs-CZ" altLang="cs-CZ" sz="2600" noProof="1"/>
              <a:t> + </a:t>
            </a:r>
            <a:r>
              <a:rPr lang="cs-CZ" altLang="cs-CZ" sz="2600" i="1" noProof="1">
                <a:latin typeface="Symbol" panose="05050102010706020507" pitchFamily="18" charset="2"/>
              </a:rPr>
              <a:t>a</a:t>
            </a:r>
            <a:r>
              <a:rPr lang="cs-CZ" altLang="cs-CZ" sz="2600" i="1" baseline="-25000" noProof="1"/>
              <a:t>j</a:t>
            </a:r>
            <a:r>
              <a:rPr lang="cs-CZ" altLang="cs-CZ" sz="2600" noProof="1"/>
              <a:t> + </a:t>
            </a:r>
            <a:r>
              <a:rPr lang="cs-CZ" altLang="cs-CZ" sz="2600" i="1" noProof="1"/>
              <a:t>e</a:t>
            </a:r>
            <a:r>
              <a:rPr lang="cs-CZ" altLang="cs-CZ" sz="2600" i="1" baseline="-25000" noProof="1"/>
              <a:t>ij</a:t>
            </a:r>
          </a:p>
          <a:p>
            <a:pPr marL="966788" lvl="1" indent="-495300" eaLnBrk="1" hangingPunct="1"/>
            <a:r>
              <a:rPr lang="cs-CZ" altLang="cs-CZ" sz="1700" i="1" noProof="1"/>
              <a:t>X</a:t>
            </a:r>
            <a:r>
              <a:rPr lang="cs-CZ" altLang="cs-CZ" sz="1700" i="1" baseline="-25000" noProof="1"/>
              <a:t>ij</a:t>
            </a:r>
            <a:r>
              <a:rPr lang="cs-CZ" altLang="cs-CZ" sz="1700" noProof="1"/>
              <a:t> = skóre jedince (</a:t>
            </a:r>
            <a:r>
              <a:rPr lang="cs-CZ" altLang="cs-CZ" sz="1700" i="1" noProof="1"/>
              <a:t>i</a:t>
            </a:r>
            <a:r>
              <a:rPr lang="cs-CZ" altLang="cs-CZ" sz="1700" noProof="1"/>
              <a:t>-tý jedinec v </a:t>
            </a:r>
            <a:r>
              <a:rPr lang="cs-CZ" altLang="cs-CZ" sz="1700" i="1" noProof="1"/>
              <a:t>j</a:t>
            </a:r>
            <a:r>
              <a:rPr lang="cs-CZ" altLang="cs-CZ" sz="1700" noProof="1"/>
              <a:t>-té skupině)</a:t>
            </a:r>
          </a:p>
          <a:p>
            <a:pPr marL="966788" lvl="1" indent="-495300" eaLnBrk="1" hangingPunct="1"/>
            <a:r>
              <a:rPr lang="cs-CZ" altLang="cs-CZ" sz="1700" i="1" noProof="1">
                <a:latin typeface="Symbol" panose="05050102010706020507" pitchFamily="18" charset="2"/>
              </a:rPr>
              <a:t>m</a:t>
            </a:r>
            <a:r>
              <a:rPr lang="cs-CZ" altLang="cs-CZ" sz="1700" noProof="1"/>
              <a:t> = průměr populace</a:t>
            </a:r>
          </a:p>
          <a:p>
            <a:pPr marL="966788" lvl="1" indent="-495300" eaLnBrk="1" hangingPunct="1"/>
            <a:r>
              <a:rPr lang="cs-CZ" altLang="cs-CZ" sz="1700" i="1" noProof="1">
                <a:latin typeface="Symbol" panose="05050102010706020507" pitchFamily="18" charset="2"/>
              </a:rPr>
              <a:t>a</a:t>
            </a:r>
            <a:r>
              <a:rPr lang="cs-CZ" altLang="cs-CZ" sz="1700" noProof="1"/>
              <a:t> = vliv příslušnosti ke skupině (vliv úrovně faktoru)</a:t>
            </a:r>
          </a:p>
          <a:p>
            <a:pPr marL="966788" lvl="1" indent="-495300" eaLnBrk="1" hangingPunct="1"/>
            <a:r>
              <a:rPr lang="cs-CZ" altLang="cs-CZ" sz="1700" i="1" noProof="1"/>
              <a:t>e</a:t>
            </a:r>
            <a:r>
              <a:rPr lang="cs-CZ" altLang="cs-CZ" sz="1700" i="1" baseline="-25000" noProof="1"/>
              <a:t>ij</a:t>
            </a:r>
            <a:r>
              <a:rPr lang="cs-CZ" altLang="cs-CZ" sz="1700" noProof="1"/>
              <a:t>= chyba (vše, s čím nepočítáme, individuální prom.)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2600" i="1" noProof="1"/>
              <a:t>X</a:t>
            </a:r>
            <a:r>
              <a:rPr lang="cs-CZ" altLang="cs-CZ" sz="2600" i="1" baseline="-25000" noProof="1"/>
              <a:t>ij </a:t>
            </a:r>
            <a:r>
              <a:rPr lang="cs-CZ" altLang="cs-CZ" sz="2600" noProof="1"/>
              <a:t>– </a:t>
            </a:r>
            <a:r>
              <a:rPr lang="cs-CZ" altLang="cs-CZ" sz="2600" i="1" noProof="1"/>
              <a:t>m</a:t>
            </a:r>
            <a:r>
              <a:rPr lang="cs-CZ" altLang="cs-CZ" sz="2600" noProof="1"/>
              <a:t> = (</a:t>
            </a:r>
            <a:r>
              <a:rPr lang="cs-CZ" altLang="cs-CZ" sz="2600" i="1" noProof="1"/>
              <a:t>m</a:t>
            </a:r>
            <a:r>
              <a:rPr lang="cs-CZ" altLang="cs-CZ" sz="2600" noProof="1"/>
              <a:t> – </a:t>
            </a:r>
            <a:r>
              <a:rPr lang="cs-CZ" altLang="cs-CZ" sz="2600" i="1" noProof="1"/>
              <a:t>m</a:t>
            </a:r>
            <a:r>
              <a:rPr lang="cs-CZ" altLang="cs-CZ" sz="2600" i="1" baseline="-25000" noProof="1"/>
              <a:t>j </a:t>
            </a:r>
            <a:r>
              <a:rPr lang="cs-CZ" altLang="cs-CZ" sz="2600" noProof="1"/>
              <a:t>) + (</a:t>
            </a:r>
            <a:r>
              <a:rPr lang="cs-CZ" altLang="cs-CZ" sz="2600" i="1" noProof="1"/>
              <a:t>X</a:t>
            </a:r>
            <a:r>
              <a:rPr lang="cs-CZ" altLang="cs-CZ" sz="2600" i="1" baseline="-25000" noProof="1"/>
              <a:t>ij </a:t>
            </a:r>
            <a:r>
              <a:rPr lang="cs-CZ" altLang="cs-CZ" sz="2600" noProof="1"/>
              <a:t>– </a:t>
            </a:r>
            <a:r>
              <a:rPr lang="cs-CZ" altLang="cs-CZ" sz="2600" i="1" noProof="1"/>
              <a:t>m</a:t>
            </a:r>
            <a:r>
              <a:rPr lang="cs-CZ" altLang="cs-CZ" sz="2600" i="1" baseline="-25000" noProof="1"/>
              <a:t>j </a:t>
            </a:r>
            <a:r>
              <a:rPr lang="cs-CZ" altLang="cs-CZ" sz="2600" noProof="1"/>
              <a:t>)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1800" noProof="1"/>
              <a:t>odchylka od celkového průměru = odchylka od skupinového průměru + odchylka skupinového průměru od celkového průměru</a:t>
            </a:r>
          </a:p>
          <a:p>
            <a:pPr marL="966788" lvl="1" indent="-495300" eaLnBrk="1" hangingPunct="1"/>
            <a:r>
              <a:rPr lang="cs-CZ" altLang="cs-CZ" sz="1700" noProof="1"/>
              <a:t>… odchylky umocněné na druhou =</a:t>
            </a:r>
            <a:r>
              <a:rPr lang="cs-CZ" altLang="cs-CZ" sz="1700"/>
              <a:t> </a:t>
            </a:r>
            <a:r>
              <a:rPr lang="cs-CZ" altLang="cs-CZ" sz="1700" noProof="1"/>
              <a:t>cesta k rozptylu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2600" i="1" noProof="1"/>
              <a:t>SS</a:t>
            </a:r>
            <a:r>
              <a:rPr lang="cs-CZ" altLang="cs-CZ" sz="2600" baseline="-25000" noProof="1"/>
              <a:t>Total</a:t>
            </a:r>
            <a:r>
              <a:rPr lang="cs-CZ" altLang="cs-CZ" sz="2600" noProof="1"/>
              <a:t> = </a:t>
            </a:r>
            <a:r>
              <a:rPr lang="cs-CZ" altLang="cs-CZ" sz="2600" i="1" noProof="1"/>
              <a:t>SS</a:t>
            </a:r>
            <a:r>
              <a:rPr lang="cs-CZ" altLang="cs-CZ" sz="2600" baseline="-25000" noProof="1"/>
              <a:t>Between (A, treatment) </a:t>
            </a:r>
            <a:r>
              <a:rPr lang="cs-CZ" altLang="cs-CZ" sz="2600" noProof="1"/>
              <a:t> + </a:t>
            </a:r>
            <a:r>
              <a:rPr lang="cs-CZ" altLang="cs-CZ" sz="2600" i="1" noProof="1"/>
              <a:t>SS</a:t>
            </a:r>
            <a:r>
              <a:rPr lang="cs-CZ" altLang="cs-CZ" sz="2600" baseline="-25000" noProof="1"/>
              <a:t>Within(Error) 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2600" i="1" noProof="1"/>
              <a:t>MS</a:t>
            </a:r>
            <a:r>
              <a:rPr lang="cs-CZ" altLang="cs-CZ" sz="2600" baseline="-25000" noProof="1"/>
              <a:t>Total</a:t>
            </a:r>
            <a:r>
              <a:rPr lang="cs-CZ" altLang="cs-CZ" sz="2600" noProof="1"/>
              <a:t>; </a:t>
            </a:r>
            <a:r>
              <a:rPr lang="cs-CZ" altLang="cs-CZ" sz="2600" i="1" noProof="1"/>
              <a:t>MS</a:t>
            </a:r>
            <a:r>
              <a:rPr lang="cs-CZ" altLang="cs-CZ" sz="2600" baseline="-25000" noProof="1"/>
              <a:t>A</a:t>
            </a:r>
            <a:r>
              <a:rPr lang="cs-CZ" altLang="cs-CZ" sz="2600" noProof="1"/>
              <a:t>;</a:t>
            </a:r>
            <a:r>
              <a:rPr lang="cs-CZ" altLang="cs-CZ" sz="2600" i="1" noProof="1"/>
              <a:t> MS</a:t>
            </a:r>
            <a:r>
              <a:rPr lang="cs-CZ" altLang="cs-CZ" sz="2600" baseline="-25000" noProof="1"/>
              <a:t>Error</a:t>
            </a:r>
            <a:endParaRPr lang="cs-CZ" altLang="cs-CZ" sz="2000" noProof="1"/>
          </a:p>
        </p:txBody>
      </p:sp>
      <p:graphicFrame>
        <p:nvGraphicFramePr>
          <p:cNvPr id="4194308" name="Object 5"/>
          <p:cNvGraphicFramePr>
            <a:graphicFrameLocks noChangeAspect="1"/>
          </p:cNvGraphicFramePr>
          <p:nvPr/>
        </p:nvGraphicFramePr>
        <p:xfrm>
          <a:off x="6626225" y="2071688"/>
          <a:ext cx="1978025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2" name="Rovnice" r:id="rId3" imgW="1218671" imgH="241195" progId="Equation.3">
                  <p:embed/>
                </p:oleObj>
              </mc:Choice>
              <mc:Fallback>
                <p:oleObj name="Rovnice" r:id="rId3" imgW="1218671" imgH="241195" progId="Equation.3">
                  <p:embed/>
                  <p:pic>
                    <p:nvPicPr>
                      <p:cNvPr id="209715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6225" y="2071688"/>
                        <a:ext cx="1978025" cy="392112"/>
                      </a:xfrm>
                      <a:prstGeom prst="rect">
                        <a:avLst/>
                      </a:prstGeom>
                      <a:solidFill>
                        <a:schemeClr val="bg2">
                          <a:alpha val="49019"/>
                        </a:schemeClr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Velikost účinku (efektu)</a:t>
            </a:r>
          </a:p>
        </p:txBody>
      </p:sp>
      <p:sp>
        <p:nvSpPr>
          <p:cNvPr id="10486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469312" cy="4267200"/>
          </a:xfrm>
        </p:spPr>
        <p:txBody>
          <a:bodyPr/>
          <a:lstStyle/>
          <a:p>
            <a:pPr eaLnBrk="1" hangingPunct="1"/>
            <a:r>
              <a:rPr lang="cs-CZ" altLang="cs-CZ" sz="2600"/>
              <a:t>Podobně jako u regrese chceme vědět, jaká část rozptylu závislé je vysvětlená nezávislou</a:t>
            </a:r>
          </a:p>
          <a:p>
            <a:pPr eaLnBrk="1" hangingPunct="1"/>
            <a:r>
              <a:rPr lang="cs-CZ" altLang="cs-CZ" sz="2600"/>
              <a:t>Ekvivalentem </a:t>
            </a:r>
            <a:r>
              <a:rPr lang="cs-CZ" altLang="cs-CZ" sz="2600" i="1"/>
              <a:t>R </a:t>
            </a:r>
            <a:r>
              <a:rPr lang="cs-CZ" altLang="cs-CZ" sz="2600" baseline="30000"/>
              <a:t>2</a:t>
            </a:r>
            <a:r>
              <a:rPr lang="cs-CZ" altLang="cs-CZ" sz="2600"/>
              <a:t> je u anovy </a:t>
            </a:r>
            <a:r>
              <a:rPr lang="cs-CZ" altLang="cs-CZ" sz="2600" i="1">
                <a:latin typeface="Symbol" panose="05050102010706020507" pitchFamily="18" charset="2"/>
              </a:rPr>
              <a:t>h</a:t>
            </a:r>
            <a:r>
              <a:rPr lang="cs-CZ" altLang="cs-CZ" sz="2600" baseline="30000"/>
              <a:t>2</a:t>
            </a:r>
            <a:r>
              <a:rPr lang="cs-CZ" altLang="cs-CZ" sz="2600"/>
              <a:t> (eta)</a:t>
            </a:r>
          </a:p>
          <a:p>
            <a:pPr lvl="1" eaLnBrk="1" hangingPunct="1"/>
            <a:r>
              <a:rPr lang="cs-CZ" altLang="cs-CZ" i="1">
                <a:latin typeface="Symbol" panose="05050102010706020507" pitchFamily="18" charset="2"/>
              </a:rPr>
              <a:t>h</a:t>
            </a:r>
            <a:r>
              <a:rPr lang="cs-CZ" altLang="cs-CZ" baseline="30000"/>
              <a:t>2</a:t>
            </a:r>
            <a:r>
              <a:rPr lang="cs-CZ" altLang="cs-CZ"/>
              <a:t>=</a:t>
            </a:r>
            <a:r>
              <a:rPr lang="cs-CZ" altLang="cs-CZ" i="1"/>
              <a:t>SS</a:t>
            </a:r>
            <a:r>
              <a:rPr lang="cs-CZ" altLang="cs-CZ" baseline="-25000"/>
              <a:t>Between</a:t>
            </a:r>
            <a:r>
              <a:rPr lang="cs-CZ" altLang="cs-CZ"/>
              <a:t>/</a:t>
            </a:r>
            <a:r>
              <a:rPr lang="cs-CZ" altLang="cs-CZ" i="1"/>
              <a:t>SS</a:t>
            </a:r>
            <a:r>
              <a:rPr lang="cs-CZ" altLang="cs-CZ" baseline="-25000"/>
              <a:t>Total</a:t>
            </a:r>
          </a:p>
          <a:p>
            <a:pPr lvl="1" eaLnBrk="1" hangingPunct="1"/>
            <a:r>
              <a:rPr lang="cs-CZ" altLang="cs-CZ"/>
              <a:t>Poněkud přesnější je </a:t>
            </a:r>
            <a:r>
              <a:rPr lang="cs-CZ" altLang="cs-CZ" i="1">
                <a:latin typeface="Symbol" panose="05050102010706020507" pitchFamily="18" charset="2"/>
              </a:rPr>
              <a:t>w</a:t>
            </a:r>
            <a:r>
              <a:rPr lang="cs-CZ" altLang="cs-CZ" baseline="30000"/>
              <a:t>2 </a:t>
            </a:r>
            <a:r>
              <a:rPr lang="cs-CZ" altLang="cs-CZ"/>
              <a:t>= </a:t>
            </a:r>
            <a:r>
              <a:rPr lang="cs-CZ" altLang="cs-CZ" sz="1400"/>
              <a:t>(</a:t>
            </a:r>
            <a:r>
              <a:rPr lang="cs-CZ" altLang="cs-CZ" sz="1400" i="1"/>
              <a:t>SS</a:t>
            </a:r>
            <a:r>
              <a:rPr lang="cs-CZ" altLang="cs-CZ" sz="1400" baseline="-25000"/>
              <a:t>Between </a:t>
            </a:r>
            <a:r>
              <a:rPr lang="cs-CZ" altLang="cs-CZ" sz="1400"/>
              <a:t>–</a:t>
            </a:r>
            <a:r>
              <a:rPr lang="cs-CZ" altLang="cs-CZ" sz="1400" i="1"/>
              <a:t>df</a:t>
            </a:r>
            <a:r>
              <a:rPr lang="cs-CZ" altLang="cs-CZ" sz="1400" baseline="-25000"/>
              <a:t>Between</a:t>
            </a:r>
            <a:r>
              <a:rPr lang="cs-CZ" altLang="cs-CZ" sz="1400"/>
              <a:t>.</a:t>
            </a:r>
            <a:r>
              <a:rPr lang="cs-CZ" altLang="cs-CZ" sz="1400" i="1"/>
              <a:t>MS</a:t>
            </a:r>
            <a:r>
              <a:rPr lang="cs-CZ" altLang="cs-CZ" sz="1400" baseline="-25000"/>
              <a:t>Within</a:t>
            </a:r>
            <a:r>
              <a:rPr lang="cs-CZ" altLang="cs-CZ" sz="1400"/>
              <a:t>)/(</a:t>
            </a:r>
            <a:r>
              <a:rPr lang="cs-CZ" altLang="cs-CZ" sz="1400" i="1"/>
              <a:t>SS</a:t>
            </a:r>
            <a:r>
              <a:rPr lang="cs-CZ" altLang="cs-CZ" sz="1400" baseline="-25000"/>
              <a:t>Total </a:t>
            </a:r>
            <a:r>
              <a:rPr lang="cs-CZ" altLang="cs-CZ" sz="1400"/>
              <a:t>+ </a:t>
            </a:r>
            <a:r>
              <a:rPr lang="cs-CZ" altLang="cs-CZ" sz="1400" i="1"/>
              <a:t>MS</a:t>
            </a:r>
            <a:r>
              <a:rPr lang="cs-CZ" altLang="cs-CZ" sz="1400" baseline="-25000"/>
              <a:t>Within</a:t>
            </a:r>
            <a:r>
              <a:rPr lang="cs-CZ" altLang="cs-CZ" sz="1400"/>
              <a:t>)</a:t>
            </a:r>
            <a:endParaRPr lang="cs-CZ" altLang="cs-CZ" baseline="30000"/>
          </a:p>
          <a:p>
            <a:pPr eaLnBrk="1" hangingPunct="1"/>
            <a:r>
              <a:rPr lang="cs-CZ" altLang="cs-CZ" sz="2600"/>
              <a:t>Pro konkrétní rozdíl průměrů </a:t>
            </a:r>
            <a:r>
              <a:rPr lang="cs-CZ" altLang="cs-CZ" sz="2600" i="1"/>
              <a:t>d</a:t>
            </a:r>
            <a:r>
              <a:rPr lang="cs-CZ" altLang="cs-CZ" sz="2600" baseline="-25000"/>
              <a:t>Coh</a:t>
            </a:r>
            <a:r>
              <a:rPr lang="cs-CZ" altLang="cs-CZ" sz="2600" i="1"/>
              <a:t> </a:t>
            </a:r>
            <a:r>
              <a:rPr lang="cs-CZ" altLang="cs-CZ" sz="2600"/>
              <a:t>= </a:t>
            </a:r>
            <a:r>
              <a:rPr lang="cs-CZ" altLang="cs-CZ" sz="2600" i="1"/>
              <a:t>m</a:t>
            </a:r>
            <a:r>
              <a:rPr lang="cs-CZ" altLang="cs-CZ" sz="2600" baseline="-25000"/>
              <a:t>1</a:t>
            </a:r>
            <a:r>
              <a:rPr lang="cs-CZ" altLang="cs-CZ" sz="2600"/>
              <a:t>-</a:t>
            </a:r>
            <a:r>
              <a:rPr lang="cs-CZ" altLang="cs-CZ" sz="2600" i="1"/>
              <a:t>m</a:t>
            </a:r>
            <a:r>
              <a:rPr lang="cs-CZ" altLang="cs-CZ" sz="2600" baseline="-25000"/>
              <a:t>2</a:t>
            </a:r>
            <a:r>
              <a:rPr lang="cs-CZ" altLang="cs-CZ" sz="2600"/>
              <a:t>/√</a:t>
            </a:r>
            <a:r>
              <a:rPr lang="cs-CZ" altLang="cs-CZ" sz="2600" i="1"/>
              <a:t>MS</a:t>
            </a:r>
            <a:r>
              <a:rPr lang="cs-CZ" altLang="cs-CZ" sz="2600" baseline="-25000"/>
              <a:t>Within</a:t>
            </a:r>
          </a:p>
          <a:p>
            <a:pPr eaLnBrk="1" hangingPunct="1"/>
            <a:endParaRPr lang="cs-CZ" altLang="cs-CZ" sz="2600"/>
          </a:p>
          <a:p>
            <a:pPr eaLnBrk="1" hangingPunct="1"/>
            <a:r>
              <a:rPr lang="cs-CZ" altLang="cs-CZ" sz="2600"/>
              <a:t>Velikost účinku je </a:t>
            </a:r>
            <a:r>
              <a:rPr lang="cs-CZ" altLang="cs-CZ" sz="2600" u="sng"/>
              <a:t>vždy</a:t>
            </a:r>
            <a:r>
              <a:rPr lang="cs-CZ" altLang="cs-CZ" sz="2600"/>
              <a:t> třeba uvádět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Předpoklady použití ANOVY</a:t>
            </a:r>
          </a:p>
        </p:txBody>
      </p:sp>
      <p:sp>
        <p:nvSpPr>
          <p:cNvPr id="10486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253412" cy="4267200"/>
          </a:xfrm>
        </p:spPr>
        <p:txBody>
          <a:bodyPr/>
          <a:lstStyle/>
          <a:p>
            <a:pPr eaLnBrk="1" hangingPunct="1"/>
            <a:r>
              <a:rPr lang="cs-CZ" altLang="cs-CZ"/>
              <a:t>normální rozložení uvnitř skupin</a:t>
            </a:r>
          </a:p>
          <a:p>
            <a:pPr lvl="1" eaLnBrk="1" hangingPunct="1"/>
            <a:r>
              <a:rPr lang="cs-CZ" altLang="cs-CZ" sz="2000"/>
              <a:t>při </a:t>
            </a:r>
            <a:r>
              <a:rPr lang="cs-CZ" altLang="cs-CZ" sz="2000" i="1"/>
              <a:t>n</a:t>
            </a:r>
            <a:r>
              <a:rPr lang="cs-CZ" altLang="cs-CZ" sz="2000" i="1" baseline="-25000"/>
              <a:t>j</a:t>
            </a:r>
            <a:r>
              <a:rPr lang="en-US" altLang="cs-CZ" sz="2000"/>
              <a:t>&gt;30 a </a:t>
            </a:r>
            <a:r>
              <a:rPr lang="en-US" altLang="cs-CZ" sz="2000" i="1"/>
              <a:t>n</a:t>
            </a:r>
            <a:r>
              <a:rPr lang="en-US" altLang="cs-CZ" sz="2000" baseline="-25000"/>
              <a:t>1</a:t>
            </a:r>
            <a:r>
              <a:rPr lang="en-US" altLang="cs-CZ" sz="2000"/>
              <a:t>=</a:t>
            </a:r>
            <a:r>
              <a:rPr lang="en-US" altLang="cs-CZ" sz="2000" i="1"/>
              <a:t>n</a:t>
            </a:r>
            <a:r>
              <a:rPr lang="en-US" altLang="cs-CZ" sz="2000" baseline="-25000"/>
              <a:t>2</a:t>
            </a:r>
            <a:r>
              <a:rPr lang="en-US" altLang="cs-CZ" sz="2000"/>
              <a:t>=…=</a:t>
            </a:r>
            <a:r>
              <a:rPr lang="en-US" altLang="cs-CZ" sz="2000" i="1"/>
              <a:t>n</a:t>
            </a:r>
            <a:r>
              <a:rPr lang="en-US" altLang="cs-CZ" sz="2000" baseline="-25000"/>
              <a:t>j</a:t>
            </a:r>
            <a:r>
              <a:rPr lang="en-US" altLang="cs-CZ" sz="2000"/>
              <a:t> </a:t>
            </a:r>
            <a:r>
              <a:rPr lang="cs-CZ" altLang="cs-CZ" sz="2000"/>
              <a:t>je ANOVA robustní</a:t>
            </a:r>
          </a:p>
          <a:p>
            <a:pPr eaLnBrk="1" hangingPunct="1"/>
            <a:r>
              <a:rPr lang="cs-CZ" altLang="cs-CZ"/>
              <a:t>stejné rozptyly uvnitř skupin: homoskedascita</a:t>
            </a:r>
          </a:p>
          <a:p>
            <a:pPr lvl="1" eaLnBrk="1" hangingPunct="1"/>
            <a:r>
              <a:rPr lang="cs-CZ" altLang="cs-CZ" sz="2000"/>
              <a:t>do s</a:t>
            </a:r>
            <a:r>
              <a:rPr lang="cs-CZ" altLang="cs-CZ" sz="2000" baseline="-25000"/>
              <a:t>max</a:t>
            </a:r>
            <a:r>
              <a:rPr lang="cs-CZ" altLang="cs-CZ" sz="2000"/>
              <a:t>/s</a:t>
            </a:r>
            <a:r>
              <a:rPr lang="cs-CZ" altLang="cs-CZ" sz="2000" baseline="-25000"/>
              <a:t>min</a:t>
            </a:r>
            <a:r>
              <a:rPr lang="en-US" altLang="cs-CZ" sz="2000"/>
              <a:t>&lt;</a:t>
            </a:r>
            <a:r>
              <a:rPr lang="cs-CZ" altLang="cs-CZ" sz="2000"/>
              <a:t>3 je ANOVA robustní, zvláště při </a:t>
            </a:r>
            <a:r>
              <a:rPr lang="en-US" altLang="cs-CZ" sz="2000" i="1"/>
              <a:t>n</a:t>
            </a:r>
            <a:r>
              <a:rPr lang="en-US" altLang="cs-CZ" sz="2000" baseline="-25000"/>
              <a:t>1</a:t>
            </a:r>
            <a:r>
              <a:rPr lang="en-US" altLang="cs-CZ" sz="2000"/>
              <a:t>=</a:t>
            </a:r>
            <a:r>
              <a:rPr lang="en-US" altLang="cs-CZ" sz="2000" i="1"/>
              <a:t>n</a:t>
            </a:r>
            <a:r>
              <a:rPr lang="en-US" altLang="cs-CZ" sz="2000" baseline="-25000"/>
              <a:t>2</a:t>
            </a:r>
            <a:r>
              <a:rPr lang="en-US" altLang="cs-CZ" sz="2000"/>
              <a:t>=…=</a:t>
            </a:r>
            <a:r>
              <a:rPr lang="en-US" altLang="cs-CZ" sz="2000" i="1"/>
              <a:t>n</a:t>
            </a:r>
            <a:r>
              <a:rPr lang="en-US" altLang="cs-CZ" sz="2000" baseline="-25000"/>
              <a:t>j</a:t>
            </a:r>
            <a:r>
              <a:rPr lang="cs-CZ" altLang="cs-CZ" sz="2000"/>
              <a:t> </a:t>
            </a:r>
          </a:p>
          <a:p>
            <a:pPr eaLnBrk="1" hangingPunct="1"/>
            <a:r>
              <a:rPr lang="cs-CZ" altLang="cs-CZ"/>
              <a:t>nezávislost všech pozorování</a:t>
            </a:r>
          </a:p>
          <a:p>
            <a:pPr lvl="1" eaLnBrk="1" hangingPunct="1"/>
            <a:r>
              <a:rPr lang="cs-CZ" altLang="cs-CZ" sz="2000"/>
              <a:t>při opakovaných měřeních je třeba použít ANOVU pro opakovaná měření</a:t>
            </a:r>
          </a:p>
          <a:p>
            <a:pPr eaLnBrk="1" hangingPunct="1"/>
            <a:endParaRPr lang="cs-CZ" altLang="cs-CZ" sz="20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viz Hendl 343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Post-hoc testy </a:t>
            </a:r>
            <a:r>
              <a:rPr lang="cs-CZ" altLang="cs-CZ" sz="3200"/>
              <a:t>(simultánní porovnávání)</a:t>
            </a:r>
          </a:p>
        </p:txBody>
      </p:sp>
      <p:sp>
        <p:nvSpPr>
          <p:cNvPr id="10486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200"/>
              <a:t>Po </a:t>
            </a:r>
            <a:r>
              <a:rPr lang="cs-CZ" altLang="cs-CZ" sz="2200" u="sng"/>
              <a:t>(a pouze po)</a:t>
            </a:r>
            <a:r>
              <a:rPr lang="cs-CZ" altLang="cs-CZ" sz="2200"/>
              <a:t> prokázání „nějakých“ rozdílů mezi průměry obvykle chceme vědět, mezi kterými skupinami konkrétně rozdíly jsou: </a:t>
            </a:r>
            <a:r>
              <a:rPr lang="cs-CZ" altLang="cs-CZ" sz="2200" b="1"/>
              <a:t>post-hoc testy</a:t>
            </a:r>
          </a:p>
          <a:p>
            <a:pPr eaLnBrk="1" hangingPunct="1"/>
            <a:r>
              <a:rPr lang="cs-CZ" altLang="cs-CZ" sz="2200"/>
              <a:t>Srovnáváme každou skupinu s každou způsobem, který nezpůsobí nárůst </a:t>
            </a:r>
            <a:r>
              <a:rPr lang="cs-CZ" altLang="cs-CZ" sz="2200" i="1">
                <a:latin typeface="Symbol" panose="05050102010706020507" pitchFamily="18" charset="2"/>
              </a:rPr>
              <a:t>a</a:t>
            </a:r>
            <a:r>
              <a:rPr lang="cs-CZ" altLang="cs-CZ" sz="2200"/>
              <a:t>.</a:t>
            </a:r>
          </a:p>
          <a:p>
            <a:pPr eaLnBrk="1" hangingPunct="1"/>
            <a:r>
              <a:rPr lang="cs-CZ" altLang="cs-CZ" sz="2200"/>
              <a:t>Je-li důležité udržet </a:t>
            </a:r>
            <a:r>
              <a:rPr lang="cs-CZ" altLang="cs-CZ" sz="2200" i="1">
                <a:latin typeface="Symbol" panose="05050102010706020507" pitchFamily="18" charset="2"/>
              </a:rPr>
              <a:t>a</a:t>
            </a:r>
            <a:r>
              <a:rPr lang="cs-CZ" altLang="cs-CZ" sz="2200"/>
              <a:t> pod kontrolou, pak je správnou volbou </a:t>
            </a:r>
            <a:r>
              <a:rPr lang="cs-CZ" altLang="cs-CZ" sz="2200" b="1"/>
              <a:t>Scheffe</a:t>
            </a:r>
            <a:r>
              <a:rPr lang="cs-CZ" altLang="cs-CZ" sz="2200"/>
              <a:t>ho test – volba pro </a:t>
            </a:r>
            <a:r>
              <a:rPr lang="cs-CZ" altLang="cs-CZ" sz="2200" i="1"/>
              <a:t>rybaření</a:t>
            </a:r>
          </a:p>
          <a:p>
            <a:pPr eaLnBrk="1" hangingPunct="1"/>
            <a:r>
              <a:rPr lang="cs-CZ" altLang="cs-CZ" sz="2200"/>
              <a:t>Pokud to není tak kritické a máte-li pár </a:t>
            </a:r>
            <a:r>
              <a:rPr lang="cs-CZ" altLang="cs-CZ" sz="2200" i="1"/>
              <a:t>kvazi</a:t>
            </a:r>
            <a:r>
              <a:rPr lang="cs-CZ" altLang="cs-CZ" sz="2200"/>
              <a:t>-hypotéz na mysli, pak je volbou </a:t>
            </a:r>
            <a:r>
              <a:rPr lang="cs-CZ" altLang="cs-CZ" sz="2200" b="1"/>
              <a:t>Student-Neuman-Keuls</a:t>
            </a:r>
            <a:r>
              <a:rPr lang="cs-CZ" altLang="cs-CZ" sz="2200"/>
              <a:t> (</a:t>
            </a:r>
            <a:r>
              <a:rPr lang="cs-CZ" altLang="cs-CZ" sz="2200" b="1"/>
              <a:t>S-N-K</a:t>
            </a:r>
            <a:r>
              <a:rPr lang="cs-CZ" altLang="cs-CZ" sz="2200"/>
              <a:t>)</a:t>
            </a:r>
          </a:p>
          <a:p>
            <a:pPr eaLnBrk="1" hangingPunct="1"/>
            <a:r>
              <a:rPr lang="cs-CZ" altLang="cs-CZ" sz="2200"/>
              <a:t>Extrémně „dajný“ a nepříliš vhodný pro více než 3 skupiny je </a:t>
            </a:r>
            <a:r>
              <a:rPr lang="cs-CZ" altLang="cs-CZ" sz="2200" b="1"/>
              <a:t>LSD</a:t>
            </a:r>
            <a:r>
              <a:rPr lang="cs-CZ" altLang="cs-CZ" sz="2200"/>
              <a:t> a proto se nedoporučuje. 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Další varianty a rozšíření ANOVA</a:t>
            </a:r>
          </a:p>
        </p:txBody>
      </p:sp>
      <p:sp>
        <p:nvSpPr>
          <p:cNvPr id="1048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08950" cy="4267200"/>
          </a:xfrm>
        </p:spPr>
        <p:txBody>
          <a:bodyPr/>
          <a:lstStyle/>
          <a:p>
            <a:pPr eaLnBrk="1" hangingPunct="1"/>
            <a:r>
              <a:rPr lang="cs-CZ" altLang="cs-CZ" sz="2600"/>
              <a:t>ANOVA pro opakovaná měření (jako párový </a:t>
            </a:r>
            <a:r>
              <a:rPr lang="cs-CZ" altLang="cs-CZ" sz="2600" i="1"/>
              <a:t>t</a:t>
            </a:r>
            <a:r>
              <a:rPr lang="cs-CZ" altLang="cs-CZ" sz="2600"/>
              <a:t>-test)</a:t>
            </a:r>
          </a:p>
          <a:p>
            <a:pPr eaLnBrk="1" hangingPunct="1"/>
            <a:r>
              <a:rPr lang="cs-CZ" altLang="cs-CZ" sz="2600"/>
              <a:t>ANOVA s 2 a více faktory (faktoriální ANOVA)</a:t>
            </a:r>
          </a:p>
          <a:p>
            <a:pPr eaLnBrk="1" hangingPunct="1"/>
            <a:r>
              <a:rPr lang="cs-CZ" altLang="cs-CZ" sz="2600"/>
              <a:t>MANOVA – s více závislými proměnnými</a:t>
            </a:r>
          </a:p>
          <a:p>
            <a:pPr lvl="1" eaLnBrk="1" hangingPunct="1"/>
            <a:endParaRPr lang="cs-CZ" altLang="cs-CZ" sz="22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600"/>
              <a:t>To vše v SPSS skryto pod GLM – general linear model</a:t>
            </a:r>
          </a:p>
          <a:p>
            <a:pPr eaLnBrk="1" hangingPunct="1"/>
            <a:endParaRPr lang="cs-CZ" altLang="cs-CZ" sz="2600"/>
          </a:p>
          <a:p>
            <a:pPr eaLnBrk="1" hangingPunct="1"/>
            <a:r>
              <a:rPr lang="cs-CZ" altLang="cs-CZ" sz="2400"/>
              <a:t>Pořadovou (neparametrickou) alternativou ANOVY jsou</a:t>
            </a:r>
            <a:endParaRPr lang="en-US" altLang="cs-CZ" sz="2400"/>
          </a:p>
          <a:p>
            <a:pPr lvl="1" eaLnBrk="1" hangingPunct="1"/>
            <a:r>
              <a:rPr lang="cs-CZ" altLang="cs-CZ" sz="2000"/>
              <a:t> </a:t>
            </a:r>
            <a:r>
              <a:rPr lang="cs-CZ" altLang="cs-CZ" sz="2000" b="1"/>
              <a:t>Kruskal-Wallis H</a:t>
            </a:r>
            <a:r>
              <a:rPr lang="en-US" altLang="cs-CZ" sz="2000" b="1"/>
              <a:t>:</a:t>
            </a:r>
            <a:r>
              <a:rPr lang="cs-CZ" altLang="cs-CZ" sz="2000"/>
              <a:t> </a:t>
            </a:r>
            <a:r>
              <a:rPr lang="en-US" altLang="cs-CZ" sz="2000"/>
              <a:t> </a:t>
            </a:r>
            <a:r>
              <a:rPr lang="en-US" altLang="cs-CZ" sz="1800" i="1"/>
              <a:t>H</a:t>
            </a:r>
            <a:r>
              <a:rPr lang="en-US" altLang="cs-CZ" sz="1800" baseline="-25000"/>
              <a:t>0</a:t>
            </a:r>
            <a:r>
              <a:rPr lang="en-US" altLang="cs-CZ" sz="1800"/>
              <a:t>: </a:t>
            </a:r>
            <a:r>
              <a:rPr lang="en-US" altLang="cs-CZ" sz="1800" i="1"/>
              <a:t>Md</a:t>
            </a:r>
            <a:r>
              <a:rPr lang="en-US" altLang="cs-CZ" sz="1800" baseline="-25000"/>
              <a:t>1</a:t>
            </a:r>
            <a:r>
              <a:rPr lang="en-US" altLang="cs-CZ" sz="1800"/>
              <a:t>=</a:t>
            </a:r>
            <a:r>
              <a:rPr lang="en-US" altLang="cs-CZ" sz="1800" i="1"/>
              <a:t>Md</a:t>
            </a:r>
            <a:r>
              <a:rPr lang="en-US" altLang="cs-CZ" sz="1800" baseline="-25000"/>
              <a:t>2</a:t>
            </a:r>
            <a:r>
              <a:rPr lang="en-US" altLang="cs-CZ" sz="1800"/>
              <a:t>=…=</a:t>
            </a:r>
            <a:r>
              <a:rPr lang="en-US" altLang="cs-CZ" sz="1800" i="1"/>
              <a:t>Md</a:t>
            </a:r>
            <a:r>
              <a:rPr lang="en-US" altLang="cs-CZ" sz="1800" baseline="-25000"/>
              <a:t>j</a:t>
            </a:r>
            <a:r>
              <a:rPr lang="en-US" altLang="cs-CZ" sz="1800"/>
              <a:t>    </a:t>
            </a:r>
            <a:r>
              <a:rPr lang="en-US" altLang="cs-CZ" sz="1800" i="1"/>
              <a:t>H</a:t>
            </a:r>
            <a:r>
              <a:rPr lang="en-US" altLang="cs-CZ" sz="1800" baseline="-25000"/>
              <a:t>1</a:t>
            </a:r>
            <a:r>
              <a:rPr lang="en-US" altLang="cs-CZ" sz="1800"/>
              <a:t>: </a:t>
            </a:r>
            <a:r>
              <a:rPr lang="en-US" altLang="cs-CZ" sz="1800" i="1"/>
              <a:t>Md</a:t>
            </a:r>
            <a:r>
              <a:rPr lang="en-US" altLang="cs-CZ" sz="1800" baseline="-25000"/>
              <a:t>1</a:t>
            </a:r>
            <a:r>
              <a:rPr lang="en-US" altLang="cs-CZ" sz="1800"/>
              <a:t>≠</a:t>
            </a:r>
            <a:r>
              <a:rPr lang="en-US" altLang="cs-CZ" sz="1800" i="1"/>
              <a:t>Md</a:t>
            </a:r>
            <a:r>
              <a:rPr lang="en-US" altLang="cs-CZ" sz="1800" baseline="-25000"/>
              <a:t>2</a:t>
            </a:r>
            <a:r>
              <a:rPr lang="en-US" altLang="cs-CZ" sz="1800"/>
              <a:t> ≠ … ≠ </a:t>
            </a:r>
            <a:r>
              <a:rPr lang="en-US" altLang="cs-CZ" sz="1800" i="1"/>
              <a:t>Md</a:t>
            </a:r>
            <a:r>
              <a:rPr lang="en-US" altLang="cs-CZ" sz="1800" baseline="-25000"/>
              <a:t>j</a:t>
            </a:r>
            <a:endParaRPr lang="cs-CZ" altLang="cs-CZ" sz="2000" baseline="-25000"/>
          </a:p>
          <a:p>
            <a:pPr lvl="1" eaLnBrk="1" hangingPunct="1"/>
            <a:r>
              <a:rPr lang="cs-CZ" altLang="cs-CZ" sz="2000" b="1"/>
              <a:t>Jonckeheere-Terpstra Test</a:t>
            </a:r>
            <a:r>
              <a:rPr lang="en-US" altLang="cs-CZ" sz="2000" b="1"/>
              <a:t>:                    </a:t>
            </a:r>
            <a:r>
              <a:rPr lang="en-US" altLang="cs-CZ" sz="1800" i="1"/>
              <a:t>H</a:t>
            </a:r>
            <a:r>
              <a:rPr lang="en-US" altLang="cs-CZ" sz="1800" baseline="-25000"/>
              <a:t>1</a:t>
            </a:r>
            <a:r>
              <a:rPr lang="en-US" altLang="cs-CZ" sz="1800"/>
              <a:t>: </a:t>
            </a:r>
            <a:r>
              <a:rPr lang="en-US" altLang="cs-CZ" sz="1800" i="1"/>
              <a:t>Md</a:t>
            </a:r>
            <a:r>
              <a:rPr lang="en-US" altLang="cs-CZ" sz="1800" baseline="-25000"/>
              <a:t>1</a:t>
            </a:r>
            <a:r>
              <a:rPr lang="en-US" altLang="cs-CZ" sz="1800"/>
              <a:t>≤</a:t>
            </a:r>
            <a:r>
              <a:rPr lang="en-US" altLang="cs-CZ" sz="1800" i="1"/>
              <a:t>Md</a:t>
            </a:r>
            <a:r>
              <a:rPr lang="en-US" altLang="cs-CZ" sz="1800" baseline="-25000"/>
              <a:t>2</a:t>
            </a:r>
            <a:r>
              <a:rPr lang="en-US" altLang="cs-CZ" sz="1800"/>
              <a:t> ≤ … ≤ </a:t>
            </a:r>
            <a:r>
              <a:rPr lang="en-US" altLang="cs-CZ" sz="1800" i="1"/>
              <a:t>Md</a:t>
            </a:r>
            <a:r>
              <a:rPr lang="en-US" altLang="cs-CZ" sz="1800" baseline="-25000"/>
              <a:t>j</a:t>
            </a:r>
            <a:r>
              <a:rPr lang="en-US" altLang="cs-CZ" sz="1800" b="1"/>
              <a:t> </a:t>
            </a:r>
            <a:endParaRPr lang="cs-CZ" altLang="cs-CZ" sz="1800" b="1"/>
          </a:p>
        </p:txBody>
      </p:sp>
      <p:sp>
        <p:nvSpPr>
          <p:cNvPr id="1048651" name="Text Box 4"/>
          <p:cNvSpPr txBox="1">
            <a:spLocks noChangeArrowheads="1"/>
          </p:cNvSpPr>
          <p:nvPr/>
        </p:nvSpPr>
        <p:spPr bwMode="auto">
          <a:xfrm>
            <a:off x="539750" y="6165850"/>
            <a:ext cx="7632700" cy="2444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1000" b="0"/>
              <a:t>AJ: repeated measures ANOVA, two(three..)-way ANOVA,(factorial ANOVA)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Omezení </a:t>
            </a:r>
            <a:r>
              <a:rPr lang="cs-CZ" altLang="cs-CZ" i="1"/>
              <a:t>t</a:t>
            </a:r>
            <a:r>
              <a:rPr lang="cs-CZ" altLang="cs-CZ"/>
              <a:t>-testu </a:t>
            </a:r>
            <a:r>
              <a:rPr lang="cs-CZ" altLang="cs-CZ" sz="2400"/>
              <a:t>(i jeho  nPar alternativ)</a:t>
            </a:r>
            <a:endParaRPr lang="cs-CZ" altLang="cs-CZ"/>
          </a:p>
        </p:txBody>
      </p:sp>
      <p:sp>
        <p:nvSpPr>
          <p:cNvPr id="104859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752600"/>
            <a:ext cx="8208962" cy="46291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cs-CZ" sz="2000" i="1" dirty="0"/>
              <a:t>t</a:t>
            </a:r>
            <a:r>
              <a:rPr lang="en-US" altLang="cs-CZ" sz="2000" dirty="0"/>
              <a:t>-test u</a:t>
            </a:r>
            <a:r>
              <a:rPr lang="cs-CZ" altLang="cs-CZ" sz="2000" dirty="0" err="1"/>
              <a:t>možňuje</a:t>
            </a:r>
            <a:r>
              <a:rPr lang="cs-CZ" altLang="cs-CZ" sz="2000" dirty="0"/>
              <a:t> srovnání pouze dvou průměrů</a:t>
            </a:r>
          </a:p>
          <a:p>
            <a:pPr lvl="1" eaLnBrk="1" hangingPunct="1"/>
            <a:r>
              <a:rPr lang="cs-CZ" altLang="cs-CZ" sz="1800" dirty="0"/>
              <a:t>Více skupin ( </a:t>
            </a:r>
            <a:r>
              <a:rPr lang="cs-CZ" altLang="cs-CZ" sz="1800" i="1" dirty="0"/>
              <a:t>j </a:t>
            </a:r>
            <a:r>
              <a:rPr lang="cs-CZ" altLang="cs-CZ" sz="1800" dirty="0"/>
              <a:t>) </a:t>
            </a:r>
            <a:r>
              <a:rPr lang="en-US" altLang="cs-CZ" sz="1800" dirty="0"/>
              <a:t>&gt;&gt; </a:t>
            </a:r>
            <a:r>
              <a:rPr lang="cs-CZ" altLang="cs-CZ" sz="1800" dirty="0"/>
              <a:t>mnoho porovnání: </a:t>
            </a:r>
            <a:r>
              <a:rPr lang="cs-CZ" altLang="cs-CZ" sz="1800" i="1" dirty="0"/>
              <a:t>j </a:t>
            </a:r>
            <a:r>
              <a:rPr lang="cs-CZ" altLang="cs-CZ" sz="1800" dirty="0"/>
              <a:t>( </a:t>
            </a:r>
            <a:r>
              <a:rPr lang="cs-CZ" altLang="cs-CZ" sz="1800" i="1" dirty="0"/>
              <a:t>j </a:t>
            </a:r>
            <a:r>
              <a:rPr lang="cs-CZ" altLang="cs-CZ" sz="1800" dirty="0"/>
              <a:t>-1)/2</a:t>
            </a:r>
          </a:p>
          <a:p>
            <a:pPr eaLnBrk="1" hangingPunct="1">
              <a:spcBef>
                <a:spcPct val="100000"/>
              </a:spcBef>
              <a:buFont typeface="Wingdings" panose="05000000000000000000" pitchFamily="2" charset="2"/>
              <a:buNone/>
            </a:pPr>
            <a:r>
              <a:rPr lang="en-US" altLang="cs-CZ" sz="2000" dirty="0"/>
              <a:t>V</a:t>
            </a:r>
            <a:r>
              <a:rPr lang="cs-CZ" altLang="cs-CZ" sz="2000" dirty="0" err="1"/>
              <a:t>íce</a:t>
            </a:r>
            <a:r>
              <a:rPr lang="cs-CZ" altLang="cs-CZ" sz="2000" dirty="0"/>
              <a:t> srovnání způsobuje strmý růst pravděpodobnosti chyby I. typu</a:t>
            </a:r>
          </a:p>
          <a:p>
            <a:pPr lvl="1" eaLnBrk="1" hangingPunct="1"/>
            <a:r>
              <a:rPr lang="cs-CZ" altLang="cs-CZ" sz="1800" dirty="0"/>
              <a:t>např. při </a:t>
            </a:r>
            <a:r>
              <a:rPr lang="cs-CZ" altLang="cs-CZ" sz="1800" i="1" dirty="0">
                <a:latin typeface="Symbol" panose="05050102010706020507" pitchFamily="18" charset="2"/>
              </a:rPr>
              <a:t>a</a:t>
            </a:r>
            <a:r>
              <a:rPr lang="cs-CZ" altLang="cs-CZ" sz="1800" dirty="0"/>
              <a:t>=0,05 a 20 testech </a:t>
            </a:r>
            <a:r>
              <a:rPr lang="cs-CZ" altLang="cs-CZ" sz="1800" i="1" dirty="0"/>
              <a:t>p</a:t>
            </a:r>
            <a:r>
              <a:rPr lang="cs-CZ" altLang="cs-CZ" sz="1800" dirty="0"/>
              <a:t>=0,64 (1 nebo více chyb)</a:t>
            </a:r>
          </a:p>
          <a:p>
            <a:pPr lvl="2" eaLnBrk="1" hangingPunct="1"/>
            <a:r>
              <a:rPr lang="cs-CZ" altLang="cs-CZ" sz="1600" dirty="0"/>
              <a:t>aplikace binomického rozložení</a:t>
            </a:r>
          </a:p>
          <a:p>
            <a:pPr lvl="1" eaLnBrk="1" hangingPunct="1"/>
            <a:r>
              <a:rPr lang="cs-CZ" altLang="cs-CZ" sz="1800" dirty="0"/>
              <a:t>Platí to pro jakékoli statistické testy (zejm. korelace)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sz="2000" dirty="0"/>
              <a:t>Je </a:t>
            </a:r>
            <a:r>
              <a:rPr lang="cs-CZ" altLang="cs-CZ" sz="2000" i="1" dirty="0"/>
              <a:t>problematické</a:t>
            </a:r>
            <a:r>
              <a:rPr lang="cs-CZ" altLang="cs-CZ" sz="2000" dirty="0"/>
              <a:t> provádět mnoho testů na jedněch datech (cca </a:t>
            </a:r>
            <a:r>
              <a:rPr lang="en-US" altLang="cs-CZ" sz="2000" dirty="0"/>
              <a:t>&gt;</a:t>
            </a:r>
            <a:r>
              <a:rPr lang="cs-CZ" altLang="cs-CZ" sz="2000" dirty="0"/>
              <a:t>5</a:t>
            </a:r>
            <a:r>
              <a:rPr lang="en-US" altLang="cs-CZ" sz="2000" dirty="0"/>
              <a:t>)</a:t>
            </a:r>
            <a:endParaRPr lang="cs-CZ" altLang="cs-CZ" sz="2000" dirty="0"/>
          </a:p>
          <a:p>
            <a:pPr lvl="1" eaLnBrk="1" hangingPunct="1"/>
            <a:r>
              <a:rPr lang="cs-CZ" altLang="cs-CZ" sz="1800" dirty="0"/>
              <a:t>Zneužití se označuje jako rybaření v datech – </a:t>
            </a:r>
            <a:r>
              <a:rPr lang="cs-CZ" altLang="cs-CZ" sz="1800" dirty="0" err="1"/>
              <a:t>capitalizing</a:t>
            </a:r>
            <a:r>
              <a:rPr lang="cs-CZ" altLang="cs-CZ" sz="1800" dirty="0"/>
              <a:t> on </a:t>
            </a:r>
            <a:r>
              <a:rPr lang="cs-CZ" altLang="cs-CZ" sz="1800" dirty="0" err="1"/>
              <a:t>chance</a:t>
            </a:r>
            <a:r>
              <a:rPr lang="cs-CZ" altLang="cs-CZ" sz="1800" dirty="0"/>
              <a:t> </a:t>
            </a:r>
          </a:p>
          <a:p>
            <a:pPr lvl="1" eaLnBrk="1" hangingPunct="1"/>
            <a:r>
              <a:rPr lang="cs-CZ" altLang="cs-CZ" sz="1800" dirty="0"/>
              <a:t>Lze kompenzovat korekcí hladiny </a:t>
            </a:r>
            <a:r>
              <a:rPr lang="cs-CZ" altLang="cs-CZ" sz="1800" i="1" dirty="0">
                <a:latin typeface="Symbol" panose="05050102010706020507" pitchFamily="18" charset="2"/>
              </a:rPr>
              <a:t>a</a:t>
            </a:r>
            <a:r>
              <a:rPr lang="cs-CZ" altLang="cs-CZ" sz="1800" dirty="0"/>
              <a:t> (</a:t>
            </a:r>
            <a:r>
              <a:rPr lang="cs-CZ" altLang="cs-CZ" sz="1800" dirty="0" err="1"/>
              <a:t>Bonferroniho</a:t>
            </a:r>
            <a:r>
              <a:rPr lang="cs-CZ" altLang="cs-CZ" sz="1800" dirty="0"/>
              <a:t> korekce), avšak za cenu značného snížení síly testu (1-</a:t>
            </a:r>
            <a:r>
              <a:rPr lang="cs-CZ" altLang="cs-CZ" sz="1800" i="1" dirty="0">
                <a:latin typeface="Symbol" panose="05050102010706020507" pitchFamily="18" charset="2"/>
              </a:rPr>
              <a:t>b</a:t>
            </a:r>
            <a:r>
              <a:rPr lang="cs-CZ" altLang="cs-CZ" sz="1800" dirty="0"/>
              <a:t>).</a:t>
            </a:r>
          </a:p>
          <a:p>
            <a:pPr lvl="2" eaLnBrk="1" hangingPunct="1"/>
            <a:r>
              <a:rPr lang="cs-CZ" altLang="cs-CZ" sz="1600" dirty="0"/>
              <a:t>Místo </a:t>
            </a:r>
            <a:r>
              <a:rPr lang="cs-CZ" altLang="cs-CZ" sz="1600" i="1" dirty="0">
                <a:latin typeface="Symbol" panose="05050102010706020507" pitchFamily="18" charset="2"/>
              </a:rPr>
              <a:t>a</a:t>
            </a:r>
            <a:r>
              <a:rPr lang="cs-CZ" altLang="cs-CZ" sz="1600" dirty="0"/>
              <a:t>  testujeme na hladině </a:t>
            </a:r>
            <a:r>
              <a:rPr lang="cs-CZ" altLang="cs-CZ" sz="1600" b="1" i="1" dirty="0">
                <a:latin typeface="Symbol" panose="05050102010706020507" pitchFamily="18" charset="2"/>
              </a:rPr>
              <a:t>a </a:t>
            </a:r>
            <a:r>
              <a:rPr lang="en-US" altLang="cs-CZ" sz="1600" b="1" dirty="0"/>
              <a:t>’=</a:t>
            </a:r>
            <a:r>
              <a:rPr lang="en-US" altLang="cs-CZ" sz="1600" b="1" i="1" dirty="0">
                <a:latin typeface="Symbol" panose="05050102010706020507" pitchFamily="18" charset="2"/>
              </a:rPr>
              <a:t>a</a:t>
            </a:r>
            <a:r>
              <a:rPr lang="en-US" altLang="cs-CZ" sz="1600" b="1" dirty="0"/>
              <a:t>/N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kde</a:t>
            </a:r>
            <a:r>
              <a:rPr lang="en-US" altLang="cs-CZ" sz="1600" dirty="0"/>
              <a:t> N je </a:t>
            </a:r>
            <a:r>
              <a:rPr lang="en-US" altLang="cs-CZ" sz="1600" dirty="0" err="1"/>
              <a:t>po</a:t>
            </a:r>
            <a:r>
              <a:rPr lang="cs-CZ" altLang="cs-CZ" sz="1600" dirty="0"/>
              <a:t>čet prováděných testů.</a:t>
            </a:r>
          </a:p>
        </p:txBody>
      </p:sp>
      <p:sp>
        <p:nvSpPr>
          <p:cNvPr id="1048598" name="Text Box 4"/>
          <p:cNvSpPr txBox="1">
            <a:spLocks noChangeArrowheads="1"/>
          </p:cNvSpPr>
          <p:nvPr/>
        </p:nvSpPr>
        <p:spPr bwMode="auto">
          <a:xfrm>
            <a:off x="539750" y="6165850"/>
            <a:ext cx="7632700" cy="2444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1000" b="0" dirty="0"/>
              <a:t>AJ: </a:t>
            </a:r>
            <a:r>
              <a:rPr lang="cs-CZ" altLang="cs-CZ" sz="1000" b="0" dirty="0" err="1"/>
              <a:t>multiple</a:t>
            </a:r>
            <a:r>
              <a:rPr lang="cs-CZ" altLang="cs-CZ" sz="1000" b="0" dirty="0"/>
              <a:t> </a:t>
            </a:r>
            <a:r>
              <a:rPr lang="cs-CZ" altLang="cs-CZ" sz="1000" b="0" dirty="0" err="1"/>
              <a:t>tests</a:t>
            </a:r>
            <a:r>
              <a:rPr lang="cs-CZ" altLang="cs-CZ" sz="1000" b="0" dirty="0"/>
              <a:t>, </a:t>
            </a:r>
            <a:r>
              <a:rPr lang="cs-CZ" altLang="cs-CZ" sz="1000" b="0" dirty="0" err="1"/>
              <a:t>capitalizing</a:t>
            </a:r>
            <a:r>
              <a:rPr lang="cs-CZ" altLang="cs-CZ" sz="1000" b="0" dirty="0"/>
              <a:t> on </a:t>
            </a:r>
            <a:r>
              <a:rPr lang="cs-CZ" altLang="cs-CZ" sz="1000" b="0" dirty="0" err="1"/>
              <a:t>chance</a:t>
            </a:r>
            <a:r>
              <a:rPr lang="cs-CZ" altLang="cs-CZ" sz="1000" b="0" dirty="0"/>
              <a:t>, </a:t>
            </a:r>
            <a:r>
              <a:rPr lang="cs-CZ" altLang="cs-CZ" sz="1000" b="0" dirty="0" err="1"/>
              <a:t>fishing</a:t>
            </a:r>
            <a:r>
              <a:rPr lang="cs-CZ" altLang="cs-CZ" sz="1000" b="0" dirty="0"/>
              <a:t>, </a:t>
            </a:r>
            <a:r>
              <a:rPr lang="cs-CZ" altLang="cs-CZ" sz="1000" b="0" dirty="0" err="1"/>
              <a:t>Bonferroni</a:t>
            </a:r>
            <a:r>
              <a:rPr lang="cs-CZ" altLang="cs-CZ" sz="1000" b="0" dirty="0"/>
              <a:t> </a:t>
            </a:r>
            <a:r>
              <a:rPr lang="cs-CZ" altLang="cs-CZ" sz="1000" b="0" dirty="0" err="1"/>
              <a:t>correction</a:t>
            </a:r>
            <a:r>
              <a:rPr lang="cs-CZ" altLang="cs-CZ" sz="1000" b="0" dirty="0"/>
              <a:t>, </a:t>
            </a:r>
            <a:r>
              <a:rPr lang="cs-CZ" altLang="cs-CZ" sz="1000" b="0" dirty="0" err="1"/>
              <a:t>statistical</a:t>
            </a:r>
            <a:r>
              <a:rPr lang="cs-CZ" altLang="cs-CZ" sz="1000" b="0" dirty="0"/>
              <a:t> </a:t>
            </a:r>
            <a:r>
              <a:rPr lang="cs-CZ" altLang="cs-CZ" sz="1000" b="0" dirty="0" err="1"/>
              <a:t>power</a:t>
            </a:r>
            <a:endParaRPr lang="cs-CZ" altLang="cs-CZ" sz="1000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194304" name="Objekt 3"/>
          <p:cNvGraphicFramePr>
            <a:graphicFrameLocks noChangeAspect="1"/>
          </p:cNvGraphicFramePr>
          <p:nvPr/>
        </p:nvGraphicFramePr>
        <p:xfrm>
          <a:off x="6197600" y="404664"/>
          <a:ext cx="2378075" cy="585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Worksheet" r:id="rId3" imgW="2377440" imgH="5859897" progId="Excel.Sheet.12">
                  <p:embed/>
                </p:oleObj>
              </mc:Choice>
              <mc:Fallback>
                <p:oleObj name="Worksheet" r:id="rId3" imgW="2377440" imgH="5859897" progId="Excel.Sheet.12">
                  <p:embed/>
                  <p:pic>
                    <p:nvPicPr>
                      <p:cNvPr id="2097152" name=""/>
                      <p:cNvPicPr>
                        <a:picLocks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97600" y="404664"/>
                        <a:ext cx="2378075" cy="5859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0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194305" name="Graf 3"/>
          <p:cNvGraphicFramePr>
            <a:graphicFrameLocks/>
          </p:cNvGraphicFramePr>
          <p:nvPr/>
        </p:nvGraphicFramePr>
        <p:xfrm>
          <a:off x="251520" y="0"/>
          <a:ext cx="8784975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101013" cy="1216025"/>
          </a:xfrm>
        </p:spPr>
        <p:txBody>
          <a:bodyPr/>
          <a:lstStyle/>
          <a:p>
            <a:pPr eaLnBrk="1" hangingPunct="1"/>
            <a:r>
              <a:rPr lang="cs-CZ" altLang="cs-CZ"/>
              <a:t>Řešení = Analýza rozptylu (ANOVA)</a:t>
            </a:r>
          </a:p>
        </p:txBody>
      </p:sp>
      <p:sp>
        <p:nvSpPr>
          <p:cNvPr id="10486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253412" cy="48450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/>
              <a:t>Testuje na více skupinách jen jednu hypotézu:</a:t>
            </a:r>
          </a:p>
          <a:p>
            <a:pPr eaLnBrk="1" hangingPunct="1"/>
            <a:r>
              <a:rPr lang="cs-CZ" altLang="cs-CZ" sz="2400"/>
              <a:t>Je mezi skupinovými průměry někde rozdíl?</a:t>
            </a:r>
          </a:p>
          <a:p>
            <a:pPr lvl="1" eaLnBrk="1" hangingPunct="1"/>
            <a:r>
              <a:rPr lang="cs-CZ" altLang="cs-CZ" sz="2000"/>
              <a:t>Je mezi Pražáky, Brňáky a Ostraváky rozdíl v průměrné lakotě?</a:t>
            </a:r>
          </a:p>
          <a:p>
            <a:pPr lvl="1" eaLnBrk="1" hangingPunct="1"/>
            <a:r>
              <a:rPr lang="cs-CZ" altLang="cs-CZ" sz="2000" i="1"/>
              <a:t>H</a:t>
            </a:r>
            <a:r>
              <a:rPr lang="cs-CZ" altLang="cs-CZ" sz="2000" baseline="-25000"/>
              <a:t>0</a:t>
            </a:r>
            <a:r>
              <a:rPr lang="cs-CZ" altLang="cs-CZ" sz="2000"/>
              <a:t>: </a:t>
            </a:r>
            <a:r>
              <a:rPr lang="cs-CZ" altLang="cs-CZ" sz="2000" i="1">
                <a:latin typeface="Symbol" panose="05050102010706020507" pitchFamily="18" charset="2"/>
              </a:rPr>
              <a:t>m</a:t>
            </a:r>
            <a:r>
              <a:rPr lang="cs-CZ" altLang="cs-CZ" sz="2000" baseline="-25000"/>
              <a:t>Pražáci</a:t>
            </a:r>
            <a:r>
              <a:rPr lang="cs-CZ" altLang="cs-CZ" sz="2000"/>
              <a:t> = </a:t>
            </a:r>
            <a:r>
              <a:rPr lang="cs-CZ" altLang="cs-CZ" sz="2000" i="1">
                <a:latin typeface="Symbol" panose="05050102010706020507" pitchFamily="18" charset="2"/>
              </a:rPr>
              <a:t>m</a:t>
            </a:r>
            <a:r>
              <a:rPr lang="cs-CZ" altLang="cs-CZ" sz="2000" baseline="-25000"/>
              <a:t>Brňáci</a:t>
            </a:r>
            <a:r>
              <a:rPr lang="cs-CZ" altLang="cs-CZ" sz="2000"/>
              <a:t> = </a:t>
            </a:r>
            <a:r>
              <a:rPr lang="cs-CZ" altLang="cs-CZ" sz="2000" i="1">
                <a:latin typeface="Symbol" panose="05050102010706020507" pitchFamily="18" charset="2"/>
              </a:rPr>
              <a:t>m</a:t>
            </a:r>
            <a:r>
              <a:rPr lang="cs-CZ" altLang="cs-CZ" sz="2000" baseline="-25000"/>
              <a:t>Ostraváci</a:t>
            </a:r>
          </a:p>
          <a:p>
            <a:pPr eaLnBrk="1" hangingPunct="1">
              <a:spcBef>
                <a:spcPct val="100000"/>
              </a:spcBef>
            </a:pPr>
            <a:r>
              <a:rPr lang="cs-CZ" altLang="cs-CZ" sz="2400"/>
              <a:t>Je-li odpověď „</a:t>
            </a:r>
            <a:r>
              <a:rPr lang="cs-CZ" altLang="cs-CZ" sz="2400" b="1"/>
              <a:t>ano</a:t>
            </a:r>
            <a:r>
              <a:rPr lang="cs-CZ" altLang="cs-CZ" sz="2400"/>
              <a:t>“ (</a:t>
            </a:r>
            <a:r>
              <a:rPr lang="cs-CZ" altLang="cs-CZ" sz="2400" i="1"/>
              <a:t>p </a:t>
            </a:r>
            <a:r>
              <a:rPr lang="en-US" altLang="cs-CZ" sz="2400"/>
              <a:t>&lt;</a:t>
            </a:r>
            <a:r>
              <a:rPr lang="en-US" altLang="cs-CZ" sz="2400" i="1">
                <a:latin typeface="Symbol" panose="05050102010706020507" pitchFamily="18" charset="2"/>
              </a:rPr>
              <a:t>a</a:t>
            </a:r>
            <a:r>
              <a:rPr lang="cs-CZ" altLang="cs-CZ" sz="2400"/>
              <a:t>), pak se můžeme podívat na jednotlivé rozdíly detailněji (post-hoc testy)</a:t>
            </a:r>
          </a:p>
          <a:p>
            <a:pPr eaLnBrk="1" hangingPunct="1"/>
            <a:r>
              <a:rPr lang="cs-CZ" altLang="cs-CZ" sz="2400"/>
              <a:t>Je-li odpověď „</a:t>
            </a:r>
            <a:r>
              <a:rPr lang="cs-CZ" altLang="cs-CZ" sz="2400" b="1"/>
              <a:t>ne</a:t>
            </a:r>
            <a:r>
              <a:rPr lang="cs-CZ" altLang="cs-CZ" sz="2400"/>
              <a:t>“ (</a:t>
            </a:r>
            <a:r>
              <a:rPr lang="cs-CZ" altLang="cs-CZ" sz="2400" i="1"/>
              <a:t>p </a:t>
            </a:r>
            <a:r>
              <a:rPr lang="en-US" altLang="cs-CZ" sz="2400"/>
              <a:t>&gt;</a:t>
            </a:r>
            <a:r>
              <a:rPr lang="en-US" altLang="cs-CZ" sz="2400" i="1">
                <a:latin typeface="Symbol" panose="05050102010706020507" pitchFamily="18" charset="2"/>
              </a:rPr>
              <a:t>a</a:t>
            </a:r>
            <a:r>
              <a:rPr lang="en-US" altLang="cs-CZ" sz="2400"/>
              <a:t>)</a:t>
            </a:r>
            <a:r>
              <a:rPr lang="cs-CZ" altLang="cs-CZ" sz="2400"/>
              <a:t>, pak bychom neměli (rybaření)</a:t>
            </a:r>
          </a:p>
          <a:p>
            <a:pPr eaLnBrk="1" hangingPunct="1"/>
            <a:endParaRPr lang="cs-CZ" altLang="cs-CZ" sz="2400"/>
          </a:p>
          <a:p>
            <a:pPr eaLnBrk="1" hangingPunct="1"/>
            <a:endParaRPr lang="cs-CZ" altLang="cs-CZ" sz="1100"/>
          </a:p>
        </p:txBody>
      </p:sp>
      <p:sp>
        <p:nvSpPr>
          <p:cNvPr id="1048614" name="Text Box 20"/>
          <p:cNvSpPr txBox="1">
            <a:spLocks noChangeArrowheads="1"/>
          </p:cNvSpPr>
          <p:nvPr/>
        </p:nvSpPr>
        <p:spPr bwMode="auto">
          <a:xfrm>
            <a:off x="539750" y="6165850"/>
            <a:ext cx="7632700" cy="2444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cs-CZ" altLang="cs-CZ" sz="1000" b="0"/>
              <a:t>AJ: ANalysis Of Variance, post-hoc tests (multiple comparisons)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Terminologická vložka - ANOVA</a:t>
            </a:r>
            <a:endParaRPr lang="cs-CZ" altLang="cs-CZ" sz="2400"/>
          </a:p>
        </p:txBody>
      </p:sp>
      <p:sp>
        <p:nvSpPr>
          <p:cNvPr id="104862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8001000" cy="4824412"/>
          </a:xfrm>
        </p:spPr>
        <p:txBody>
          <a:bodyPr/>
          <a:lstStyle/>
          <a:p>
            <a:pPr eaLnBrk="1" hangingPunct="1">
              <a:spcBef>
                <a:spcPct val="30000"/>
              </a:spcBef>
            </a:pPr>
            <a:r>
              <a:rPr lang="cs-CZ" altLang="cs-CZ" sz="2400"/>
              <a:t>ANOVA = ANalysis Of Variance = analýza rozptylu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altLang="cs-CZ" sz="2000"/>
              <a:t>i přes svůj název jde o srovnávání </a:t>
            </a:r>
            <a:r>
              <a:rPr lang="cs-CZ" altLang="cs-CZ" sz="2000" b="1"/>
              <a:t>průměrů</a:t>
            </a:r>
          </a:p>
          <a:p>
            <a:pPr eaLnBrk="1" hangingPunct="1"/>
            <a:r>
              <a:rPr lang="cs-CZ" altLang="cs-CZ" sz="2400"/>
              <a:t>ANOVA zjišťuje vztah mezi </a:t>
            </a:r>
            <a:r>
              <a:rPr lang="cs-CZ" altLang="cs-CZ" sz="2400" b="1"/>
              <a:t>kategorickou</a:t>
            </a:r>
            <a:r>
              <a:rPr lang="cs-CZ" altLang="cs-CZ" sz="2400"/>
              <a:t> </a:t>
            </a:r>
            <a:r>
              <a:rPr lang="cs-CZ" altLang="cs-CZ" sz="2400" b="1"/>
              <a:t>nezávislou</a:t>
            </a:r>
            <a:r>
              <a:rPr lang="cs-CZ" altLang="cs-CZ" sz="2400"/>
              <a:t> a </a:t>
            </a:r>
            <a:r>
              <a:rPr lang="cs-CZ" altLang="cs-CZ" sz="2400" b="1"/>
              <a:t>intervalovou závislou</a:t>
            </a:r>
            <a:r>
              <a:rPr lang="cs-CZ" altLang="cs-CZ" sz="2400"/>
              <a:t>.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altLang="cs-CZ" sz="2000"/>
              <a:t>kategorická nezávislá = </a:t>
            </a:r>
            <a:r>
              <a:rPr lang="cs-CZ" altLang="cs-CZ" sz="2000" b="1"/>
              <a:t>faktor </a:t>
            </a:r>
            <a:r>
              <a:rPr lang="cs-CZ" altLang="cs-CZ" sz="2000"/>
              <a:t>(factor, „-way“) </a:t>
            </a:r>
            <a:r>
              <a:rPr lang="en-US" altLang="cs-CZ" sz="2000"/>
              <a:t>&gt;&gt;</a:t>
            </a:r>
            <a:r>
              <a:rPr lang="cs-CZ" altLang="cs-CZ" sz="2000"/>
              <a:t> </a:t>
            </a:r>
            <a:r>
              <a:rPr lang="cs-CZ" altLang="cs-CZ" sz="2000" i="1"/>
              <a:t>skupiny</a:t>
            </a:r>
            <a:endParaRPr lang="cs-CZ" altLang="cs-CZ" sz="2000" b="1" i="1"/>
          </a:p>
          <a:p>
            <a:pPr lvl="1" eaLnBrk="1" hangingPunct="1">
              <a:spcBef>
                <a:spcPct val="30000"/>
              </a:spcBef>
            </a:pPr>
            <a:r>
              <a:rPr lang="cs-CZ" altLang="cs-CZ" sz="2000"/>
              <a:t>hodnoty kategorické NP = </a:t>
            </a:r>
            <a:r>
              <a:rPr lang="cs-CZ" altLang="cs-CZ" sz="2000" b="1"/>
              <a:t>úrovně </a:t>
            </a:r>
            <a:r>
              <a:rPr lang="cs-CZ" altLang="cs-CZ" sz="2000"/>
              <a:t>(level, treatment)</a:t>
            </a:r>
            <a:endParaRPr lang="cs-CZ" altLang="cs-CZ" sz="2000" b="1"/>
          </a:p>
          <a:p>
            <a:pPr eaLnBrk="1" hangingPunct="1">
              <a:spcBef>
                <a:spcPct val="30000"/>
              </a:spcBef>
            </a:pPr>
            <a:r>
              <a:rPr lang="cs-CZ" altLang="cs-CZ" sz="2400"/>
              <a:t>Zjištěný rozdíl = efekt, účinek (effect)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Opáčko</a:t>
            </a:r>
          </a:p>
        </p:txBody>
      </p:sp>
      <p:sp>
        <p:nvSpPr>
          <p:cNvPr id="1048630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Výběrové rozložení průměru má </a:t>
            </a:r>
            <a:r>
              <a:rPr lang="cs-CZ" i="1" dirty="0" err="1"/>
              <a:t>s</a:t>
            </a:r>
            <a:r>
              <a:rPr lang="cs-CZ" baseline="-25000" dirty="0" err="1"/>
              <a:t>m</a:t>
            </a:r>
            <a:r>
              <a:rPr lang="cs-CZ" dirty="0"/>
              <a:t>=</a:t>
            </a:r>
            <a:r>
              <a:rPr lang="cs-CZ" i="1" dirty="0"/>
              <a:t>s</a:t>
            </a:r>
            <a:r>
              <a:rPr lang="cs-CZ" dirty="0"/>
              <a:t>/√N</a:t>
            </a:r>
          </a:p>
          <a:p>
            <a:r>
              <a:rPr lang="cs-CZ" i="1" dirty="0"/>
              <a:t>s</a:t>
            </a:r>
            <a:r>
              <a:rPr lang="cs-CZ" dirty="0"/>
              <a:t>=</a:t>
            </a:r>
            <a:r>
              <a:rPr lang="cs-CZ" i="1" dirty="0" err="1"/>
              <a:t>s</a:t>
            </a:r>
            <a:r>
              <a:rPr lang="cs-CZ" baseline="-25000" dirty="0" err="1"/>
              <a:t>m</a:t>
            </a:r>
            <a:r>
              <a:rPr lang="cs-CZ" dirty="0" err="1"/>
              <a:t>√N</a:t>
            </a:r>
            <a:r>
              <a:rPr lang="cs-CZ" dirty="0"/>
              <a:t>   nebo </a:t>
            </a:r>
            <a:r>
              <a:rPr lang="cs-CZ" i="1" dirty="0"/>
              <a:t>s</a:t>
            </a:r>
            <a:r>
              <a:rPr lang="cs-CZ" baseline="30000" dirty="0"/>
              <a:t>2</a:t>
            </a:r>
            <a:r>
              <a:rPr lang="cs-CZ" dirty="0"/>
              <a:t>=</a:t>
            </a:r>
            <a:r>
              <a:rPr lang="cs-CZ" i="1" dirty="0"/>
              <a:t>s</a:t>
            </a:r>
            <a:r>
              <a:rPr lang="cs-CZ" baseline="30000" dirty="0"/>
              <a:t>2</a:t>
            </a:r>
            <a:r>
              <a:rPr lang="cs-CZ" baseline="-25000" dirty="0"/>
              <a:t>m</a:t>
            </a:r>
            <a:r>
              <a:rPr lang="cs-CZ" dirty="0"/>
              <a:t>N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1048631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573016"/>
            <a:ext cx="8001000" cy="2446784"/>
          </a:xfrm>
        </p:spPr>
        <p:txBody>
          <a:bodyPr/>
          <a:lstStyle/>
          <a:p>
            <a:r>
              <a:rPr lang="cs-CZ" dirty="0"/>
              <a:t>Když vybereme ze stejné populace 50 vzorků o 100 lidech a rozptyl těch 50 průměrů bude 25, jaká je směrodatná odchylka proměnné?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0" name="Nadpis 104870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Plati</a:t>
            </a:r>
            <a:r>
              <a:rPr lang="en-US" dirty="0"/>
              <a:t>-li </a:t>
            </a:r>
            <a:r>
              <a:rPr lang="en-US" i="1" dirty="0"/>
              <a:t>H</a:t>
            </a:r>
            <a:r>
              <a:rPr lang="en-US" baseline="-25000" dirty="0"/>
              <a:t>0</a:t>
            </a:r>
            <a:r>
              <a:rPr lang="en-US" dirty="0"/>
              <a:t>...</a:t>
            </a:r>
            <a:endParaRPr lang="cs-CZ" dirty="0"/>
          </a:p>
        </p:txBody>
      </p:sp>
      <p:sp>
        <p:nvSpPr>
          <p:cNvPr id="1048711" name="Zástupný symbol pro obsah 1048710"/>
          <p:cNvSpPr>
            <a:spLocks noGrp="1"/>
          </p:cNvSpPr>
          <p:nvPr>
            <p:ph idx="1"/>
          </p:nvPr>
        </p:nvSpPr>
        <p:spPr>
          <a:xfrm>
            <a:off x="566738" y="1752600"/>
            <a:ext cx="8325742" cy="4267200"/>
          </a:xfrm>
        </p:spPr>
        <p:txBody>
          <a:bodyPr/>
          <a:lstStyle/>
          <a:p>
            <a:r>
              <a:rPr lang="cs-CZ" sz="2400" dirty="0"/>
              <a:t>Rozptyl každé skupiny je jedním nezávislým odhadem populačního rozptylu</a:t>
            </a:r>
          </a:p>
          <a:p>
            <a:pPr lvl="1"/>
            <a:r>
              <a:rPr lang="cs-CZ" sz="2000" dirty="0"/>
              <a:t>Zprůměrováním těch odhadů se odhad ještě zpřesní</a:t>
            </a:r>
          </a:p>
          <a:p>
            <a:r>
              <a:rPr lang="cs-CZ" sz="2400" dirty="0"/>
              <a:t>Rozptyl vypočítaný z rozptylu skupinových průměrů by také m</a:t>
            </a:r>
            <a:r>
              <a:rPr lang="cs-CZ" altLang="en-US" sz="2400" dirty="0"/>
              <a:t>ěl být odhadem populačního rozptylu</a:t>
            </a:r>
            <a:endParaRPr lang="cs-CZ" sz="2400" dirty="0"/>
          </a:p>
          <a:p>
            <a:r>
              <a:rPr lang="cs-CZ" altLang="en-US" sz="2400" dirty="0"/>
              <a:t>Tyto dva odhady by měly být stejné, až na výběrovou chybu</a:t>
            </a:r>
            <a:endParaRPr lang="en-GB" altLang="en-US" sz="2400" dirty="0"/>
          </a:p>
          <a:p>
            <a:r>
              <a:rPr lang="en-GB" altLang="en-US" sz="2400" dirty="0" err="1"/>
              <a:t>Je</a:t>
            </a:r>
            <a:r>
              <a:rPr lang="cs-CZ" altLang="en-US" sz="2400" dirty="0" err="1"/>
              <a:t>-li</a:t>
            </a:r>
            <a:r>
              <a:rPr lang="cs-CZ" altLang="en-US" sz="2400" dirty="0"/>
              <a:t> rozptyl vypočítaný z rozptylu skupinových průměrů vyšší, asi se průměry skupin liší </a:t>
            </a:r>
            <a:br>
              <a:rPr lang="cs-CZ" altLang="en-US" sz="2800" dirty="0"/>
            </a:br>
            <a:endParaRPr lang="cs-CZ" altLang="en-US" sz="2800" dirty="0"/>
          </a:p>
          <a:p>
            <a:endParaRPr lang="cs-CZ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Princip ANOVY 1.</a:t>
            </a:r>
          </a:p>
        </p:txBody>
      </p:sp>
      <p:graphicFrame>
        <p:nvGraphicFramePr>
          <p:cNvPr id="419430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3929063" y="1500188"/>
          <a:ext cx="4872037" cy="490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Worksheet" r:id="rId3" imgW="4857617" imgH="4819664" progId="Excel.Sheet.8">
                  <p:embed/>
                </p:oleObj>
              </mc:Choice>
              <mc:Fallback>
                <p:oleObj name="Worksheet" r:id="rId3" imgW="4857617" imgH="4819664" progId="Excel.Sheet.8">
                  <p:embed/>
                  <p:pic>
                    <p:nvPicPr>
                      <p:cNvPr id="209715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63" y="1500188"/>
                        <a:ext cx="4872037" cy="49069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8633" name="Text Box 6"/>
          <p:cNvSpPr txBox="1">
            <a:spLocks noChangeArrowheads="1"/>
          </p:cNvSpPr>
          <p:nvPr/>
        </p:nvSpPr>
        <p:spPr bwMode="auto">
          <a:xfrm>
            <a:off x="611188" y="1844675"/>
            <a:ext cx="3240087" cy="486918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CC3300"/>
              </a:buClr>
              <a:buFont typeface="Wingdings" panose="05000000000000000000" pitchFamily="2" charset="2"/>
              <a:buChar char="¨"/>
            </a:pPr>
            <a:r>
              <a:rPr lang="cs-CZ" altLang="cs-CZ" sz="1600"/>
              <a:t> </a:t>
            </a:r>
            <a:r>
              <a:rPr lang="cs-CZ" altLang="cs-CZ" sz="1600" b="0"/>
              <a:t>rozptyl = </a:t>
            </a:r>
            <a:r>
              <a:rPr lang="cs-CZ" altLang="cs-CZ" sz="1600" b="0" i="1"/>
              <a:t>MS</a:t>
            </a:r>
            <a:r>
              <a:rPr lang="cs-CZ" altLang="cs-CZ" sz="1600" b="0"/>
              <a:t> = mean square = SS/df = (∑(</a:t>
            </a:r>
            <a:r>
              <a:rPr lang="cs-CZ" altLang="cs-CZ" sz="1600" b="0" i="1"/>
              <a:t>x</a:t>
            </a:r>
            <a:r>
              <a:rPr lang="cs-CZ" altLang="cs-CZ" sz="1600" b="0"/>
              <a:t>-</a:t>
            </a:r>
            <a:r>
              <a:rPr lang="cs-CZ" altLang="cs-CZ" sz="1600" b="0" i="1"/>
              <a:t>m</a:t>
            </a:r>
            <a:r>
              <a:rPr lang="cs-CZ" altLang="cs-CZ" sz="1600" b="0"/>
              <a:t>))/(</a:t>
            </a:r>
            <a:r>
              <a:rPr lang="cs-CZ" altLang="cs-CZ" sz="1600" b="0" i="1"/>
              <a:t>n</a:t>
            </a:r>
            <a:r>
              <a:rPr lang="cs-CZ" altLang="cs-CZ" sz="1600" b="0"/>
              <a:t>-1)</a:t>
            </a:r>
          </a:p>
          <a:p>
            <a:pPr eaLnBrk="1" hangingPunct="1">
              <a:spcBef>
                <a:spcPct val="50000"/>
              </a:spcBef>
              <a:buClr>
                <a:srgbClr val="CC3300"/>
              </a:buClr>
              <a:buFont typeface="Wingdings" panose="05000000000000000000" pitchFamily="2" charset="2"/>
              <a:buChar char="¨"/>
            </a:pPr>
            <a:r>
              <a:rPr lang="cs-CZ" altLang="cs-CZ" sz="1600" b="0" i="1"/>
              <a:t> MS</a:t>
            </a:r>
            <a:r>
              <a:rPr lang="cs-CZ" altLang="cs-CZ" sz="1600" b="0" baseline="-25000"/>
              <a:t>within</a:t>
            </a:r>
            <a:r>
              <a:rPr lang="cs-CZ" altLang="cs-CZ" sz="1600" b="0"/>
              <a:t> : variabilita uvnitř skupin (</a:t>
            </a:r>
            <a:r>
              <a:rPr lang="cs-CZ" altLang="cs-CZ" sz="1600" b="0" i="1"/>
              <a:t>MS</a:t>
            </a:r>
            <a:r>
              <a:rPr lang="cs-CZ" altLang="cs-CZ" sz="1600" b="0" i="1" baseline="-25000"/>
              <a:t>e, error</a:t>
            </a:r>
            <a:r>
              <a:rPr lang="cs-CZ" altLang="cs-CZ" sz="1600" b="0"/>
              <a:t>)</a:t>
            </a:r>
          </a:p>
          <a:p>
            <a:pPr lvl="1" eaLnBrk="1" hangingPunct="1">
              <a:spcBef>
                <a:spcPct val="50000"/>
              </a:spcBef>
              <a:buClr>
                <a:srgbClr val="CC3300"/>
              </a:buClr>
              <a:buFont typeface="Wingdings" panose="05000000000000000000" pitchFamily="2" charset="2"/>
              <a:buChar char="¨"/>
            </a:pPr>
            <a:r>
              <a:rPr lang="cs-CZ" altLang="cs-CZ" sz="1600" b="0" i="1"/>
              <a:t>MS</a:t>
            </a:r>
            <a:r>
              <a:rPr lang="cs-CZ" altLang="cs-CZ" sz="1600" b="0" baseline="-25000"/>
              <a:t>within</a:t>
            </a:r>
            <a:r>
              <a:rPr lang="cs-CZ" altLang="cs-CZ" sz="1600" b="0"/>
              <a:t>=</a:t>
            </a:r>
            <a:r>
              <a:rPr lang="cs-CZ" altLang="cs-CZ" sz="1600" b="0" i="1"/>
              <a:t>SS</a:t>
            </a:r>
            <a:r>
              <a:rPr lang="cs-CZ" altLang="cs-CZ" sz="1600" b="0" baseline="-25000"/>
              <a:t>within</a:t>
            </a:r>
            <a:r>
              <a:rPr lang="cs-CZ" altLang="cs-CZ" sz="1600" b="0"/>
              <a:t>/</a:t>
            </a:r>
            <a:r>
              <a:rPr lang="cs-CZ" altLang="cs-CZ" sz="1600" b="0" i="1"/>
              <a:t>n </a:t>
            </a:r>
            <a:r>
              <a:rPr lang="cs-CZ" altLang="cs-CZ" sz="1600" b="0"/>
              <a:t>– </a:t>
            </a:r>
            <a:r>
              <a:rPr lang="cs-CZ" altLang="cs-CZ" sz="1600" b="0" i="1"/>
              <a:t>j</a:t>
            </a:r>
          </a:p>
          <a:p>
            <a:pPr lvl="1" eaLnBrk="1" hangingPunct="1">
              <a:spcBef>
                <a:spcPct val="50000"/>
              </a:spcBef>
              <a:buClr>
                <a:srgbClr val="CC3300"/>
              </a:buClr>
              <a:buFont typeface="Wingdings" panose="05000000000000000000" pitchFamily="2" charset="2"/>
              <a:buChar char="¨"/>
            </a:pPr>
            <a:r>
              <a:rPr lang="cs-CZ" altLang="cs-CZ" sz="1600" b="0" i="1"/>
              <a:t>SS</a:t>
            </a:r>
            <a:r>
              <a:rPr lang="cs-CZ" altLang="cs-CZ" sz="1600" b="0" baseline="-25000"/>
              <a:t>within</a:t>
            </a:r>
            <a:r>
              <a:rPr lang="cs-CZ" altLang="cs-CZ" sz="1600" b="0"/>
              <a:t>= ∑</a:t>
            </a:r>
            <a:r>
              <a:rPr lang="cs-CZ" altLang="cs-CZ" sz="1600" b="0" i="1" baseline="-25000"/>
              <a:t>j</a:t>
            </a:r>
            <a:r>
              <a:rPr lang="cs-CZ" altLang="cs-CZ" sz="1600" b="0"/>
              <a:t>∑</a:t>
            </a:r>
            <a:r>
              <a:rPr lang="cs-CZ" altLang="cs-CZ" sz="1600" b="0" i="1" baseline="-25000"/>
              <a:t>i</a:t>
            </a:r>
            <a:r>
              <a:rPr lang="cs-CZ" altLang="cs-CZ" sz="1600" b="0"/>
              <a:t>(</a:t>
            </a:r>
            <a:r>
              <a:rPr lang="cs-CZ" altLang="cs-CZ" sz="1600" b="0" i="1"/>
              <a:t>x</a:t>
            </a:r>
            <a:r>
              <a:rPr lang="cs-CZ" altLang="cs-CZ" sz="1600" b="0" i="1" baseline="-25000"/>
              <a:t>i</a:t>
            </a:r>
            <a:r>
              <a:rPr lang="cs-CZ" altLang="cs-CZ" sz="1600" b="0"/>
              <a:t>-</a:t>
            </a:r>
            <a:r>
              <a:rPr lang="cs-CZ" altLang="cs-CZ" sz="1600" b="0" i="1"/>
              <a:t>m</a:t>
            </a:r>
            <a:r>
              <a:rPr lang="cs-CZ" altLang="cs-CZ" sz="1600" b="0" i="1" baseline="-25000"/>
              <a:t>j</a:t>
            </a:r>
            <a:r>
              <a:rPr lang="cs-CZ" altLang="cs-CZ" sz="1600" b="0"/>
              <a:t>)</a:t>
            </a:r>
            <a:r>
              <a:rPr lang="cs-CZ" altLang="cs-CZ" sz="1600" b="0" baseline="30000"/>
              <a:t>2</a:t>
            </a:r>
            <a:endParaRPr lang="cs-CZ" altLang="cs-CZ" sz="1600" b="0" i="1" baseline="30000"/>
          </a:p>
          <a:p>
            <a:pPr eaLnBrk="1" hangingPunct="1">
              <a:spcBef>
                <a:spcPct val="50000"/>
              </a:spcBef>
              <a:buClr>
                <a:srgbClr val="CC3300"/>
              </a:buClr>
              <a:buFont typeface="Wingdings" panose="05000000000000000000" pitchFamily="2" charset="2"/>
              <a:buChar char="¨"/>
            </a:pPr>
            <a:r>
              <a:rPr lang="cs-CZ" altLang="cs-CZ" sz="1600" b="0"/>
              <a:t> </a:t>
            </a:r>
            <a:r>
              <a:rPr lang="cs-CZ" altLang="cs-CZ" sz="1600" b="0" i="1"/>
              <a:t>MS</a:t>
            </a:r>
            <a:r>
              <a:rPr lang="cs-CZ" altLang="cs-CZ" sz="1600" b="0" baseline="-25000"/>
              <a:t>between</a:t>
            </a:r>
            <a:r>
              <a:rPr lang="cs-CZ" altLang="cs-CZ" sz="1600" b="0"/>
              <a:t> : </a:t>
            </a:r>
            <a:r>
              <a:rPr lang="cs-CZ" altLang="cs-CZ" sz="1600" b="0" i="1"/>
              <a:t>s</a:t>
            </a:r>
            <a:r>
              <a:rPr lang="cs-CZ" altLang="cs-CZ" sz="1600" b="0" baseline="30000"/>
              <a:t>2</a:t>
            </a:r>
            <a:r>
              <a:rPr lang="cs-CZ" altLang="cs-CZ" sz="1600" b="0"/>
              <a:t>  spočítaný ze skupinových průměrů, variabilita uvnitř skupiny je ignorována (též MS</a:t>
            </a:r>
            <a:r>
              <a:rPr lang="cs-CZ" altLang="cs-CZ" sz="1600" b="0" baseline="-25000"/>
              <a:t>A, B, treatment </a:t>
            </a:r>
            <a:r>
              <a:rPr lang="cs-CZ" altLang="cs-CZ" sz="1600" b="0"/>
              <a:t>)</a:t>
            </a:r>
          </a:p>
          <a:p>
            <a:pPr lvl="1" eaLnBrk="1" hangingPunct="1">
              <a:spcBef>
                <a:spcPct val="50000"/>
              </a:spcBef>
              <a:buClr>
                <a:srgbClr val="CC3300"/>
              </a:buClr>
              <a:buFont typeface="Wingdings" panose="05000000000000000000" pitchFamily="2" charset="2"/>
              <a:buChar char="¨"/>
            </a:pPr>
            <a:r>
              <a:rPr lang="cs-CZ" altLang="cs-CZ" sz="1600" b="0"/>
              <a:t> </a:t>
            </a:r>
            <a:r>
              <a:rPr lang="cs-CZ" altLang="cs-CZ" sz="1600" b="0" i="1"/>
              <a:t>MS</a:t>
            </a:r>
            <a:r>
              <a:rPr lang="cs-CZ" altLang="cs-CZ" sz="1600" b="0" baseline="-25000"/>
              <a:t>between</a:t>
            </a:r>
            <a:r>
              <a:rPr lang="cs-CZ" altLang="cs-CZ" sz="1600" b="0"/>
              <a:t>=</a:t>
            </a:r>
            <a:r>
              <a:rPr lang="cs-CZ" altLang="cs-CZ" sz="1600" b="0" i="1"/>
              <a:t>SS</a:t>
            </a:r>
            <a:r>
              <a:rPr lang="cs-CZ" altLang="cs-CZ" sz="1600" b="0" baseline="-25000"/>
              <a:t>between</a:t>
            </a:r>
            <a:r>
              <a:rPr lang="cs-CZ" altLang="cs-CZ" sz="1600" b="0"/>
              <a:t>/</a:t>
            </a:r>
            <a:r>
              <a:rPr lang="cs-CZ" altLang="cs-CZ" sz="1600" b="0" i="1"/>
              <a:t>j </a:t>
            </a:r>
            <a:r>
              <a:rPr lang="cs-CZ" altLang="cs-CZ" sz="1600" b="0"/>
              <a:t>-1</a:t>
            </a:r>
          </a:p>
          <a:p>
            <a:pPr lvl="1" eaLnBrk="1" hangingPunct="1">
              <a:spcBef>
                <a:spcPct val="50000"/>
              </a:spcBef>
              <a:buClr>
                <a:srgbClr val="CC3300"/>
              </a:buClr>
              <a:buFont typeface="Wingdings" panose="05000000000000000000" pitchFamily="2" charset="2"/>
              <a:buChar char="¨"/>
            </a:pPr>
            <a:r>
              <a:rPr lang="cs-CZ" altLang="cs-CZ" sz="1600" b="0" i="1"/>
              <a:t>SS</a:t>
            </a:r>
            <a:r>
              <a:rPr lang="cs-CZ" altLang="cs-CZ" sz="1600" b="0" baseline="-25000"/>
              <a:t>between</a:t>
            </a:r>
            <a:r>
              <a:rPr lang="cs-CZ" altLang="cs-CZ" sz="1600" b="0"/>
              <a:t>= ∑</a:t>
            </a:r>
            <a:r>
              <a:rPr lang="cs-CZ" altLang="cs-CZ" sz="1600" b="0" i="1" baseline="-25000"/>
              <a:t>j</a:t>
            </a:r>
            <a:r>
              <a:rPr lang="cs-CZ" altLang="cs-CZ" sz="1600" b="0" i="1"/>
              <a:t>(n</a:t>
            </a:r>
            <a:r>
              <a:rPr lang="cs-CZ" altLang="cs-CZ" sz="1600" b="0" i="1" baseline="-25000"/>
              <a:t>j</a:t>
            </a:r>
            <a:r>
              <a:rPr lang="cs-CZ" altLang="cs-CZ" sz="1600" b="0"/>
              <a:t>(</a:t>
            </a:r>
            <a:r>
              <a:rPr lang="cs-CZ" altLang="cs-CZ" sz="1600" b="0" i="1"/>
              <a:t>m</a:t>
            </a:r>
            <a:r>
              <a:rPr lang="cs-CZ" altLang="cs-CZ" sz="1600" b="0" i="1" baseline="-25000"/>
              <a:t>j</a:t>
            </a:r>
            <a:r>
              <a:rPr lang="cs-CZ" altLang="cs-CZ" sz="1600" b="0" i="1"/>
              <a:t>-m</a:t>
            </a:r>
            <a:r>
              <a:rPr lang="cs-CZ" altLang="cs-CZ" sz="1600" b="0"/>
              <a:t>)</a:t>
            </a:r>
            <a:r>
              <a:rPr lang="cs-CZ" altLang="cs-CZ" sz="1600" b="0" baseline="30000"/>
              <a:t>2</a:t>
            </a:r>
            <a:r>
              <a:rPr lang="cs-CZ" altLang="cs-CZ" sz="1600" b="0"/>
              <a:t>)</a:t>
            </a:r>
          </a:p>
          <a:p>
            <a:pPr eaLnBrk="1" hangingPunct="1">
              <a:spcBef>
                <a:spcPct val="50000"/>
              </a:spcBef>
              <a:buClr>
                <a:srgbClr val="CC3300"/>
              </a:buClr>
              <a:buFontTx/>
              <a:buNone/>
            </a:pPr>
            <a:r>
              <a:rPr lang="cs-CZ" altLang="cs-CZ" sz="1600" b="0"/>
              <a:t>Platí-li </a:t>
            </a:r>
            <a:r>
              <a:rPr lang="cs-CZ" altLang="cs-CZ" sz="1600" b="0" i="1"/>
              <a:t>H</a:t>
            </a:r>
            <a:r>
              <a:rPr lang="cs-CZ" altLang="cs-CZ" sz="1600" b="0" baseline="-25000"/>
              <a:t>0</a:t>
            </a:r>
            <a:r>
              <a:rPr lang="cs-CZ" altLang="cs-CZ" sz="1600" b="0"/>
              <a:t>, jaký čekáme vztah mezi  </a:t>
            </a:r>
            <a:r>
              <a:rPr lang="cs-CZ" altLang="cs-CZ" sz="1600" b="0" i="1"/>
              <a:t>Ms</a:t>
            </a:r>
            <a:r>
              <a:rPr lang="cs-CZ" altLang="cs-CZ" sz="1600" b="0" baseline="-25000"/>
              <a:t>between</a:t>
            </a:r>
            <a:r>
              <a:rPr lang="cs-CZ" altLang="cs-CZ" sz="1600" b="0"/>
              <a:t> a </a:t>
            </a:r>
            <a:r>
              <a:rPr lang="cs-CZ" altLang="cs-CZ" sz="1600" b="0" i="1"/>
              <a:t>Ms</a:t>
            </a:r>
            <a:r>
              <a:rPr lang="cs-CZ" altLang="cs-CZ" sz="1600" b="0" baseline="-25000"/>
              <a:t>within</a:t>
            </a:r>
            <a:r>
              <a:rPr lang="cs-CZ" altLang="cs-CZ" sz="1600" b="0"/>
              <a:t> ?</a:t>
            </a:r>
            <a:endParaRPr lang="cs-CZ" altLang="cs-CZ" sz="1600" b="0" baseline="30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1228</Words>
  <Application>Microsoft Office PowerPoint</Application>
  <PresentationFormat>Předvádění na obrazovce (4:3)</PresentationFormat>
  <Paragraphs>136</Paragraphs>
  <Slides>16</Slides>
  <Notes>4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Segoe UI</vt:lpstr>
      <vt:lpstr>Symbol</vt:lpstr>
      <vt:lpstr>Wingdings</vt:lpstr>
      <vt:lpstr>Profil</vt:lpstr>
      <vt:lpstr>Worksheet</vt:lpstr>
      <vt:lpstr>Rovnice</vt:lpstr>
      <vt:lpstr>PSY117 Statistická analýza dat v psychologii Přednáška 12 2018</vt:lpstr>
      <vt:lpstr>Omezení t-testu (i jeho  nPar alternativ)</vt:lpstr>
      <vt:lpstr>Prezentace aplikace PowerPoint</vt:lpstr>
      <vt:lpstr>Prezentace aplikace PowerPoint</vt:lpstr>
      <vt:lpstr>Řešení = Analýza rozptylu (ANOVA)</vt:lpstr>
      <vt:lpstr>Terminologická vložka - ANOVA</vt:lpstr>
      <vt:lpstr>Opáčko</vt:lpstr>
      <vt:lpstr>Plati-li H0...</vt:lpstr>
      <vt:lpstr>Princip ANOVY 1.</vt:lpstr>
      <vt:lpstr>Princip ANOVY – F -test </vt:lpstr>
      <vt:lpstr>Fisherovo-Snedecorovo F-rozložení</vt:lpstr>
      <vt:lpstr>Princip ANOVY – dělení rozptylu.</vt:lpstr>
      <vt:lpstr>Velikost účinku (efektu)</vt:lpstr>
      <vt:lpstr>Předpoklady použití ANOVY</vt:lpstr>
      <vt:lpstr>Post-hoc testy (simultánní porovnávání)</vt:lpstr>
      <vt:lpstr>Další varianty a rozšíření ANOVA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</dc:title>
  <dc:creator>Stanislav Ježek</dc:creator>
  <cp:lastModifiedBy>Standa Ježek</cp:lastModifiedBy>
  <cp:revision>2</cp:revision>
  <dcterms:created xsi:type="dcterms:W3CDTF">2006-03-20T06:34:43Z</dcterms:created>
  <dcterms:modified xsi:type="dcterms:W3CDTF">2018-05-09T06:02:30Z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