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475" r:id="rId3"/>
    <p:sldId id="408" r:id="rId4"/>
    <p:sldId id="474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82" r:id="rId15"/>
    <p:sldId id="483" r:id="rId16"/>
    <p:sldId id="423" r:id="rId17"/>
    <p:sldId id="484" r:id="rId18"/>
    <p:sldId id="485" r:id="rId19"/>
    <p:sldId id="486" r:id="rId20"/>
    <p:sldId id="487" r:id="rId21"/>
    <p:sldId id="488" r:id="rId22"/>
    <p:sldId id="424" r:id="rId23"/>
    <p:sldId id="489" r:id="rId24"/>
    <p:sldId id="490" r:id="rId25"/>
    <p:sldId id="491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41" r:id="rId35"/>
    <p:sldId id="443" r:id="rId36"/>
    <p:sldId id="376" r:id="rId37"/>
    <p:sldId id="444" r:id="rId38"/>
    <p:sldId id="445" r:id="rId39"/>
    <p:sldId id="448" r:id="rId40"/>
    <p:sldId id="449" r:id="rId41"/>
    <p:sldId id="450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459" r:id="rId50"/>
    <p:sldId id="460" r:id="rId51"/>
    <p:sldId id="461" r:id="rId52"/>
    <p:sldId id="462" r:id="rId53"/>
    <p:sldId id="476" r:id="rId54"/>
    <p:sldId id="479" r:id="rId55"/>
    <p:sldId id="480" r:id="rId56"/>
    <p:sldId id="494" r:id="rId57"/>
    <p:sldId id="493" r:id="rId58"/>
    <p:sldId id="481" r:id="rId59"/>
    <p:sldId id="495" r:id="rId60"/>
    <p:sldId id="306" r:id="rId6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015C78-986E-4EB5-B0F0-7045A7841E16}" type="datetimeFigureOut">
              <a:rPr lang="cs-CZ" altLang="cs-CZ" smtClean="0"/>
              <a:pPr>
                <a:defRPr/>
              </a:pPr>
              <a:t>27.2.2018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7BDAE-B835-4FCD-A0A1-4CF3322D952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2EDBD-B071-4421-9DFB-F4BD4B0EFA01}" type="datetimeFigureOut">
              <a:rPr lang="cs-CZ" altLang="cs-CZ" smtClean="0"/>
              <a:pPr>
                <a:defRPr/>
              </a:pPr>
              <a:t>27.2.2018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D508D-73EF-4510-925D-461BA8E277A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F7C3D-3F18-41DE-9C4D-A36A0712B67C}" type="datetimeFigureOut">
              <a:rPr lang="cs-CZ" altLang="cs-CZ" smtClean="0"/>
              <a:pPr>
                <a:defRPr/>
              </a:pPr>
              <a:t>27.2.2018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B9835-78D0-44A6-ABE0-8F52F0EF5FA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EDF1-243F-43F0-83C0-46B1704CC4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212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69B5F-CC4C-4B87-826C-713858C07352}" type="datetimeFigureOut">
              <a:rPr lang="cs-CZ" altLang="cs-CZ" smtClean="0"/>
              <a:pPr>
                <a:defRPr/>
              </a:pPr>
              <a:t>27.2.2018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86F58-A3ED-4B03-B5CA-084B91AD627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CDE23-1C87-4CB7-9E1A-61B997330214}" type="datetimeFigureOut">
              <a:rPr lang="cs-CZ" altLang="cs-CZ" smtClean="0"/>
              <a:pPr>
                <a:defRPr/>
              </a:pPr>
              <a:t>27.2.2018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583C5-EE23-4D93-9F01-085F75DDC11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A5AF4-03C4-40A0-98CB-06CF29271520}" type="datetimeFigureOut">
              <a:rPr lang="cs-CZ" altLang="cs-CZ" smtClean="0"/>
              <a:pPr>
                <a:defRPr/>
              </a:pPr>
              <a:t>27.2.2018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AFD32-FE28-4C2C-87A2-75BC7FD3FF35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F3BA25-FC13-4330-B86E-199882421643}" type="datetimeFigureOut">
              <a:rPr lang="cs-CZ" altLang="cs-CZ" smtClean="0"/>
              <a:pPr>
                <a:defRPr/>
              </a:pPr>
              <a:t>27.2.2018</a:t>
            </a:fld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CA534-7774-4FB4-A5CF-41867F459A8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B0074-20BB-4223-A7C1-0039453B268C}" type="datetimeFigureOut">
              <a:rPr lang="cs-CZ" altLang="cs-CZ" smtClean="0"/>
              <a:pPr>
                <a:defRPr/>
              </a:pPr>
              <a:t>27.2.2018</a:t>
            </a:fld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5904F-E8C3-49BC-86D2-85E36174660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3DF7A-D4D7-4ADA-B24D-AEB2CE6787D0}" type="datetimeFigureOut">
              <a:rPr lang="cs-CZ" altLang="cs-CZ" smtClean="0"/>
              <a:pPr>
                <a:defRPr/>
              </a:pPr>
              <a:t>27.2.2018</a:t>
            </a:fld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F7B42-97C1-42A3-A0E5-ACD15E9A73E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68FD9-D7FE-4690-87EA-E674DE1450F1}" type="datetimeFigureOut">
              <a:rPr lang="cs-CZ" altLang="cs-CZ" smtClean="0"/>
              <a:pPr>
                <a:defRPr/>
              </a:pPr>
              <a:t>27.2.2018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88DF0-DD3C-46EF-9988-18D2AA09588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7C4D2-593E-4A56-AA1E-060A622AE0B6}" type="datetimeFigureOut">
              <a:rPr lang="cs-CZ" altLang="cs-CZ" smtClean="0"/>
              <a:pPr>
                <a:defRPr/>
              </a:pPr>
              <a:t>27.2.2018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42577-ADCA-4011-A05C-863B45973B8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AD5204-14AB-4AC2-A2B0-C57778A748A7}" type="datetimeFigureOut">
              <a:rPr lang="cs-CZ" altLang="cs-CZ" smtClean="0"/>
              <a:pPr>
                <a:defRPr/>
              </a:pPr>
              <a:t>27.2.2018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59D919-6CF1-4377-8F56-0C6D493CECC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-usr.rider.edu/~suler/psycyber/disinhibit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1916113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z="4400" dirty="0" smtClean="0"/>
              <a:t>Komunikace na internetu</a:t>
            </a:r>
            <a:br>
              <a:rPr lang="cs-CZ" altLang="cs-CZ" sz="4400" dirty="0" smtClean="0"/>
            </a:br>
            <a:r>
              <a:rPr lang="cs-CZ" altLang="cs-CZ" sz="4400" dirty="0" smtClean="0"/>
              <a:t>Vztahy na internetu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4" y="5085184"/>
            <a:ext cx="3952875" cy="1341437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3100" dirty="0" smtClean="0"/>
              <a:t>PSY174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3100" dirty="0" smtClean="0"/>
              <a:t>2017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3100" dirty="0" smtClean="0"/>
              <a:t>Lenka Dědková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Disociativní</a:t>
            </a:r>
            <a:r>
              <a:rPr lang="cs-CZ" dirty="0" smtClean="0"/>
              <a:t> imaginace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Disociace – oddělení</a:t>
            </a:r>
          </a:p>
          <a:p>
            <a:r>
              <a:rPr lang="cs-CZ" dirty="0" smtClean="0"/>
              <a:t>Tendence vnímat virtuální svět oddělený od „reálného“</a:t>
            </a:r>
          </a:p>
          <a:p>
            <a:r>
              <a:rPr lang="cs-CZ" dirty="0" smtClean="0"/>
              <a:t>Podobně jako když se něco odehrává pouze ve fantazii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8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Minimalizování autorit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Díky neviditelnosti se snižuje status druhé osoby</a:t>
            </a:r>
          </a:p>
          <a:p>
            <a:pPr lvl="1"/>
            <a:r>
              <a:rPr lang="cs-CZ" dirty="0" smtClean="0"/>
              <a:t>Protože často není vůbec poznat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8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Sulerův</a:t>
            </a:r>
            <a:r>
              <a:rPr lang="cs-CZ" dirty="0" smtClean="0"/>
              <a:t> pohled je do značné míry závislý na době, kdy </a:t>
            </a:r>
            <a:r>
              <a:rPr lang="cs-CZ" dirty="0" err="1" smtClean="0"/>
              <a:t>disinhibici</a:t>
            </a:r>
            <a:r>
              <a:rPr lang="cs-CZ" dirty="0" smtClean="0"/>
              <a:t> popisoval</a:t>
            </a:r>
          </a:p>
          <a:p>
            <a:pPr lvl="1"/>
            <a:r>
              <a:rPr lang="cs-CZ" dirty="0" smtClean="0"/>
              <a:t>Počátky rozšiřování internetu mezi „běžné“ lidi</a:t>
            </a:r>
          </a:p>
          <a:p>
            <a:pPr lvl="1"/>
            <a:r>
              <a:rPr lang="cs-CZ" dirty="0" smtClean="0"/>
              <a:t>Nezbytnost komunikace s neznámými lidmi</a:t>
            </a:r>
          </a:p>
          <a:p>
            <a:pPr lvl="1"/>
            <a:r>
              <a:rPr lang="cs-CZ" dirty="0" err="1" smtClean="0"/>
              <a:t>Dial</a:t>
            </a:r>
            <a:r>
              <a:rPr lang="cs-CZ" dirty="0" smtClean="0"/>
              <a:t>-up internet</a:t>
            </a:r>
          </a:p>
          <a:p>
            <a:pPr lvl="1"/>
            <a:r>
              <a:rPr lang="cs-CZ" dirty="0" smtClean="0"/>
              <a:t>Převažující jasně asynchronní prostředí</a:t>
            </a:r>
          </a:p>
          <a:p>
            <a:endParaRPr lang="cs-CZ" dirty="0" smtClean="0"/>
          </a:p>
          <a:p>
            <a:r>
              <a:rPr lang="cs-CZ" dirty="0" smtClean="0"/>
              <a:t>Některé </a:t>
            </a:r>
            <a:r>
              <a:rPr lang="cs-CZ" dirty="0" smtClean="0"/>
              <a:t>rysy se nedají empiricky ověřit</a:t>
            </a:r>
          </a:p>
          <a:p>
            <a:pPr lvl="1"/>
            <a:r>
              <a:rPr lang="cs-CZ" dirty="0" smtClean="0"/>
              <a:t>(Jak </a:t>
            </a:r>
            <a:r>
              <a:rPr lang="cs-CZ" dirty="0" smtClean="0"/>
              <a:t>byste měřili solipsistické introjekce</a:t>
            </a:r>
            <a:r>
              <a:rPr lang="cs-CZ" dirty="0" smtClean="0"/>
              <a:t>?)</a:t>
            </a:r>
            <a:endParaRPr lang="cs-CZ" dirty="0" smtClean="0"/>
          </a:p>
          <a:p>
            <a:pPr lvl="1"/>
            <a:r>
              <a:rPr lang="cs-CZ" dirty="0" smtClean="0"/>
              <a:t>Výzkum se nejvíce zabývá anonymitou a neviditelností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5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Oční kontakt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 pokud používáme fotky či webkameru, oční kontakt na internetu chybí</a:t>
            </a:r>
          </a:p>
          <a:p>
            <a:r>
              <a:rPr lang="cs-CZ" dirty="0" smtClean="0"/>
              <a:t>Výzkumy </a:t>
            </a:r>
            <a:r>
              <a:rPr lang="cs-CZ" dirty="0" err="1" smtClean="0"/>
              <a:t>offline</a:t>
            </a:r>
            <a:r>
              <a:rPr lang="cs-CZ" dirty="0" smtClean="0"/>
              <a:t>: oční kontakt zvyšuje vnímanou intimitu a otevřenost, souvisí s důvěrou, pocitem bezpečí, rozpaky..</a:t>
            </a:r>
          </a:p>
          <a:p>
            <a:pPr lvl="1"/>
            <a:r>
              <a:rPr lang="cs-CZ" dirty="0" smtClean="0"/>
              <a:t>Ale záleží na kontextu: někdy větší otevřenost při absenci očního kontaktu, zvláště u citlivých otázek a méně osobního </a:t>
            </a:r>
            <a:r>
              <a:rPr lang="cs-CZ" dirty="0" err="1" smtClean="0"/>
              <a:t>settingu</a:t>
            </a:r>
            <a:r>
              <a:rPr lang="cs-CZ" dirty="0" smtClean="0"/>
              <a:t> (např. výzkumný rozhovor vs. rozhovor mezi partnery)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9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Lapidot-Lefler</a:t>
            </a:r>
            <a:r>
              <a:rPr lang="cs-CZ" dirty="0" smtClean="0"/>
              <a:t> &amp; </a:t>
            </a:r>
            <a:r>
              <a:rPr lang="cs-CZ" dirty="0" err="1" smtClean="0"/>
              <a:t>Barak</a:t>
            </a:r>
            <a:r>
              <a:rPr lang="cs-CZ" dirty="0" smtClean="0"/>
              <a:t> (2012): zaměření na toxickou (negativní) </a:t>
            </a:r>
            <a:r>
              <a:rPr lang="cs-CZ" dirty="0" err="1" smtClean="0"/>
              <a:t>disinhibici</a:t>
            </a:r>
            <a:endParaRPr lang="cs-CZ" dirty="0" smtClean="0"/>
          </a:p>
          <a:p>
            <a:pPr lvl="1"/>
            <a:r>
              <a:rPr lang="cs-CZ" dirty="0" smtClean="0"/>
              <a:t>Oční kontakt v kombinaci s jakýmikoliv dalšími experimentálními podmínkami (anonymita, neviditelnost) snižoval </a:t>
            </a:r>
            <a:r>
              <a:rPr lang="cs-CZ" dirty="0" err="1" smtClean="0"/>
              <a:t>flaming</a:t>
            </a:r>
            <a:endParaRPr lang="cs-CZ" dirty="0" smtClean="0"/>
          </a:p>
          <a:p>
            <a:pPr lvl="1"/>
            <a:r>
              <a:rPr lang="cs-CZ" dirty="0" smtClean="0"/>
              <a:t>Nejvyšší </a:t>
            </a:r>
            <a:r>
              <a:rPr lang="cs-CZ" dirty="0" err="1" smtClean="0"/>
              <a:t>flaming</a:t>
            </a:r>
            <a:r>
              <a:rPr lang="cs-CZ" dirty="0" smtClean="0"/>
              <a:t> u anonymních, neviditelných, bez očního kontaktu</a:t>
            </a:r>
          </a:p>
          <a:p>
            <a:endParaRPr lang="cs-CZ" dirty="0" smtClean="0"/>
          </a:p>
          <a:p>
            <a:r>
              <a:rPr lang="cs-CZ" dirty="0" err="1" smtClean="0"/>
              <a:t>Lapidot-Lefler</a:t>
            </a:r>
            <a:r>
              <a:rPr lang="cs-CZ" dirty="0" smtClean="0"/>
              <a:t> </a:t>
            </a:r>
            <a:r>
              <a:rPr lang="cs-CZ" dirty="0"/>
              <a:t>&amp; </a:t>
            </a:r>
            <a:r>
              <a:rPr lang="cs-CZ" dirty="0" err="1" smtClean="0"/>
              <a:t>Barak</a:t>
            </a:r>
            <a:r>
              <a:rPr lang="cs-CZ" dirty="0" smtClean="0"/>
              <a:t> (2015</a:t>
            </a:r>
            <a:r>
              <a:rPr lang="cs-CZ" dirty="0"/>
              <a:t>): zaměření na </a:t>
            </a:r>
            <a:r>
              <a:rPr lang="cs-CZ" dirty="0" smtClean="0"/>
              <a:t>benigní </a:t>
            </a:r>
            <a:r>
              <a:rPr lang="cs-CZ" dirty="0" err="1" smtClean="0"/>
              <a:t>disinhibici</a:t>
            </a:r>
            <a:endParaRPr lang="cs-CZ" dirty="0" smtClean="0"/>
          </a:p>
          <a:p>
            <a:pPr lvl="1"/>
            <a:r>
              <a:rPr lang="cs-CZ" dirty="0" smtClean="0"/>
              <a:t>Stejné faktory – neovlivňují míru </a:t>
            </a:r>
            <a:r>
              <a:rPr lang="cs-CZ" dirty="0" err="1" smtClean="0"/>
              <a:t>self-disclosure</a:t>
            </a:r>
            <a:r>
              <a:rPr lang="cs-CZ" dirty="0" smtClean="0"/>
              <a:t> a prosociálního chování</a:t>
            </a:r>
          </a:p>
          <a:p>
            <a:pPr lvl="1"/>
            <a:r>
              <a:rPr lang="cs-CZ" dirty="0" smtClean="0"/>
              <a:t>(výjimka v kombinaci anonymity a neviditelnosti </a:t>
            </a:r>
            <a:r>
              <a:rPr lang="cs-CZ" dirty="0" smtClean="0">
                <a:sym typeface="Wingdings" panose="05000000000000000000" pitchFamily="2" charset="2"/>
              </a:rPr>
              <a:t> mírně zvyšuje míru sdílených emocí)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7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Online </a:t>
            </a:r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unidentifiability</a:t>
            </a:r>
            <a:r>
              <a:rPr lang="cs-CZ" dirty="0"/>
              <a:t> (</a:t>
            </a:r>
            <a:r>
              <a:rPr lang="cs-CZ" dirty="0" err="1"/>
              <a:t>Lapidot-Lefler</a:t>
            </a:r>
            <a:r>
              <a:rPr lang="cs-CZ" dirty="0"/>
              <a:t> &amp; </a:t>
            </a:r>
            <a:r>
              <a:rPr lang="cs-CZ" dirty="0" err="1"/>
              <a:t>Barak</a:t>
            </a:r>
            <a:r>
              <a:rPr lang="cs-CZ" dirty="0"/>
              <a:t>, 2012)</a:t>
            </a:r>
          </a:p>
          <a:p>
            <a:pPr lvl="1"/>
            <a:r>
              <a:rPr lang="cs-CZ" dirty="0"/>
              <a:t>Na internetu vznikají kombinací faktorů anonymity, neviditelnosti a chybějícího očního kontaktu různé úrovně (ne)identifikovatelnosti</a:t>
            </a:r>
          </a:p>
          <a:p>
            <a:pPr lvl="1"/>
            <a:r>
              <a:rPr lang="cs-CZ" dirty="0"/>
              <a:t>Subjektivní pocit vlastní </a:t>
            </a:r>
            <a:r>
              <a:rPr lang="cs-CZ" dirty="0" smtClean="0"/>
              <a:t>neidentifikovatelnosti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>
                <a:sym typeface="Wingdings" panose="05000000000000000000" pitchFamily="2" charset="2"/>
              </a:rPr>
              <a:t> pokud </a:t>
            </a:r>
            <a:r>
              <a:rPr lang="cs-CZ" dirty="0">
                <a:sym typeface="Wingdings" panose="05000000000000000000" pitchFamily="2" charset="2"/>
              </a:rPr>
              <a:t>chceme snížit toxickou </a:t>
            </a:r>
            <a:r>
              <a:rPr lang="cs-CZ" dirty="0" err="1">
                <a:sym typeface="Wingdings" panose="05000000000000000000" pitchFamily="2" charset="2"/>
              </a:rPr>
              <a:t>disinhibici</a:t>
            </a:r>
            <a:r>
              <a:rPr lang="cs-CZ" dirty="0">
                <a:sym typeface="Wingdings" panose="05000000000000000000" pitchFamily="2" charset="2"/>
              </a:rPr>
              <a:t>, potřebujeme </a:t>
            </a:r>
            <a:r>
              <a:rPr lang="cs-CZ" dirty="0" smtClean="0">
                <a:sym typeface="Wingdings" panose="05000000000000000000" pitchFamily="2" charset="2"/>
              </a:rPr>
              <a:t>zvýšit pocity identifikovatelnosti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47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„dělá“ online </a:t>
            </a:r>
            <a:r>
              <a:rPr lang="cs-CZ" dirty="0" err="1" smtClean="0"/>
              <a:t>disinhibice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Nic!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Jak </a:t>
            </a:r>
            <a:r>
              <a:rPr lang="cs-CZ" dirty="0" err="1" smtClean="0">
                <a:sym typeface="Wingdings" panose="05000000000000000000" pitchFamily="2" charset="2"/>
              </a:rPr>
              <a:t>disinhibici</a:t>
            </a:r>
            <a:r>
              <a:rPr lang="cs-CZ" dirty="0" smtClean="0">
                <a:sym typeface="Wingdings" panose="05000000000000000000" pitchFamily="2" charset="2"/>
              </a:rPr>
              <a:t> nechápat: internet nemění lidi, pouze dodává lidskému chování kontext, ve kterém se mohou některé (již existující) tendence oslabit či posilnit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3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Používání internetu a psychosociální vývoj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Obavy o to, jak používání ICT ovlivňuje normální (zdravý) psychosociální vývoj </a:t>
            </a:r>
          </a:p>
          <a:p>
            <a:pPr lvl="1"/>
            <a:r>
              <a:rPr lang="cs-CZ" dirty="0" smtClean="0"/>
              <a:t>Motivace pro velkou část výzkumů, především na počátku šíření ICT, ale i dnes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6999"/>
            <a:ext cx="3574687" cy="29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32321"/>
            <a:ext cx="4408315" cy="293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3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smtClean="0"/>
              <a:t>Erik Erikson – psychosociální vývoj</a:t>
            </a:r>
          </a:p>
        </p:txBody>
      </p:sp>
      <p:graphicFrame>
        <p:nvGraphicFramePr>
          <p:cNvPr id="111730" name="Group 11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87304952"/>
              </p:ext>
            </p:extLst>
          </p:nvPr>
        </p:nvGraphicFramePr>
        <p:xfrm>
          <a:off x="395288" y="1412875"/>
          <a:ext cx="8435975" cy="5072457"/>
        </p:xfrm>
        <a:graphic>
          <a:graphicData uri="http://schemas.openxmlformats.org/drawingml/2006/table">
            <a:tbl>
              <a:tblPr/>
              <a:tblGrid>
                <a:gridCol w="15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Vývojové období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Úkol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Cíl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Kojenecké období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* - 1 rok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základní důvěra proti základní nedůvěře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otevřenost zkušenosti, vstřícnost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Rané dětství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1-3 roky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autonomie proti studu a pochybám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důvěra v sebe sama, ve své schopnosti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Věk hry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3-6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iniciativa proti vině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základy svědomí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Školní věk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6-12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přičinlivost proti inferioritě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svědomitost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Adolescence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12-20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identita proti konfuzi rolí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rozvoj identity, psychosociální moratorium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Mladá dospělost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20-25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intimita proti izolaci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láska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Dospělost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25-50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generativita proti stagnaci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tvořivost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Stáří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50(?) a víc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ego integrita proti zoufalství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akceptace, pozitivní přístup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107504" y="1224792"/>
            <a:ext cx="331236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Celkově: lidé používají ICT v souladu se svým vývojovým stadiem a svými vývojovými potřebami </a:t>
            </a:r>
          </a:p>
        </p:txBody>
      </p:sp>
    </p:spTree>
    <p:extLst>
      <p:ext uri="{BB962C8B-B14F-4D97-AF65-F5344CB8AC3E}">
        <p14:creationId xmlns:p14="http://schemas.microsoft.com/office/powerpoint/2010/main" val="16624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628775"/>
            <a:ext cx="82296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dirty="0" smtClean="0"/>
              <a:t>Čistě virtuální </a:t>
            </a:r>
            <a:r>
              <a:rPr lang="cs-CZ" altLang="cs-CZ" dirty="0"/>
              <a:t>vztahy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		</a:t>
            </a:r>
            <a:r>
              <a:rPr lang="cs-CZ" altLang="cs-CZ" dirty="0" smtClean="0"/>
              <a:t>	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	</a:t>
            </a:r>
            <a:r>
              <a:rPr lang="cs-CZ" altLang="cs-CZ" dirty="0" smtClean="0"/>
              <a:t>			                 Čistě „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“ vztahy</a:t>
            </a:r>
          </a:p>
          <a:p>
            <a:pPr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2" name="Obousměrná vodorovná šipka 1"/>
          <p:cNvSpPr/>
          <p:nvPr/>
        </p:nvSpPr>
        <p:spPr>
          <a:xfrm>
            <a:off x="1702793" y="2420888"/>
            <a:ext cx="5760640" cy="504056"/>
          </a:xfrm>
          <a:prstGeom prst="left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r>
              <a:rPr lang="cs-CZ" altLang="cs-CZ"/>
              <a:t>Vztahy na internetu</a:t>
            </a:r>
          </a:p>
        </p:txBody>
      </p:sp>
    </p:spTree>
    <p:extLst>
      <p:ext uri="{BB962C8B-B14F-4D97-AF65-F5344CB8AC3E}">
        <p14:creationId xmlns:p14="http://schemas.microsoft.com/office/powerpoint/2010/main" val="36319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a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 smtClean="0"/>
              <a:t>Co je komunikace?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Co </a:t>
            </a:r>
            <a:r>
              <a:rPr lang="cs-CZ" altLang="cs-CZ" dirty="0"/>
              <a:t>je </a:t>
            </a:r>
            <a:r>
              <a:rPr lang="cs-CZ" altLang="cs-CZ" dirty="0" smtClean="0"/>
              <a:t>vztah?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868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/>
          <p:cNvSpPr/>
          <p:nvPr/>
        </p:nvSpPr>
        <p:spPr>
          <a:xfrm>
            <a:off x="1403648" y="2060848"/>
            <a:ext cx="1224136" cy="12241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r>
              <a:rPr lang="cs-CZ" altLang="cs-CZ"/>
              <a:t>Vztahy na internetu</a:t>
            </a:r>
          </a:p>
        </p:txBody>
      </p:sp>
      <p:sp>
        <p:nvSpPr>
          <p:cNvPr id="133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628775"/>
            <a:ext cx="82296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dirty="0" smtClean="0"/>
              <a:t>Čistě virtuální </a:t>
            </a:r>
            <a:r>
              <a:rPr lang="cs-CZ" altLang="cs-CZ" dirty="0"/>
              <a:t>vztahy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	</a:t>
            </a:r>
            <a:r>
              <a:rPr lang="cs-CZ" altLang="cs-CZ" dirty="0" smtClean="0"/>
              <a:t>	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	</a:t>
            </a:r>
            <a:r>
              <a:rPr lang="cs-CZ" altLang="cs-CZ" dirty="0" smtClean="0"/>
              <a:t>				     Čistě „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“ vztahy</a:t>
            </a:r>
          </a:p>
          <a:p>
            <a:pPr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2" name="Obousměrná vodorovná šipka 1"/>
          <p:cNvSpPr/>
          <p:nvPr/>
        </p:nvSpPr>
        <p:spPr>
          <a:xfrm>
            <a:off x="1702793" y="2420888"/>
            <a:ext cx="5760640" cy="504056"/>
          </a:xfrm>
          <a:prstGeom prst="left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115616" y="338475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začátky internetu</a:t>
            </a:r>
          </a:p>
          <a:p>
            <a:r>
              <a:rPr lang="cs-CZ" dirty="0"/>
              <a:t>p</a:t>
            </a:r>
            <a:r>
              <a:rPr lang="cs-CZ" dirty="0" smtClean="0"/>
              <a:t>rvní studie o online přátelství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0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628775"/>
            <a:ext cx="82296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dirty="0" smtClean="0"/>
              <a:t>Čistě virtuální </a:t>
            </a:r>
            <a:r>
              <a:rPr lang="cs-CZ" altLang="cs-CZ" dirty="0"/>
              <a:t>vztahy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	</a:t>
            </a:r>
            <a:r>
              <a:rPr lang="cs-CZ" altLang="cs-CZ" dirty="0" smtClean="0"/>
              <a:t>	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	</a:t>
            </a:r>
            <a:r>
              <a:rPr lang="cs-CZ" altLang="cs-CZ" dirty="0" smtClean="0"/>
              <a:t>				     Čistě „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“ vztahy</a:t>
            </a:r>
          </a:p>
          <a:p>
            <a:pPr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r>
              <a:rPr lang="cs-CZ" altLang="cs-CZ"/>
              <a:t>Vztahy na internetu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2771800" y="2204864"/>
            <a:ext cx="3456384" cy="9361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ousměrná vodorovná šipka 1"/>
          <p:cNvSpPr/>
          <p:nvPr/>
        </p:nvSpPr>
        <p:spPr>
          <a:xfrm>
            <a:off x="1702793" y="2420888"/>
            <a:ext cx="5760640" cy="504056"/>
          </a:xfrm>
          <a:prstGeom prst="left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175956" y="3200087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Online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500" dirty="0"/>
              <a:t>Co jsou online vztahy? Jaké podoby mohou mít?</a:t>
            </a:r>
          </a:p>
          <a:p>
            <a:pPr>
              <a:lnSpc>
                <a:spcPct val="80000"/>
              </a:lnSpc>
            </a:pPr>
            <a:endParaRPr lang="cs-CZ" altLang="cs-CZ" sz="2500" dirty="0"/>
          </a:p>
          <a:p>
            <a:pPr>
              <a:lnSpc>
                <a:spcPct val="80000"/>
              </a:lnSpc>
            </a:pPr>
            <a:r>
              <a:rPr lang="cs-CZ" altLang="cs-CZ" sz="2500" dirty="0"/>
              <a:t>Virtuální/online vztahy</a:t>
            </a:r>
          </a:p>
          <a:p>
            <a:pPr lvl="1">
              <a:lnSpc>
                <a:spcPct val="80000"/>
              </a:lnSpc>
            </a:pPr>
            <a:r>
              <a:rPr lang="cs-CZ" altLang="cs-CZ" sz="2100" dirty="0"/>
              <a:t>vzniklé a udržované na internetu</a:t>
            </a:r>
          </a:p>
          <a:p>
            <a:pPr lvl="1">
              <a:lnSpc>
                <a:spcPct val="80000"/>
              </a:lnSpc>
            </a:pPr>
            <a:r>
              <a:rPr lang="cs-CZ" altLang="cs-CZ" sz="2100" dirty="0"/>
              <a:t>vztahy vzniklé v RL udržované na internetu</a:t>
            </a:r>
          </a:p>
          <a:p>
            <a:pPr lvl="1">
              <a:lnSpc>
                <a:spcPct val="80000"/>
              </a:lnSpc>
            </a:pPr>
            <a:r>
              <a:rPr lang="cs-CZ" altLang="cs-CZ" sz="2100" dirty="0"/>
              <a:t>vzniklé na internetu s přenosem do RL</a:t>
            </a:r>
          </a:p>
          <a:p>
            <a:pPr>
              <a:lnSpc>
                <a:spcPct val="80000"/>
              </a:lnSpc>
            </a:pPr>
            <a:endParaRPr lang="cs-CZ" altLang="cs-CZ" sz="2500" dirty="0"/>
          </a:p>
          <a:p>
            <a:pPr>
              <a:lnSpc>
                <a:spcPct val="80000"/>
              </a:lnSpc>
            </a:pPr>
            <a:r>
              <a:rPr lang="cs-CZ" altLang="cs-CZ" sz="2500" dirty="0"/>
              <a:t>Přátelské</a:t>
            </a:r>
          </a:p>
          <a:p>
            <a:pPr>
              <a:lnSpc>
                <a:spcPct val="80000"/>
              </a:lnSpc>
            </a:pPr>
            <a:r>
              <a:rPr lang="cs-CZ" altLang="cs-CZ" sz="2500" dirty="0"/>
              <a:t>Partnerské </a:t>
            </a:r>
          </a:p>
          <a:p>
            <a:pPr>
              <a:lnSpc>
                <a:spcPct val="80000"/>
              </a:lnSpc>
            </a:pPr>
            <a:r>
              <a:rPr lang="cs-CZ" altLang="cs-CZ" sz="2500" dirty="0"/>
              <a:t>Sexuální </a:t>
            </a:r>
            <a:r>
              <a:rPr lang="cs-CZ" altLang="cs-CZ" sz="2500" dirty="0" smtClean="0"/>
              <a:t>vztahy</a:t>
            </a:r>
          </a:p>
          <a:p>
            <a:pPr>
              <a:lnSpc>
                <a:spcPct val="80000"/>
              </a:lnSpc>
            </a:pPr>
            <a:r>
              <a:rPr lang="cs-CZ" altLang="cs-CZ" sz="2500" dirty="0" smtClean="0"/>
              <a:t>Business, formální</a:t>
            </a:r>
          </a:p>
          <a:p>
            <a:pPr>
              <a:lnSpc>
                <a:spcPct val="80000"/>
              </a:lnSpc>
            </a:pPr>
            <a:endParaRPr lang="cs-CZ" altLang="cs-CZ" sz="2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Komunikace na internetu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484313"/>
            <a:ext cx="8540750" cy="5183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dirty="0"/>
              <a:t>S rozšiřováním PC a internetu debata o dopadech CMC a vztahů utvářených na internetu: 2 zákl. přístupy </a:t>
            </a:r>
            <a:r>
              <a:rPr lang="cs-CZ" altLang="cs-CZ" sz="1400" dirty="0"/>
              <a:t>(viz </a:t>
            </a:r>
            <a:r>
              <a:rPr lang="cs-CZ" altLang="cs-CZ" sz="1400" dirty="0" err="1"/>
              <a:t>Parks</a:t>
            </a:r>
            <a:r>
              <a:rPr lang="cs-CZ" altLang="cs-CZ" sz="1400" dirty="0"/>
              <a:t> </a:t>
            </a:r>
            <a:r>
              <a:rPr lang="en-US" altLang="cs-CZ" sz="1400" dirty="0"/>
              <a:t>&amp;</a:t>
            </a:r>
            <a:r>
              <a:rPr lang="cs-CZ" altLang="cs-CZ" sz="1400" dirty="0"/>
              <a:t> </a:t>
            </a:r>
            <a:r>
              <a:rPr lang="cs-CZ" altLang="cs-CZ" sz="1400" dirty="0" err="1"/>
              <a:t>Floyd</a:t>
            </a:r>
            <a:r>
              <a:rPr lang="cs-CZ" altLang="cs-CZ" sz="1400" dirty="0"/>
              <a:t>, 1996)</a:t>
            </a:r>
          </a:p>
          <a:p>
            <a:pPr>
              <a:lnSpc>
                <a:spcPct val="80000"/>
              </a:lnSpc>
            </a:pPr>
            <a:endParaRPr lang="en-US" altLang="cs-CZ" sz="1400" dirty="0"/>
          </a:p>
          <a:p>
            <a:pPr lvl="1">
              <a:lnSpc>
                <a:spcPct val="80000"/>
              </a:lnSpc>
            </a:pPr>
            <a:r>
              <a:rPr lang="cs-CZ" altLang="cs-CZ" sz="2400" i="1" dirty="0" err="1">
                <a:solidFill>
                  <a:schemeClr val="accent1"/>
                </a:solidFill>
              </a:rPr>
              <a:t>Lost</a:t>
            </a:r>
            <a:r>
              <a:rPr lang="cs-CZ" altLang="cs-CZ" sz="2400" i="1" dirty="0">
                <a:solidFill>
                  <a:schemeClr val="accent1"/>
                </a:solidFill>
              </a:rPr>
              <a:t> </a:t>
            </a:r>
            <a:r>
              <a:rPr lang="cs-CZ" altLang="cs-CZ" sz="2400" i="1" dirty="0" err="1" smtClean="0">
                <a:solidFill>
                  <a:schemeClr val="accent1"/>
                </a:solidFill>
              </a:rPr>
              <a:t>perspective</a:t>
            </a:r>
            <a:r>
              <a:rPr lang="cs-CZ" altLang="cs-CZ" sz="2400" i="1" dirty="0" smtClean="0">
                <a:solidFill>
                  <a:schemeClr val="accent1"/>
                </a:solidFill>
              </a:rPr>
              <a:t> (</a:t>
            </a:r>
            <a:r>
              <a:rPr lang="cs-CZ" altLang="cs-CZ" sz="2400" i="1" dirty="0" err="1" smtClean="0">
                <a:solidFill>
                  <a:schemeClr val="accent1"/>
                </a:solidFill>
              </a:rPr>
              <a:t>cues-filtered</a:t>
            </a:r>
            <a:r>
              <a:rPr lang="cs-CZ" altLang="cs-CZ" sz="2400" i="1" dirty="0" smtClean="0">
                <a:solidFill>
                  <a:schemeClr val="accent1"/>
                </a:solidFill>
              </a:rPr>
              <a:t> </a:t>
            </a:r>
            <a:r>
              <a:rPr lang="cs-CZ" altLang="cs-CZ" sz="2400" i="1" dirty="0" err="1" smtClean="0">
                <a:solidFill>
                  <a:schemeClr val="accent1"/>
                </a:solidFill>
              </a:rPr>
              <a:t>out</a:t>
            </a:r>
            <a:r>
              <a:rPr lang="cs-CZ" altLang="cs-CZ" sz="2400" i="1" dirty="0" smtClean="0">
                <a:solidFill>
                  <a:schemeClr val="accent1"/>
                </a:solidFill>
              </a:rPr>
              <a:t>)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- negativní náhled - omezující charakteristiky internetu nedovolují utváření kvalitních vztahů</a:t>
            </a:r>
          </a:p>
          <a:p>
            <a:pPr lvl="2">
              <a:lnSpc>
                <a:spcPct val="80000"/>
              </a:lnSpc>
            </a:pPr>
            <a:r>
              <a:rPr lang="cs-CZ" altLang="cs-CZ" sz="2000" dirty="0"/>
              <a:t>Důsledkem jsou povrchní vztahy, způsobující v konečném důsledku nárůst osamělosti, pokles </a:t>
            </a:r>
            <a:r>
              <a:rPr lang="cs-CZ" altLang="cs-CZ" sz="2000" dirty="0" err="1" smtClean="0"/>
              <a:t>well-beingu</a:t>
            </a:r>
            <a:endParaRPr lang="cs-CZ" altLang="cs-CZ" sz="2000" dirty="0" smtClean="0"/>
          </a:p>
          <a:p>
            <a:pPr lvl="2">
              <a:lnSpc>
                <a:spcPct val="80000"/>
              </a:lnSpc>
            </a:pPr>
            <a:r>
              <a:rPr lang="cs-CZ" altLang="cs-CZ" sz="2000" dirty="0" smtClean="0"/>
              <a:t>CMC je ve srovnání s </a:t>
            </a:r>
            <a:r>
              <a:rPr lang="cs-CZ" altLang="cs-CZ" sz="2000" dirty="0" err="1" smtClean="0"/>
              <a:t>FtF</a:t>
            </a:r>
            <a:r>
              <a:rPr lang="cs-CZ" altLang="cs-CZ" sz="2000" dirty="0" smtClean="0"/>
              <a:t> nedostatečná a neefektivní</a:t>
            </a:r>
            <a:endParaRPr lang="cs-CZ" altLang="cs-CZ" sz="2000" dirty="0"/>
          </a:p>
          <a:p>
            <a:pPr lvl="2">
              <a:lnSpc>
                <a:spcPct val="80000"/>
              </a:lnSpc>
            </a:pPr>
            <a:r>
              <a:rPr lang="cs-CZ" altLang="cs-CZ" sz="2000" i="1" dirty="0" err="1"/>
              <a:t>social</a:t>
            </a:r>
            <a:r>
              <a:rPr lang="cs-CZ" altLang="cs-CZ" sz="2000" i="1" dirty="0"/>
              <a:t> presence </a:t>
            </a:r>
            <a:r>
              <a:rPr lang="cs-CZ" altLang="cs-CZ" sz="2000" i="1" dirty="0" err="1"/>
              <a:t>theory</a:t>
            </a:r>
            <a:r>
              <a:rPr lang="cs-CZ" altLang="cs-CZ" sz="2000" i="1" dirty="0"/>
              <a:t>, </a:t>
            </a:r>
            <a:r>
              <a:rPr lang="cs-CZ" altLang="cs-CZ" sz="2000" i="1" dirty="0" err="1"/>
              <a:t>social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context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cues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theory</a:t>
            </a:r>
            <a:r>
              <a:rPr lang="cs-CZ" altLang="cs-CZ" sz="2000" i="1" dirty="0"/>
              <a:t>, </a:t>
            </a:r>
            <a:r>
              <a:rPr lang="cs-CZ" altLang="cs-CZ" sz="2000" i="1" dirty="0" err="1"/>
              <a:t>reduced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social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cues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theory</a:t>
            </a:r>
            <a:r>
              <a:rPr lang="cs-CZ" altLang="cs-CZ" sz="2000" i="1" dirty="0"/>
              <a:t>, </a:t>
            </a:r>
            <a:r>
              <a:rPr lang="cs-CZ" altLang="cs-CZ" sz="2000" i="1" dirty="0" err="1"/>
              <a:t>cues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filtered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out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approach</a:t>
            </a:r>
            <a:r>
              <a:rPr lang="cs-CZ" altLang="cs-CZ" sz="2000" i="1" dirty="0"/>
              <a:t>, media </a:t>
            </a:r>
            <a:r>
              <a:rPr lang="cs-CZ" altLang="cs-CZ" sz="2000" i="1" dirty="0" err="1"/>
              <a:t>richness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theory</a:t>
            </a:r>
            <a:endParaRPr lang="cs-CZ" altLang="cs-CZ" sz="2000" dirty="0"/>
          </a:p>
          <a:p>
            <a:pPr lvl="2">
              <a:lnSpc>
                <a:spcPct val="80000"/>
              </a:lnSpc>
            </a:pPr>
            <a:endParaRPr lang="cs-CZ" altLang="cs-CZ" sz="2000" dirty="0"/>
          </a:p>
          <a:p>
            <a:pPr lvl="1">
              <a:lnSpc>
                <a:spcPct val="80000"/>
              </a:lnSpc>
            </a:pPr>
            <a:r>
              <a:rPr lang="cs-CZ" altLang="cs-CZ" sz="2400" i="1" dirty="0" err="1">
                <a:solidFill>
                  <a:schemeClr val="accent1"/>
                </a:solidFill>
              </a:rPr>
              <a:t>Liberated</a:t>
            </a:r>
            <a:r>
              <a:rPr lang="cs-CZ" altLang="cs-CZ" sz="2400" i="1" dirty="0">
                <a:solidFill>
                  <a:schemeClr val="accent1"/>
                </a:solidFill>
              </a:rPr>
              <a:t> </a:t>
            </a:r>
            <a:r>
              <a:rPr lang="cs-CZ" altLang="cs-CZ" sz="2400" i="1" dirty="0" err="1">
                <a:solidFill>
                  <a:schemeClr val="accent1"/>
                </a:solidFill>
              </a:rPr>
              <a:t>perspective</a:t>
            </a:r>
            <a:r>
              <a:rPr lang="cs-CZ" altLang="cs-CZ" sz="2400" dirty="0"/>
              <a:t> – pozitivní náhled - omezení se dají překonat</a:t>
            </a:r>
          </a:p>
          <a:p>
            <a:pPr lvl="2">
              <a:lnSpc>
                <a:spcPct val="80000"/>
              </a:lnSpc>
            </a:pPr>
            <a:r>
              <a:rPr lang="cs-CZ" altLang="cs-CZ" sz="2000" i="1" dirty="0" err="1"/>
              <a:t>social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information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processing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theory</a:t>
            </a:r>
            <a:r>
              <a:rPr lang="cs-CZ" altLang="cs-CZ" sz="2000" i="1" dirty="0"/>
              <a:t> – SIP</a:t>
            </a:r>
            <a:r>
              <a:rPr lang="cs-CZ" altLang="cs-CZ" sz="2000" dirty="0"/>
              <a:t>), </a:t>
            </a:r>
            <a:r>
              <a:rPr lang="cs-CZ" altLang="cs-CZ" sz="2000" i="1" dirty="0" err="1"/>
              <a:t>hyperpersonální</a:t>
            </a:r>
            <a:r>
              <a:rPr lang="cs-CZ" altLang="cs-CZ" sz="2000" i="1" dirty="0"/>
              <a:t> efekt komunikace</a:t>
            </a:r>
            <a:r>
              <a:rPr lang="cs-CZ" altLang="cs-CZ" sz="2000" dirty="0"/>
              <a:t> (Walther), model SIDE (</a:t>
            </a:r>
            <a:r>
              <a:rPr lang="cs-CZ" altLang="cs-CZ" sz="2000" i="1" dirty="0" err="1"/>
              <a:t>social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identification</a:t>
            </a:r>
            <a:r>
              <a:rPr lang="cs-CZ" altLang="cs-CZ" sz="2000" i="1" dirty="0"/>
              <a:t>/</a:t>
            </a:r>
            <a:r>
              <a:rPr lang="cs-CZ" altLang="cs-CZ" sz="2000" i="1" dirty="0" err="1"/>
              <a:t>deindividuation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theory</a:t>
            </a:r>
            <a:r>
              <a:rPr lang="cs-CZ" altLang="cs-CZ" sz="2000" i="1" dirty="0"/>
              <a:t>)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Spears</a:t>
            </a:r>
            <a:r>
              <a:rPr lang="cs-CZ" altLang="cs-CZ" sz="2000" dirty="0"/>
              <a:t> </a:t>
            </a:r>
            <a:r>
              <a:rPr lang="en-US" altLang="cs-CZ" sz="2000" dirty="0"/>
              <a:t>&amp;</a:t>
            </a:r>
            <a:r>
              <a:rPr lang="cs-CZ" altLang="cs-CZ" sz="2000" dirty="0"/>
              <a:t> Lea)</a:t>
            </a:r>
          </a:p>
        </p:txBody>
      </p:sp>
    </p:spTree>
    <p:extLst>
      <p:ext uri="{BB962C8B-B14F-4D97-AF65-F5344CB8AC3E}">
        <p14:creationId xmlns:p14="http://schemas.microsoft.com/office/powerpoint/2010/main" val="40884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Social information processing theory  (J.B. Walther)</a:t>
            </a:r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060575"/>
            <a:ext cx="8540750" cy="4498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Lidé mají </a:t>
            </a:r>
            <a:r>
              <a:rPr lang="cs-CZ" altLang="cs-CZ" sz="2400" dirty="0">
                <a:solidFill>
                  <a:schemeClr val="accent1"/>
                </a:solidFill>
              </a:rPr>
              <a:t>přirozenou tendenci utvářet vztahy</a:t>
            </a:r>
            <a:r>
              <a:rPr lang="cs-CZ" altLang="cs-CZ" sz="2400" dirty="0"/>
              <a:t>, proto se omezení daná internetovým prostředí </a:t>
            </a:r>
            <a:r>
              <a:rPr lang="cs-CZ" altLang="cs-CZ" sz="2400" dirty="0">
                <a:solidFill>
                  <a:schemeClr val="accent1"/>
                </a:solidFill>
              </a:rPr>
              <a:t>naučí překonat</a:t>
            </a:r>
            <a:r>
              <a:rPr lang="cs-CZ" altLang="cs-CZ" sz="2400" dirty="0"/>
              <a:t> a vztahy v něm budou utvářet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K překonání omezení potřebují </a:t>
            </a:r>
            <a:r>
              <a:rPr lang="cs-CZ" altLang="cs-CZ" sz="2400" dirty="0">
                <a:solidFill>
                  <a:schemeClr val="accent1"/>
                </a:solidFill>
              </a:rPr>
              <a:t>čas</a:t>
            </a:r>
            <a:r>
              <a:rPr lang="cs-CZ" altLang="cs-CZ" sz="2400" dirty="0"/>
              <a:t> (vztahy se na internetu vyvíjejí zpočátku pomaleji)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Zprostředkování stejné informace je v CMC potřeba cca 4x více času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Při testování své teorie si Walther všiml, že komunikace na internetu je často dynamičtější, s vyšším sebeodhalováním a </a:t>
            </a:r>
            <a:r>
              <a:rPr lang="cs-CZ" altLang="cs-CZ" sz="2400" dirty="0" smtClean="0"/>
              <a:t>vyšší sociální </a:t>
            </a:r>
            <a:r>
              <a:rPr lang="cs-CZ" altLang="cs-CZ" sz="2400" dirty="0"/>
              <a:t>podporou než v RL → SIP podceňuje pozitivní efekty této komunikace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→ koncept </a:t>
            </a:r>
            <a:r>
              <a:rPr lang="cs-CZ" altLang="cs-CZ" sz="2400" dirty="0" err="1"/>
              <a:t>hyperpersonální</a:t>
            </a:r>
            <a:r>
              <a:rPr lang="cs-CZ" altLang="cs-CZ" sz="2400" dirty="0"/>
              <a:t> komunikace</a:t>
            </a:r>
          </a:p>
        </p:txBody>
      </p:sp>
    </p:spTree>
    <p:extLst>
      <p:ext uri="{BB962C8B-B14F-4D97-AF65-F5344CB8AC3E}">
        <p14:creationId xmlns:p14="http://schemas.microsoft.com/office/powerpoint/2010/main" val="11536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cs-CZ" altLang="cs-CZ"/>
              <a:t>Hyperpersonální efekt</a:t>
            </a:r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 smtClean="0"/>
              <a:t>Co ho umožňuje?</a:t>
            </a:r>
          </a:p>
          <a:p>
            <a:r>
              <a:rPr lang="cs-CZ" altLang="cs-CZ" sz="2800" dirty="0" smtClean="0"/>
              <a:t>Faktory </a:t>
            </a:r>
            <a:r>
              <a:rPr lang="cs-CZ" altLang="cs-CZ" sz="2800" dirty="0"/>
              <a:t>komunikace</a:t>
            </a:r>
          </a:p>
          <a:p>
            <a:pPr lvl="1"/>
            <a:r>
              <a:rPr lang="cs-CZ" altLang="cs-CZ" sz="2400" dirty="0">
                <a:solidFill>
                  <a:schemeClr val="accent1"/>
                </a:solidFill>
              </a:rPr>
              <a:t>faktory média</a:t>
            </a:r>
            <a:r>
              <a:rPr lang="cs-CZ" altLang="cs-CZ" sz="2400" dirty="0"/>
              <a:t> – omezená audiovizuální vodítka, textová komunikace</a:t>
            </a:r>
          </a:p>
          <a:p>
            <a:pPr lvl="1"/>
            <a:r>
              <a:rPr lang="cs-CZ" altLang="cs-CZ" sz="2400" dirty="0">
                <a:solidFill>
                  <a:schemeClr val="accent1"/>
                </a:solidFill>
              </a:rPr>
              <a:t>faktory na straně odesílatele zprávy</a:t>
            </a:r>
            <a:r>
              <a:rPr lang="cs-CZ" altLang="cs-CZ" sz="2400" dirty="0"/>
              <a:t> – kontrola </a:t>
            </a:r>
            <a:r>
              <a:rPr lang="cs-CZ" altLang="cs-CZ" sz="2400" dirty="0" smtClean="0"/>
              <a:t>sebeprezentace </a:t>
            </a:r>
            <a:endParaRPr lang="cs-CZ" altLang="cs-CZ" sz="2400" dirty="0"/>
          </a:p>
          <a:p>
            <a:pPr lvl="1"/>
            <a:r>
              <a:rPr lang="cs-CZ" altLang="cs-CZ" sz="2400" dirty="0">
                <a:solidFill>
                  <a:schemeClr val="accent1"/>
                </a:solidFill>
              </a:rPr>
              <a:t>faktory na straně příjemce</a:t>
            </a:r>
            <a:r>
              <a:rPr lang="cs-CZ" altLang="cs-CZ" sz="2400" dirty="0"/>
              <a:t> – zveličování informací </a:t>
            </a:r>
          </a:p>
          <a:p>
            <a:pPr lvl="2"/>
            <a:r>
              <a:rPr lang="cs-CZ" altLang="cs-CZ" sz="2000" dirty="0"/>
              <a:t>omezená možnost zprostředkovat neverbální a kontextové signály → jakákoliv část sociální informace, která „projde“, je příjemcem zveličena </a:t>
            </a:r>
          </a:p>
          <a:p>
            <a:pPr lvl="1">
              <a:buFont typeface="Wingdings" pitchFamily="2" charset="2"/>
              <a:buNone/>
            </a:pPr>
            <a:r>
              <a:rPr lang="cs-CZ" altLang="cs-CZ" sz="2400" dirty="0">
                <a:solidFill>
                  <a:schemeClr val="accent1"/>
                </a:solidFill>
              </a:rPr>
              <a:t>+ zpětnovazební mechanismy</a:t>
            </a:r>
          </a:p>
          <a:p>
            <a:r>
              <a:rPr lang="cs-CZ" altLang="cs-CZ" sz="2800" dirty="0"/>
              <a:t>Díky tomu dochází k idealizaci komunikačních partnerů a pozitivnější komunikaci než v RL</a:t>
            </a:r>
          </a:p>
        </p:txBody>
      </p:sp>
    </p:spTree>
    <p:extLst>
      <p:ext uri="{BB962C8B-B14F-4D97-AF65-F5344CB8AC3E}">
        <p14:creationId xmlns:p14="http://schemas.microsoft.com/office/powerpoint/2010/main" val="14936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Co je to VZTAH? </a:t>
            </a:r>
          </a:p>
          <a:p>
            <a:pPr>
              <a:lnSpc>
                <a:spcPct val="90000"/>
              </a:lnSpc>
            </a:pPr>
            <a:r>
              <a:rPr lang="cs-CZ" altLang="cs-CZ" dirty="0" err="1"/>
              <a:t>Döring</a:t>
            </a:r>
            <a:r>
              <a:rPr lang="cs-CZ" altLang="cs-CZ" dirty="0"/>
              <a:t>: opakovaný kontakt lidí v průběhu času 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Co je blízký vztah?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H.H. </a:t>
            </a:r>
            <a:r>
              <a:rPr lang="cs-CZ" altLang="cs-CZ" dirty="0" err="1"/>
              <a:t>Kelley</a:t>
            </a:r>
            <a:r>
              <a:rPr lang="cs-CZ" altLang="cs-CZ" dirty="0"/>
              <a:t>: blízké vztahy: ty, jejichž prostřednictvím osoba ovlivňuje jiné osoby často, silně, v různých sférách činnosti a relativně dlouhou dobu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Kvalita </a:t>
            </a:r>
            <a:r>
              <a:rPr lang="cs-CZ" altLang="cs-CZ" dirty="0" smtClean="0"/>
              <a:t>(online) </a:t>
            </a:r>
            <a:r>
              <a:rPr lang="cs-CZ" altLang="cs-CZ" dirty="0"/>
              <a:t>vztahů</a:t>
            </a:r>
          </a:p>
        </p:txBody>
      </p:sp>
      <p:sp>
        <p:nvSpPr>
          <p:cNvPr id="152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708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Dvě základní hypotézy ve výzkumu: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 err="1"/>
              <a:t>Displacement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hypothesis</a:t>
            </a:r>
            <a:endParaRPr lang="cs-CZ" altLang="cs-CZ" sz="2800" dirty="0"/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Online vztahy zabírají čas a jsou povrchní, proto ve výsledku snižují kvalitu stávajících vztahů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Vzpomeňte si na začátek prezentace</a:t>
            </a:r>
          </a:p>
          <a:p>
            <a:pPr>
              <a:lnSpc>
                <a:spcPct val="80000"/>
              </a:lnSpc>
            </a:pPr>
            <a:r>
              <a:rPr lang="cs-CZ" altLang="cs-CZ" sz="2800" dirty="0" err="1"/>
              <a:t>Stimulation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hypothesis</a:t>
            </a:r>
            <a:endParaRPr lang="cs-CZ" altLang="cs-CZ" sz="2800" dirty="0"/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ICT podporuje komunikaci i mezi stávajícími přáteli – poskytuje další prostor, kde se daný vztah může rozvíjet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Výzkum podporuje více tuto hypotézu, avšak platí pro existující vztahy; u online vztahů s neznámými výsledky nekonzistentní</a:t>
            </a:r>
          </a:p>
        </p:txBody>
      </p:sp>
    </p:spTree>
    <p:extLst>
      <p:ext uri="{BB962C8B-B14F-4D97-AF65-F5344CB8AC3E}">
        <p14:creationId xmlns:p14="http://schemas.microsoft.com/office/powerpoint/2010/main" val="33694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Kvalita online vztahů</a:t>
            </a:r>
            <a:br>
              <a:rPr lang="cs-CZ" altLang="cs-CZ" sz="4000"/>
            </a:br>
            <a:r>
              <a:rPr lang="cs-CZ" altLang="cs-CZ" sz="2800"/>
              <a:t>Mesch &amp; Talmud (2006)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r>
              <a:rPr lang="cs-CZ" altLang="cs-CZ" sz="2800" dirty="0"/>
              <a:t>987 adolescentů (</a:t>
            </a:r>
            <a:r>
              <a:rPr lang="cs-CZ" altLang="cs-CZ" sz="2800" i="1" dirty="0"/>
              <a:t>M</a:t>
            </a:r>
            <a:r>
              <a:rPr lang="cs-CZ" altLang="cs-CZ" sz="2800" dirty="0"/>
              <a:t> = 15.5 let) </a:t>
            </a:r>
          </a:p>
          <a:p>
            <a:r>
              <a:rPr lang="cs-CZ" altLang="cs-CZ" sz="2800" dirty="0"/>
              <a:t>Porovnání online a RL přátelství:</a:t>
            </a:r>
          </a:p>
          <a:p>
            <a:pPr lvl="1"/>
            <a:r>
              <a:rPr lang="cs-CZ" altLang="cs-CZ" sz="2400" dirty="0"/>
              <a:t>s online přáteli se </a:t>
            </a:r>
            <a:r>
              <a:rPr lang="cs-CZ" altLang="cs-CZ" sz="2400" dirty="0">
                <a:solidFill>
                  <a:schemeClr val="accent1"/>
                </a:solidFill>
              </a:rPr>
              <a:t>znají kratší dobu</a:t>
            </a:r>
            <a:r>
              <a:rPr lang="cs-CZ" altLang="cs-CZ" sz="2400" dirty="0"/>
              <a:t>, sdílejí </a:t>
            </a:r>
            <a:r>
              <a:rPr lang="cs-CZ" altLang="cs-CZ" sz="2400" dirty="0">
                <a:solidFill>
                  <a:schemeClr val="accent1"/>
                </a:solidFill>
              </a:rPr>
              <a:t>méně společných aktivit</a:t>
            </a:r>
            <a:r>
              <a:rPr lang="cs-CZ" altLang="cs-CZ" sz="2400" dirty="0"/>
              <a:t>, mají </a:t>
            </a:r>
            <a:r>
              <a:rPr lang="cs-CZ" altLang="cs-CZ" sz="2400" dirty="0">
                <a:solidFill>
                  <a:schemeClr val="accent1"/>
                </a:solidFill>
              </a:rPr>
              <a:t>méně diskuzí o různých tématech</a:t>
            </a:r>
            <a:r>
              <a:rPr lang="cs-CZ" altLang="cs-CZ" sz="2400" dirty="0"/>
              <a:t> a </a:t>
            </a:r>
            <a:r>
              <a:rPr lang="cs-CZ" altLang="cs-CZ" sz="2400" dirty="0">
                <a:solidFill>
                  <a:schemeClr val="accent1"/>
                </a:solidFill>
              </a:rPr>
              <a:t>méně osobní</a:t>
            </a:r>
            <a:r>
              <a:rPr lang="cs-CZ" altLang="cs-CZ" sz="2400" dirty="0"/>
              <a:t> témata; často s online přáteli sdílejí specifické téma nebo koníčka</a:t>
            </a:r>
          </a:p>
          <a:p>
            <a:pPr lvl="1"/>
            <a:r>
              <a:rPr lang="cs-CZ" altLang="cs-CZ" sz="2400" dirty="0"/>
              <a:t>Celkově respondenti vnímali online přátelství jako méně blízká než </a:t>
            </a:r>
            <a:r>
              <a:rPr lang="cs-CZ" altLang="cs-CZ" sz="2400" dirty="0" err="1"/>
              <a:t>FtF</a:t>
            </a:r>
            <a:endParaRPr lang="cs-CZ" altLang="cs-CZ" sz="2400" dirty="0"/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5049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Kvalita online vztahů</a:t>
            </a:r>
            <a:br>
              <a:rPr lang="cs-CZ" altLang="cs-CZ" sz="4000"/>
            </a:br>
            <a:r>
              <a:rPr lang="cs-CZ" altLang="cs-CZ" sz="2800"/>
              <a:t>Chan &amp; Cheng (2004)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700213"/>
            <a:ext cx="8540750" cy="4498975"/>
          </a:xfrm>
        </p:spPr>
        <p:txBody>
          <a:bodyPr/>
          <a:lstStyle/>
          <a:p>
            <a:r>
              <a:rPr lang="cs-CZ" altLang="cs-CZ"/>
              <a:t>porovnání kvalit online a RL přátelství </a:t>
            </a:r>
            <a:r>
              <a:rPr lang="cs-CZ" altLang="cs-CZ">
                <a:solidFill>
                  <a:schemeClr val="accent1"/>
                </a:solidFill>
              </a:rPr>
              <a:t>v průběhu času</a:t>
            </a:r>
          </a:p>
          <a:p>
            <a:pPr lvl="1"/>
            <a:r>
              <a:rPr lang="cs-CZ" altLang="cs-CZ"/>
              <a:t>zpočátku RL přátelství - větší vzájemná závislost, šíře a hloubka komunikace, pochopení a závazek než vztahy internetové </a:t>
            </a:r>
          </a:p>
          <a:p>
            <a:pPr lvl="1"/>
            <a:r>
              <a:rPr lang="cs-CZ" altLang="cs-CZ"/>
              <a:t>po roce minimální rozdíly </a:t>
            </a:r>
            <a:r>
              <a:rPr lang="cs-CZ" altLang="cs-CZ">
                <a:latin typeface="Arial" charset="0"/>
              </a:rPr>
              <a:t>→ podpora Waltherovy hypotézy, že online přátelství jen potřebují více času</a:t>
            </a:r>
          </a:p>
          <a:p>
            <a:pPr lvl="2">
              <a:buFont typeface="Arial" charset="0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21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Komunikace na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00" dirty="0">
                <a:solidFill>
                  <a:schemeClr val="tx2"/>
                </a:solidFill>
              </a:rPr>
              <a:t>HCI</a:t>
            </a:r>
            <a:r>
              <a:rPr lang="cs-CZ" altLang="cs-CZ" sz="2500" dirty="0"/>
              <a:t> – </a:t>
            </a:r>
            <a:r>
              <a:rPr lang="cs-CZ" altLang="cs-CZ" sz="2500" dirty="0" err="1"/>
              <a:t>human-computer</a:t>
            </a:r>
            <a:r>
              <a:rPr lang="cs-CZ" altLang="cs-CZ" sz="2500" dirty="0"/>
              <a:t> </a:t>
            </a:r>
            <a:r>
              <a:rPr lang="cs-CZ" altLang="cs-CZ" sz="2500" dirty="0" err="1"/>
              <a:t>interaction</a:t>
            </a:r>
            <a:endParaRPr lang="cs-CZ" altLang="cs-CZ" sz="2500" dirty="0"/>
          </a:p>
          <a:p>
            <a:r>
              <a:rPr lang="cs-CZ" altLang="cs-CZ" sz="2500" dirty="0">
                <a:solidFill>
                  <a:schemeClr val="tx2"/>
                </a:solidFill>
              </a:rPr>
              <a:t>CMC</a:t>
            </a:r>
            <a:r>
              <a:rPr lang="cs-CZ" altLang="cs-CZ" sz="2500" dirty="0"/>
              <a:t> – </a:t>
            </a:r>
            <a:r>
              <a:rPr lang="cs-CZ" altLang="cs-CZ" sz="2500" dirty="0" err="1"/>
              <a:t>computer-mediated</a:t>
            </a:r>
            <a:r>
              <a:rPr lang="cs-CZ" altLang="cs-CZ" sz="2500" dirty="0"/>
              <a:t> </a:t>
            </a:r>
            <a:r>
              <a:rPr lang="cs-CZ" altLang="cs-CZ" sz="2500" dirty="0" err="1"/>
              <a:t>communication</a:t>
            </a:r>
            <a:endParaRPr lang="cs-CZ" altLang="cs-CZ" sz="2500" dirty="0"/>
          </a:p>
          <a:p>
            <a:endParaRPr lang="cs-CZ" altLang="cs-CZ" sz="2500" dirty="0"/>
          </a:p>
          <a:p>
            <a:r>
              <a:rPr lang="cs-CZ" altLang="cs-CZ" sz="2500" dirty="0" err="1"/>
              <a:t>Journal</a:t>
            </a:r>
            <a:r>
              <a:rPr lang="cs-CZ" altLang="cs-CZ" sz="2500" dirty="0"/>
              <a:t> </a:t>
            </a:r>
            <a:r>
              <a:rPr lang="cs-CZ" altLang="cs-CZ" sz="2500" dirty="0" err="1"/>
              <a:t>of</a:t>
            </a:r>
            <a:r>
              <a:rPr lang="cs-CZ" altLang="cs-CZ" sz="2500" dirty="0"/>
              <a:t> CMC – </a:t>
            </a:r>
            <a:r>
              <a:rPr lang="cs-CZ" altLang="cs-CZ" sz="2500" dirty="0" err="1"/>
              <a:t>zal</a:t>
            </a:r>
            <a:r>
              <a:rPr lang="cs-CZ" altLang="cs-CZ" sz="2500" dirty="0"/>
              <a:t>. 1995</a:t>
            </a:r>
          </a:p>
          <a:p>
            <a:endParaRPr lang="cs-CZ" altLang="cs-CZ" sz="25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029866"/>
            <a:ext cx="2664718" cy="20028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268" y="4038600"/>
            <a:ext cx="2659212" cy="19944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29865"/>
            <a:ext cx="2537832" cy="199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Kvalita online vztahů</a:t>
            </a:r>
            <a:br>
              <a:rPr lang="cs-CZ" altLang="cs-CZ" sz="3200" smtClean="0"/>
            </a:br>
            <a:r>
              <a:rPr lang="nl-NL" altLang="cs-CZ" sz="2000" smtClean="0"/>
              <a:t>Anthenunis, Valkenburg, &amp; Peter (2012</a:t>
            </a:r>
            <a:r>
              <a:rPr lang="cs-CZ" altLang="cs-CZ" sz="2000" smtClean="0"/>
              <a:t>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8172450" cy="4824413"/>
          </a:xfrm>
        </p:spPr>
        <p:txBody>
          <a:bodyPr/>
          <a:lstStyle/>
          <a:p>
            <a:pPr eaLnBrk="1" hangingPunct="1"/>
            <a:r>
              <a:rPr lang="en-US" altLang="cs-CZ" sz="2500" dirty="0" smtClean="0"/>
              <a:t>N = 2,188, M age 22.95, </a:t>
            </a:r>
            <a:r>
              <a:rPr lang="en-US" altLang="cs-CZ" sz="2500" dirty="0" err="1" smtClean="0"/>
              <a:t>Hyves</a:t>
            </a:r>
            <a:r>
              <a:rPr lang="en-US" altLang="cs-CZ" sz="2500" dirty="0" smtClean="0"/>
              <a:t> SNS</a:t>
            </a:r>
          </a:p>
          <a:p>
            <a:pPr eaLnBrk="1" hangingPunct="1"/>
            <a:r>
              <a:rPr lang="cs-CZ" altLang="cs-CZ" sz="2500" dirty="0" smtClean="0"/>
              <a:t>3 typy vztahů:</a:t>
            </a:r>
          </a:p>
          <a:p>
            <a:pPr lvl="1" eaLnBrk="1" hangingPunct="1"/>
            <a:r>
              <a:rPr lang="cs-CZ" altLang="cs-CZ" sz="2800" dirty="0" smtClean="0"/>
              <a:t>se začátkem i pokračováním jen online </a:t>
            </a:r>
          </a:p>
          <a:p>
            <a:pPr lvl="1" eaLnBrk="1" hangingPunct="1"/>
            <a:r>
              <a:rPr lang="cs-CZ" altLang="cs-CZ" sz="2800" dirty="0" smtClean="0"/>
              <a:t>se začátkem online, ale přechodem do RL  </a:t>
            </a:r>
          </a:p>
          <a:p>
            <a:pPr lvl="1" eaLnBrk="1" hangingPunct="1"/>
            <a:r>
              <a:rPr lang="cs-CZ" altLang="cs-CZ" sz="2800" dirty="0" smtClean="0"/>
              <a:t>se začátkem v RL, ale využíváním </a:t>
            </a:r>
            <a:r>
              <a:rPr lang="cs-CZ" altLang="cs-CZ" sz="2800" dirty="0" err="1" smtClean="0"/>
              <a:t>netu</a:t>
            </a:r>
            <a:endParaRPr lang="cs-CZ" altLang="cs-CZ" sz="2800" dirty="0" smtClean="0"/>
          </a:p>
          <a:p>
            <a:pPr lvl="1" eaLnBrk="1" hangingPunct="1"/>
            <a:endParaRPr lang="cs-CZ" altLang="cs-CZ" sz="1000" dirty="0" smtClean="0"/>
          </a:p>
          <a:p>
            <a:pPr eaLnBrk="1" hangingPunct="1"/>
            <a:r>
              <a:rPr lang="cs-CZ" altLang="cs-CZ" sz="2500" dirty="0" smtClean="0">
                <a:solidFill>
                  <a:schemeClr val="tx2"/>
                </a:solidFill>
              </a:rPr>
              <a:t>Trvání vztahu</a:t>
            </a:r>
            <a:r>
              <a:rPr lang="cs-CZ" altLang="cs-CZ" sz="2500" dirty="0" smtClean="0"/>
              <a:t>: s délkou se kvalita vylepšuje, </a:t>
            </a:r>
            <a:r>
              <a:rPr lang="cs-CZ" altLang="cs-CZ" sz="2500" dirty="0" err="1" smtClean="0"/>
              <a:t>mixed</a:t>
            </a:r>
            <a:r>
              <a:rPr lang="cs-CZ" altLang="cs-CZ" sz="2500" dirty="0" smtClean="0"/>
              <a:t>-mode jsou po čase srovnatelné s RL, ale online vztahy jsou i po dvou letech kvalitní méně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5496" y="2822914"/>
            <a:ext cx="1152525" cy="3168650"/>
          </a:xfrm>
          <a:prstGeom prst="downArrow">
            <a:avLst>
              <a:gd name="adj1" fmla="val 50000"/>
              <a:gd name="adj2" fmla="val 6873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Kvalita vztahů</a:t>
            </a:r>
          </a:p>
        </p:txBody>
      </p:sp>
    </p:spTree>
    <p:extLst>
      <p:ext uri="{BB962C8B-B14F-4D97-AF65-F5344CB8AC3E}">
        <p14:creationId xmlns:p14="http://schemas.microsoft.com/office/powerpoint/2010/main" val="294745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Kvalita vztahů </a:t>
            </a:r>
            <a:r>
              <a:rPr lang="cs-CZ" altLang="cs-CZ" sz="3200" smtClean="0">
                <a:sym typeface="Wingdings" pitchFamily="2" charset="2"/>
              </a:rPr>
              <a:t> dopady</a:t>
            </a:r>
            <a:r>
              <a:rPr lang="cs-CZ" altLang="cs-CZ" smtClean="0">
                <a:sym typeface="Wingdings" pitchFamily="2" charset="2"/>
              </a:rPr>
              <a:t/>
            </a:r>
            <a:br>
              <a:rPr lang="cs-CZ" altLang="cs-CZ" smtClean="0">
                <a:sym typeface="Wingdings" pitchFamily="2" charset="2"/>
              </a:rPr>
            </a:br>
            <a:r>
              <a:rPr lang="cs-CZ" altLang="cs-CZ" sz="2400" smtClean="0">
                <a:sym typeface="Wingdings" pitchFamily="2" charset="2"/>
              </a:rPr>
              <a:t>Bessière a kol. (2008)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500" dirty="0" err="1" smtClean="0"/>
              <a:t>Longitudinál</a:t>
            </a:r>
            <a:endParaRPr lang="cs-CZ" altLang="cs-CZ" sz="2500" dirty="0" smtClean="0"/>
          </a:p>
          <a:p>
            <a:pPr eaLnBrk="1" hangingPunct="1"/>
            <a:r>
              <a:rPr lang="cs-CZ" altLang="cs-CZ" sz="2500" dirty="0" smtClean="0"/>
              <a:t>Míra </a:t>
            </a:r>
            <a:r>
              <a:rPr lang="cs-CZ" altLang="cs-CZ" sz="2500" dirty="0" err="1" smtClean="0"/>
              <a:t>depresivity</a:t>
            </a:r>
            <a:r>
              <a:rPr lang="cs-CZ" altLang="cs-CZ" sz="2500" dirty="0" smtClean="0"/>
              <a:t> se při užívání internetu k hledání nových přátel zvyšuje </a:t>
            </a:r>
          </a:p>
          <a:p>
            <a:pPr eaLnBrk="1" hangingPunct="1"/>
            <a:r>
              <a:rPr lang="cs-CZ" altLang="cs-CZ" sz="2500" dirty="0" smtClean="0"/>
              <a:t>Ale! Vztah závisí </a:t>
            </a:r>
            <a:r>
              <a:rPr lang="cs-CZ" altLang="cs-CZ" sz="2500" dirty="0" smtClean="0">
                <a:solidFill>
                  <a:schemeClr val="accent1"/>
                </a:solidFill>
              </a:rPr>
              <a:t>na míře sociální opory</a:t>
            </a:r>
            <a:r>
              <a:rPr lang="cs-CZ" altLang="cs-CZ" sz="2500" dirty="0" smtClean="0"/>
              <a:t>:</a:t>
            </a:r>
          </a:p>
          <a:p>
            <a:pPr lvl="1" eaLnBrk="1" hangingPunct="1"/>
            <a:r>
              <a:rPr lang="cs-CZ" altLang="cs-CZ" sz="2100" dirty="0" smtClean="0"/>
              <a:t>Ti s vyšší SO jsou depresivnější (</a:t>
            </a:r>
            <a:r>
              <a:rPr lang="cs-CZ" altLang="cs-CZ" sz="2100" dirty="0" err="1" smtClean="0">
                <a:solidFill>
                  <a:schemeClr val="tx2"/>
                </a:solidFill>
              </a:rPr>
              <a:t>replacement</a:t>
            </a:r>
            <a:r>
              <a:rPr lang="cs-CZ" altLang="cs-CZ" sz="2100" dirty="0" smtClean="0">
                <a:solidFill>
                  <a:schemeClr val="tx2"/>
                </a:solidFill>
              </a:rPr>
              <a:t> </a:t>
            </a:r>
            <a:r>
              <a:rPr lang="cs-CZ" altLang="cs-CZ" sz="2100" dirty="0" err="1" smtClean="0">
                <a:solidFill>
                  <a:schemeClr val="tx2"/>
                </a:solidFill>
              </a:rPr>
              <a:t>hypothesis</a:t>
            </a:r>
            <a:r>
              <a:rPr lang="cs-CZ" altLang="cs-CZ" sz="2100" dirty="0" smtClean="0"/>
              <a:t>)</a:t>
            </a:r>
          </a:p>
          <a:p>
            <a:pPr lvl="1" eaLnBrk="1" hangingPunct="1"/>
            <a:r>
              <a:rPr lang="cs-CZ" altLang="cs-CZ" sz="2100" dirty="0" smtClean="0"/>
              <a:t>Těm s malou SO se </a:t>
            </a:r>
            <a:r>
              <a:rPr lang="cs-CZ" altLang="cs-CZ" sz="2100" dirty="0" err="1" smtClean="0"/>
              <a:t>depresivita</a:t>
            </a:r>
            <a:r>
              <a:rPr lang="cs-CZ" altLang="cs-CZ" sz="2100" dirty="0" smtClean="0"/>
              <a:t> nezměnila</a:t>
            </a:r>
          </a:p>
          <a:p>
            <a:pPr lvl="1" eaLnBrk="1" hangingPunct="1"/>
            <a:r>
              <a:rPr lang="cs-CZ" altLang="cs-CZ" sz="2100" dirty="0" smtClean="0"/>
              <a:t>Ti s velmi nízkou SO byli depresivní méně (</a:t>
            </a:r>
            <a:r>
              <a:rPr lang="cs-CZ" altLang="cs-CZ" sz="2100" dirty="0" err="1" smtClean="0">
                <a:solidFill>
                  <a:schemeClr val="tx2"/>
                </a:solidFill>
              </a:rPr>
              <a:t>stimulation</a:t>
            </a:r>
            <a:r>
              <a:rPr lang="cs-CZ" altLang="cs-CZ" sz="2100" dirty="0" smtClean="0">
                <a:solidFill>
                  <a:schemeClr val="tx2"/>
                </a:solidFill>
              </a:rPr>
              <a:t> </a:t>
            </a:r>
            <a:r>
              <a:rPr lang="cs-CZ" altLang="cs-CZ" sz="2100" dirty="0" err="1" smtClean="0">
                <a:solidFill>
                  <a:schemeClr val="tx2"/>
                </a:solidFill>
              </a:rPr>
              <a:t>hypothesis</a:t>
            </a:r>
            <a:r>
              <a:rPr lang="cs-CZ" altLang="cs-CZ" sz="2100" dirty="0" smtClean="0"/>
              <a:t>)</a:t>
            </a:r>
          </a:p>
        </p:txBody>
      </p:sp>
      <p:sp>
        <p:nvSpPr>
          <p:cNvPr id="2" name="Obdélník 1"/>
          <p:cNvSpPr/>
          <p:nvPr/>
        </p:nvSpPr>
        <p:spPr>
          <a:xfrm>
            <a:off x="611560" y="5085184"/>
            <a:ext cx="79208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3200" dirty="0">
                <a:solidFill>
                  <a:schemeClr val="bg1"/>
                </a:solidFill>
              </a:rPr>
              <a:t>Dopady interakce závisí na kontextu</a:t>
            </a:r>
            <a:r>
              <a:rPr lang="cs-CZ" altLang="cs-CZ" sz="3200" dirty="0" smtClean="0">
                <a:solidFill>
                  <a:schemeClr val="bg1"/>
                </a:solidFill>
              </a:rPr>
              <a:t>!</a:t>
            </a:r>
            <a:endParaRPr lang="cs-CZ" alt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Internet-</a:t>
            </a:r>
            <a:r>
              <a:rPr lang="cs-CZ" dirty="0" err="1"/>
              <a:t>enhanced</a:t>
            </a:r>
            <a:r>
              <a:rPr lang="cs-CZ" dirty="0"/>
              <a:t> </a:t>
            </a:r>
            <a:r>
              <a:rPr lang="cs-CZ" dirty="0" err="1"/>
              <a:t>self-disclosure</a:t>
            </a:r>
            <a:r>
              <a:rPr lang="cs-CZ" dirty="0"/>
              <a:t> </a:t>
            </a:r>
            <a:r>
              <a:rPr lang="cs-CZ" dirty="0" err="1"/>
              <a:t>hypothesis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5651"/>
            <a:ext cx="8540750" cy="3771581"/>
          </a:xfrm>
        </p:spPr>
      </p:pic>
      <p:sp>
        <p:nvSpPr>
          <p:cNvPr id="5" name="TextovéPole 4"/>
          <p:cNvSpPr txBox="1"/>
          <p:nvPr/>
        </p:nvSpPr>
        <p:spPr>
          <a:xfrm>
            <a:off x="683568" y="55172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Valkenburg</a:t>
            </a:r>
            <a:r>
              <a:rPr lang="cs-CZ" dirty="0" smtClean="0"/>
              <a:t> &amp; Peter (2009)</a:t>
            </a:r>
          </a:p>
          <a:p>
            <a:r>
              <a:rPr lang="cs-CZ" dirty="0" smtClean="0"/>
              <a:t>Pro komunikaci s lidmi, které znají </a:t>
            </a:r>
            <a:r>
              <a:rPr lang="cs-CZ" dirty="0" err="1" smtClean="0"/>
              <a:t>offline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822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Utváření online vztahů</a:t>
            </a:r>
          </a:p>
        </p:txBody>
      </p:sp>
      <p:sp>
        <p:nvSpPr>
          <p:cNvPr id="160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628775"/>
            <a:ext cx="8540750" cy="4498975"/>
          </a:xfrm>
        </p:spPr>
        <p:txBody>
          <a:bodyPr/>
          <a:lstStyle/>
          <a:p>
            <a:r>
              <a:rPr lang="cs-CZ" altLang="cs-CZ" dirty="0"/>
              <a:t>Dvě základní hypotézy ve výzkumu:</a:t>
            </a:r>
          </a:p>
          <a:p>
            <a:endParaRPr lang="cs-CZ" altLang="cs-CZ" dirty="0"/>
          </a:p>
          <a:p>
            <a:r>
              <a:rPr lang="cs-CZ" altLang="cs-CZ" dirty="0" err="1"/>
              <a:t>Rich</a:t>
            </a:r>
            <a:r>
              <a:rPr lang="cs-CZ" altLang="cs-CZ" dirty="0"/>
              <a:t> </a:t>
            </a:r>
            <a:r>
              <a:rPr lang="cs-CZ" altLang="cs-CZ" dirty="0" err="1"/>
              <a:t>get</a:t>
            </a:r>
            <a:r>
              <a:rPr lang="cs-CZ" altLang="cs-CZ" dirty="0"/>
              <a:t> </a:t>
            </a:r>
            <a:r>
              <a:rPr lang="cs-CZ" altLang="cs-CZ" dirty="0" err="1"/>
              <a:t>richer</a:t>
            </a:r>
            <a:endParaRPr lang="cs-CZ" altLang="cs-CZ" dirty="0"/>
          </a:p>
          <a:p>
            <a:pPr lvl="1"/>
            <a:r>
              <a:rPr lang="cs-CZ" altLang="cs-CZ" dirty="0"/>
              <a:t>Více vztahů na internetu budou utvářet ti, kdo mají dostatečné sociální dovednosti </a:t>
            </a:r>
          </a:p>
          <a:p>
            <a:r>
              <a:rPr lang="cs-CZ" altLang="cs-CZ" dirty="0" err="1"/>
              <a:t>Social</a:t>
            </a:r>
            <a:r>
              <a:rPr lang="cs-CZ" altLang="cs-CZ" dirty="0"/>
              <a:t> </a:t>
            </a:r>
            <a:r>
              <a:rPr lang="cs-CZ" altLang="cs-CZ" dirty="0" err="1"/>
              <a:t>compensation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dirty="0"/>
              <a:t>Více vztahů na internetu budou vytvářet ti, kdo jsou v RL osamělejší, sociálně úzkostní </a:t>
            </a:r>
            <a:endParaRPr lang="cs-CZ" altLang="cs-CZ" dirty="0" smtClean="0"/>
          </a:p>
          <a:p>
            <a:pPr lvl="1"/>
            <a:endParaRPr lang="cs-CZ" altLang="cs-CZ" dirty="0"/>
          </a:p>
          <a:p>
            <a:pPr lvl="1"/>
            <a:endParaRPr lang="cs-CZ" altLang="cs-CZ" dirty="0" smtClean="0"/>
          </a:p>
          <a:p>
            <a:r>
              <a:rPr lang="nl-NL" altLang="cs-CZ" dirty="0" smtClean="0"/>
              <a:t>Peter</a:t>
            </a:r>
            <a:r>
              <a:rPr lang="nl-NL" altLang="cs-CZ" dirty="0"/>
              <a:t>, Valkenburg &amp; Schouten (2005)</a:t>
            </a:r>
          </a:p>
          <a:p>
            <a:pPr lvl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231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Rich get richer VS. social compensation </a:t>
            </a:r>
          </a:p>
        </p:txBody>
      </p:sp>
      <p:sp>
        <p:nvSpPr>
          <p:cNvPr id="16691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Obě hypotézy mají své opodstatnění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Lidé s dobrými sociálními dovednostmi je využívají k seznamování i na internetu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Nesmělí lidé preferují online komunikaci, protože je pro ně snazší než komunikace v RL</a:t>
            </a:r>
          </a:p>
          <a:p>
            <a:pPr>
              <a:lnSpc>
                <a:spcPct val="90000"/>
              </a:lnSpc>
            </a:pPr>
            <a:endParaRPr lang="cs-CZ" altLang="cs-CZ"/>
          </a:p>
          <a:p>
            <a:pPr>
              <a:lnSpc>
                <a:spcPct val="90000"/>
              </a:lnSpc>
            </a:pPr>
            <a:r>
              <a:rPr lang="cs-CZ" altLang="cs-CZ"/>
              <a:t>Avšak celkově – stejně jako v RL – na internetu více vztahů utvářejí lidé, kteří nejsou sociálně úzkostní</a:t>
            </a:r>
          </a:p>
          <a:p>
            <a:pPr>
              <a:lnSpc>
                <a:spcPct val="90000"/>
              </a:lnSpc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69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Začátky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Jak začíná vztah v RL?</a:t>
            </a:r>
            <a:endParaRPr lang="cs-CZ" altLang="cs-CZ" sz="2800" dirty="0"/>
          </a:p>
          <a:p>
            <a:r>
              <a:rPr lang="cs-CZ" altLang="cs-CZ" sz="2800" dirty="0"/>
              <a:t>Proč konkrétní vztah v RL pokračuje?</a:t>
            </a:r>
          </a:p>
          <a:p>
            <a:pPr lvl="1"/>
            <a:r>
              <a:rPr lang="cs-CZ" altLang="cs-CZ" sz="2700" dirty="0"/>
              <a:t>SVR model, </a:t>
            </a:r>
            <a:r>
              <a:rPr lang="cs-CZ" altLang="cs-CZ" sz="2700" dirty="0" err="1"/>
              <a:t>Murstein</a:t>
            </a:r>
            <a:r>
              <a:rPr lang="cs-CZ" altLang="cs-CZ" sz="2700" dirty="0"/>
              <a:t> </a:t>
            </a:r>
          </a:p>
          <a:p>
            <a:r>
              <a:rPr lang="cs-CZ" altLang="cs-CZ" sz="2800" dirty="0"/>
              <a:t>Co na internetu?</a:t>
            </a:r>
          </a:p>
          <a:p>
            <a:pPr lvl="1"/>
            <a:r>
              <a:rPr lang="cs-CZ" altLang="cs-CZ" dirty="0"/>
              <a:t>Obrácený postup než v RL– nejdříve poznáváme názory, postoje, osobnost, až poté fyzický vzhled</a:t>
            </a:r>
          </a:p>
          <a:p>
            <a:pPr lvl="1"/>
            <a:r>
              <a:rPr lang="cs-CZ" altLang="cs-CZ" dirty="0"/>
              <a:t>„Vztah“ může začít před samotným seznámením – jak to? </a:t>
            </a:r>
          </a:p>
          <a:p>
            <a:pPr lvl="1"/>
            <a:r>
              <a:rPr lang="cs-CZ" altLang="cs-CZ" dirty="0"/>
              <a:t>Převrácení soukromého a veřejného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Virtuální atraktivita</a:t>
            </a:r>
            <a:endParaRPr lang="cs-CZ" altLang="cs-CZ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 err="1"/>
              <a:t>Levine</a:t>
            </a:r>
            <a:r>
              <a:rPr lang="cs-CZ" altLang="cs-CZ" dirty="0"/>
              <a:t> (2000) – převedení aspektů atraktivity do internetového prostředí</a:t>
            </a:r>
          </a:p>
          <a:p>
            <a:pPr lvl="1">
              <a:lnSpc>
                <a:spcPct val="90000"/>
              </a:lnSpc>
            </a:pPr>
            <a:r>
              <a:rPr lang="cs-CZ" altLang="cs-CZ" sz="2300" dirty="0"/>
              <a:t>fyzický vzhled → styl psaní, schopnost vyjadřování</a:t>
            </a:r>
          </a:p>
          <a:p>
            <a:pPr lvl="1">
              <a:lnSpc>
                <a:spcPct val="90000"/>
              </a:lnSpc>
            </a:pPr>
            <a:r>
              <a:rPr lang="cs-CZ" altLang="cs-CZ" sz="2300" dirty="0"/>
              <a:t>fyzická přítomnost → stejný </a:t>
            </a:r>
            <a:r>
              <a:rPr lang="cs-CZ" altLang="cs-CZ" sz="2300" dirty="0" err="1"/>
              <a:t>kyber</a:t>
            </a:r>
            <a:r>
              <a:rPr lang="cs-CZ" altLang="cs-CZ" sz="2300" dirty="0"/>
              <a:t>-prostor</a:t>
            </a:r>
          </a:p>
          <a:p>
            <a:pPr lvl="1">
              <a:lnSpc>
                <a:spcPct val="90000"/>
              </a:lnSpc>
            </a:pPr>
            <a:r>
              <a:rPr lang="cs-CZ" altLang="cs-CZ" sz="2300" dirty="0"/>
              <a:t>frekvence kontaktu</a:t>
            </a:r>
          </a:p>
          <a:p>
            <a:pPr lvl="1">
              <a:lnSpc>
                <a:spcPct val="90000"/>
              </a:lnSpc>
            </a:pPr>
            <a:r>
              <a:rPr lang="cs-CZ" altLang="cs-CZ" sz="2300" dirty="0"/>
              <a:t>reciprocita sebeodhalování</a:t>
            </a:r>
          </a:p>
          <a:p>
            <a:pPr lvl="1">
              <a:lnSpc>
                <a:spcPct val="90000"/>
              </a:lnSpc>
            </a:pPr>
            <a:r>
              <a:rPr lang="cs-CZ" altLang="cs-CZ" sz="2300" dirty="0"/>
              <a:t>sebenaplňující se proroctví</a:t>
            </a:r>
          </a:p>
          <a:p>
            <a:pPr lvl="1">
              <a:lnSpc>
                <a:spcPct val="90000"/>
              </a:lnSpc>
            </a:pPr>
            <a:r>
              <a:rPr lang="cs-CZ" altLang="cs-CZ" sz="2300" dirty="0"/>
              <a:t>vnímaná podobnost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Výzkumy (Šmahel, Veselá, 2006; Albright, 2001) – humor, význačnost/zajímavost, kreativita, písemný projev, inteligence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Rozvíjení vztahu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Čím se vztah prohlubuje?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Liší se to online a </a:t>
            </a:r>
            <a:r>
              <a:rPr lang="cs-CZ" altLang="cs-CZ" dirty="0" err="1"/>
              <a:t>offline</a:t>
            </a:r>
            <a:r>
              <a:rPr lang="cs-CZ" altLang="cs-CZ" dirty="0"/>
              <a:t>?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Vývoj vztahu souvisí s..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vývojem důvěry (</a:t>
            </a:r>
            <a:r>
              <a:rPr lang="cs-CZ" altLang="cs-CZ" dirty="0" err="1"/>
              <a:t>Whitty</a:t>
            </a:r>
            <a:r>
              <a:rPr lang="cs-CZ" altLang="cs-CZ" dirty="0"/>
              <a:t>); vzájemným sebeodhalováním (Altman </a:t>
            </a:r>
            <a:r>
              <a:rPr lang="en-US" altLang="cs-CZ" dirty="0"/>
              <a:t>&amp;</a:t>
            </a:r>
            <a:r>
              <a:rPr lang="cs-CZ" altLang="cs-CZ" dirty="0"/>
              <a:t> </a:t>
            </a:r>
            <a:r>
              <a:rPr lang="cs-CZ" altLang="cs-CZ" dirty="0" err="1"/>
              <a:t>Taylor</a:t>
            </a:r>
            <a:r>
              <a:rPr lang="cs-CZ" altLang="cs-CZ" dirty="0"/>
              <a:t>); s vyrovnaným poměrem nákladů a zisků ve vztahu (</a:t>
            </a:r>
            <a:r>
              <a:rPr lang="cs-CZ" altLang="cs-CZ" dirty="0" err="1"/>
              <a:t>Thibaut</a:t>
            </a:r>
            <a:r>
              <a:rPr lang="cs-CZ" altLang="cs-CZ" dirty="0"/>
              <a:t> </a:t>
            </a:r>
            <a:r>
              <a:rPr lang="en-US" altLang="cs-CZ" dirty="0"/>
              <a:t>&amp;</a:t>
            </a:r>
            <a:r>
              <a:rPr lang="cs-CZ" altLang="cs-CZ" dirty="0"/>
              <a:t> </a:t>
            </a:r>
            <a:r>
              <a:rPr lang="cs-CZ" altLang="cs-CZ" dirty="0" err="1"/>
              <a:t>Kelley</a:t>
            </a:r>
            <a:r>
              <a:rPr lang="cs-CZ" altLang="cs-CZ" dirty="0"/>
              <a:t>)... 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Nic z toho není závislé na médiu, ve kterém se vztah odehrává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1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Na internetu..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Sebeodhalování na internetu - </a:t>
            </a:r>
            <a:r>
              <a:rPr lang="cs-CZ" altLang="cs-CZ" i="1" dirty="0" err="1"/>
              <a:t>Stranger</a:t>
            </a:r>
            <a:r>
              <a:rPr lang="cs-CZ" altLang="cs-CZ" i="1" dirty="0"/>
              <a:t> on </a:t>
            </a:r>
            <a:r>
              <a:rPr lang="cs-CZ" altLang="cs-CZ" i="1" dirty="0" err="1"/>
              <a:t>the</a:t>
            </a:r>
            <a:r>
              <a:rPr lang="cs-CZ" altLang="cs-CZ" i="1" dirty="0"/>
              <a:t> </a:t>
            </a:r>
            <a:r>
              <a:rPr lang="cs-CZ" altLang="cs-CZ" i="1" dirty="0" err="1"/>
              <a:t>train</a:t>
            </a:r>
            <a:r>
              <a:rPr lang="cs-CZ" altLang="cs-CZ" i="1" dirty="0"/>
              <a:t>, </a:t>
            </a:r>
            <a:r>
              <a:rPr lang="cs-CZ" altLang="cs-CZ" i="1" dirty="0" err="1"/>
              <a:t>Passing</a:t>
            </a:r>
            <a:r>
              <a:rPr lang="cs-CZ" altLang="cs-CZ" i="1" dirty="0"/>
              <a:t> </a:t>
            </a:r>
            <a:r>
              <a:rPr lang="cs-CZ" altLang="cs-CZ" i="1" dirty="0" err="1"/>
              <a:t>stranger</a:t>
            </a:r>
            <a:endParaRPr lang="cs-CZ" altLang="cs-CZ" i="1" dirty="0"/>
          </a:p>
          <a:p>
            <a:pPr>
              <a:lnSpc>
                <a:spcPct val="90000"/>
              </a:lnSpc>
            </a:pPr>
            <a:r>
              <a:rPr lang="cs-CZ" altLang="cs-CZ" dirty="0"/>
              <a:t>Řada výzkumů, které potvrzují vyšší míru sebeodhalování na internetu než v realitě – </a:t>
            </a:r>
            <a:r>
              <a:rPr lang="cs-CZ" altLang="cs-CZ" dirty="0" err="1"/>
              <a:t>disinhibice</a:t>
            </a:r>
            <a:r>
              <a:rPr lang="cs-CZ" altLang="cs-CZ" dirty="0"/>
              <a:t>?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Vnější znaky postupujícího vztahu – počet kanálů, postup od veřejného k soukromému (</a:t>
            </a:r>
            <a:r>
              <a:rPr lang="cs-CZ" altLang="cs-CZ" dirty="0" err="1"/>
              <a:t>Baker</a:t>
            </a:r>
            <a:r>
              <a:rPr lang="cs-CZ" altLang="cs-CZ" dirty="0"/>
              <a:t>, 1998)</a:t>
            </a:r>
          </a:p>
          <a:p>
            <a:pPr>
              <a:lnSpc>
                <a:spcPct val="90000"/>
              </a:lnSpc>
            </a:pPr>
            <a:r>
              <a:rPr lang="en-US" altLang="cs-CZ" dirty="0"/>
              <a:t>McKenna, Green, &amp; Gleason, (2002</a:t>
            </a:r>
            <a:r>
              <a:rPr lang="cs-CZ" altLang="cs-CZ" dirty="0"/>
              <a:t>):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84763"/>
            <a:ext cx="748823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9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Jak často lidé tvoří online vztahy</a:t>
            </a:r>
          </a:p>
        </p:txBody>
      </p:sp>
      <p:sp>
        <p:nvSpPr>
          <p:cNvPr id="146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700213"/>
            <a:ext cx="8540750" cy="4498975"/>
          </a:xfrm>
        </p:spPr>
        <p:txBody>
          <a:bodyPr/>
          <a:lstStyle/>
          <a:p>
            <a:r>
              <a:rPr lang="cs-CZ" altLang="cs-CZ" sz="2800" dirty="0" smtClean="0"/>
              <a:t>Počátky rozšiřování internetu, dospělí:</a:t>
            </a:r>
          </a:p>
          <a:p>
            <a:pPr lvl="1"/>
            <a:r>
              <a:rPr lang="cs-CZ" altLang="cs-CZ" sz="2400" dirty="0" err="1" smtClean="0"/>
              <a:t>Parks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a </a:t>
            </a:r>
            <a:r>
              <a:rPr lang="cs-CZ" altLang="cs-CZ" sz="2400" dirty="0" err="1"/>
              <a:t>Floyd</a:t>
            </a:r>
            <a:r>
              <a:rPr lang="cs-CZ" altLang="cs-CZ" sz="2400" dirty="0"/>
              <a:t> (1996) - </a:t>
            </a:r>
            <a:r>
              <a:rPr lang="cs-CZ" altLang="cs-CZ" sz="2400" dirty="0" smtClean="0"/>
              <a:t>diskusní </a:t>
            </a:r>
            <a:r>
              <a:rPr lang="cs-CZ" altLang="cs-CZ" sz="2400" dirty="0"/>
              <a:t>fóra</a:t>
            </a:r>
            <a:r>
              <a:rPr lang="cs-CZ" altLang="cs-CZ" sz="2400" dirty="0" smtClean="0"/>
              <a:t>:</a:t>
            </a:r>
          </a:p>
          <a:p>
            <a:pPr lvl="2"/>
            <a:r>
              <a:rPr lang="cs-CZ" altLang="cs-CZ" sz="2000" dirty="0" smtClean="0">
                <a:solidFill>
                  <a:schemeClr val="tx2">
                    <a:lumMod val="50000"/>
                  </a:schemeClr>
                </a:solidFill>
              </a:rPr>
              <a:t>60,7</a:t>
            </a:r>
            <a:r>
              <a:rPr lang="cs-CZ" altLang="cs-CZ" sz="2000" dirty="0"/>
              <a:t> </a:t>
            </a:r>
            <a:r>
              <a:rPr lang="cs-CZ" altLang="cs-CZ" sz="2000" dirty="0">
                <a:solidFill>
                  <a:schemeClr val="tx2">
                    <a:lumMod val="50000"/>
                  </a:schemeClr>
                </a:solidFill>
              </a:rPr>
              <a:t>%</a:t>
            </a:r>
            <a:r>
              <a:rPr lang="cs-CZ" altLang="cs-CZ" sz="2000" dirty="0"/>
              <a:t> našlo na internetu přítele, z toho 41 % přátelství „blízkých“ a 26 % romantických vztahů</a:t>
            </a:r>
          </a:p>
          <a:p>
            <a:pPr lvl="1"/>
            <a:r>
              <a:rPr lang="cs-CZ" altLang="cs-CZ" sz="2400" dirty="0" err="1"/>
              <a:t>Utz</a:t>
            </a:r>
            <a:r>
              <a:rPr lang="cs-CZ" altLang="cs-CZ" sz="2400" dirty="0"/>
              <a:t> (2000) - </a:t>
            </a:r>
            <a:r>
              <a:rPr lang="cs-CZ" altLang="cs-CZ" sz="2400" dirty="0" err="1"/>
              <a:t>MUDy</a:t>
            </a:r>
            <a:r>
              <a:rPr lang="cs-CZ" altLang="cs-CZ" sz="2400" dirty="0"/>
              <a:t> (textově založená hra více hráčů</a:t>
            </a:r>
            <a:r>
              <a:rPr lang="cs-CZ" altLang="cs-CZ" sz="2400" dirty="0" smtClean="0"/>
              <a:t>):</a:t>
            </a:r>
          </a:p>
          <a:p>
            <a:pPr lvl="2"/>
            <a:r>
              <a:rPr lang="cs-CZ" altLang="cs-CZ" sz="2000" dirty="0" smtClean="0">
                <a:solidFill>
                  <a:schemeClr val="tx2">
                    <a:lumMod val="50000"/>
                  </a:schemeClr>
                </a:solidFill>
              </a:rPr>
              <a:t>73,6 </a:t>
            </a:r>
            <a:r>
              <a:rPr lang="cs-CZ" altLang="cs-CZ" sz="2000" dirty="0">
                <a:solidFill>
                  <a:schemeClr val="tx2">
                    <a:lumMod val="50000"/>
                  </a:schemeClr>
                </a:solidFill>
              </a:rPr>
              <a:t>% </a:t>
            </a:r>
            <a:r>
              <a:rPr lang="cs-CZ" altLang="cs-CZ" sz="2000" dirty="0"/>
              <a:t>našlo na internetu přítele</a:t>
            </a:r>
          </a:p>
          <a:p>
            <a:pPr lvl="1"/>
            <a:r>
              <a:rPr lang="cs-CZ" altLang="cs-CZ" sz="2400" dirty="0" err="1"/>
              <a:t>Parks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Roberts</a:t>
            </a:r>
            <a:r>
              <a:rPr lang="cs-CZ" altLang="cs-CZ" sz="2400" dirty="0"/>
              <a:t> (1998) - MOO (další textová hra</a:t>
            </a:r>
            <a:r>
              <a:rPr lang="cs-CZ" altLang="cs-CZ" sz="2400" dirty="0" smtClean="0"/>
              <a:t>):</a:t>
            </a:r>
          </a:p>
          <a:p>
            <a:pPr lvl="2"/>
            <a:r>
              <a:rPr lang="cs-CZ" altLang="cs-CZ" sz="2000" dirty="0" smtClean="0">
                <a:solidFill>
                  <a:schemeClr val="tx2">
                    <a:lumMod val="50000"/>
                  </a:schemeClr>
                </a:solidFill>
              </a:rPr>
              <a:t>93,6 %</a:t>
            </a:r>
          </a:p>
          <a:p>
            <a:pPr lvl="1"/>
            <a:endParaRPr lang="cs-CZ" altLang="cs-CZ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Ale dostupnost 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internetu v době těchto výzkumů 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stále omezená</a:t>
            </a:r>
            <a:endParaRPr lang="cs-CZ" altLang="cs-CZ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8928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Komunikace na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00" dirty="0"/>
              <a:t>Specifika online komunikace souvisejí s rysy internetu</a:t>
            </a:r>
          </a:p>
          <a:p>
            <a:pPr lvl="1"/>
            <a:r>
              <a:rPr lang="cs-CZ" altLang="cs-CZ" sz="2100" dirty="0"/>
              <a:t>omezené vnímání</a:t>
            </a:r>
          </a:p>
          <a:p>
            <a:pPr lvl="1"/>
            <a:r>
              <a:rPr lang="cs-CZ" altLang="cs-CZ" sz="2100" dirty="0"/>
              <a:t>prostředí založené na textu</a:t>
            </a:r>
          </a:p>
          <a:p>
            <a:pPr lvl="1"/>
            <a:r>
              <a:rPr lang="cs-CZ" altLang="cs-CZ" sz="2100" dirty="0"/>
              <a:t>fyzická </a:t>
            </a:r>
            <a:r>
              <a:rPr lang="cs-CZ" altLang="cs-CZ" sz="2100" dirty="0" smtClean="0"/>
              <a:t>nepřítomnost</a:t>
            </a:r>
          </a:p>
          <a:p>
            <a:pPr lvl="1"/>
            <a:endParaRPr lang="cs-CZ" altLang="cs-CZ" sz="2100" dirty="0"/>
          </a:p>
          <a:p>
            <a:pPr lvl="1"/>
            <a:endParaRPr lang="cs-CZ" altLang="cs-CZ" sz="2100" dirty="0" smtClean="0"/>
          </a:p>
          <a:p>
            <a:r>
              <a:rPr lang="cs-CZ" altLang="cs-CZ" sz="2500" dirty="0" smtClean="0"/>
              <a:t>Rysy internetu se v čase mění</a:t>
            </a:r>
            <a:endParaRPr lang="cs-CZ" altLang="cs-CZ" sz="2500" dirty="0"/>
          </a:p>
          <a:p>
            <a:r>
              <a:rPr lang="cs-CZ" dirty="0" smtClean="0"/>
              <a:t>Nové aplikace, nové způsoby interakce, nové normy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1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dirty="0"/>
              <a:t>Jak často lidé tvoří online vztahy</a:t>
            </a:r>
            <a:r>
              <a:rPr lang="cs-CZ" altLang="cs-CZ" dirty="0"/>
              <a:t> II.</a:t>
            </a:r>
            <a:br>
              <a:rPr lang="cs-CZ" altLang="cs-CZ" dirty="0"/>
            </a:br>
            <a:r>
              <a:rPr lang="cs-CZ" altLang="cs-CZ" sz="3200" dirty="0"/>
              <a:t>(YISS, 2008)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844675"/>
            <a:ext cx="8540750" cy="4498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 smtClean="0"/>
              <a:t>Novější data, děti a dospívající: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 err="1" smtClean="0"/>
              <a:t>National</a:t>
            </a:r>
            <a:r>
              <a:rPr lang="cs-CZ" altLang="cs-CZ" sz="2800" dirty="0" smtClean="0"/>
              <a:t> </a:t>
            </a:r>
            <a:r>
              <a:rPr lang="cs-CZ" altLang="cs-CZ" sz="2800" dirty="0" err="1"/>
              <a:t>survey</a:t>
            </a:r>
            <a:r>
              <a:rPr lang="cs-CZ" altLang="cs-CZ" sz="2800" dirty="0"/>
              <a:t> US: </a:t>
            </a:r>
            <a:r>
              <a:rPr lang="cs-CZ" altLang="cs-CZ" sz="2800" dirty="0">
                <a:solidFill>
                  <a:schemeClr val="accent1"/>
                </a:solidFill>
              </a:rPr>
              <a:t>25 % </a:t>
            </a:r>
            <a:r>
              <a:rPr lang="cs-CZ" altLang="cs-CZ" sz="2800" dirty="0"/>
              <a:t>dětí (10-17 let) příležitostné online přátelství, 14 % blízké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Většina s vrstevníky (70 %) a </a:t>
            </a:r>
            <a:r>
              <a:rPr lang="cs-CZ" altLang="cs-CZ" sz="2400" dirty="0">
                <a:solidFill>
                  <a:schemeClr val="accent1"/>
                </a:solidFill>
              </a:rPr>
              <a:t>lidmi opačného pohlaví</a:t>
            </a:r>
            <a:r>
              <a:rPr lang="cs-CZ" altLang="cs-CZ" sz="2400" dirty="0"/>
              <a:t> (71 %)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>
                <a:solidFill>
                  <a:schemeClr val="accent1"/>
                </a:solidFill>
              </a:rPr>
              <a:t>Dívky</a:t>
            </a:r>
            <a:r>
              <a:rPr lang="cs-CZ" altLang="cs-CZ" sz="2400" dirty="0"/>
              <a:t> utvářejí online přátelství častěji (29 % x 23 %) a </a:t>
            </a:r>
            <a:r>
              <a:rPr lang="cs-CZ" altLang="cs-CZ" sz="2400" dirty="0">
                <a:solidFill>
                  <a:schemeClr val="accent1"/>
                </a:solidFill>
              </a:rPr>
              <a:t>častěji je hodnotí jako „blízké“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59 % z chatu, 30 % IM, 5 % hry, 6 % jinak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>
                <a:solidFill>
                  <a:schemeClr val="accent1"/>
                </a:solidFill>
              </a:rPr>
              <a:t>Pouze 2 % mají negativní zkušenost</a:t>
            </a:r>
            <a:r>
              <a:rPr lang="cs-CZ" altLang="cs-CZ" sz="2400" dirty="0"/>
              <a:t> s online přátelstvím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Online přátelství častěji navazují starší adolescenti a lidé s konflikty v rodině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</p:txBody>
      </p:sp>
      <p:sp>
        <p:nvSpPr>
          <p:cNvPr id="3" name="Obláček 2"/>
          <p:cNvSpPr/>
          <p:nvPr/>
        </p:nvSpPr>
        <p:spPr>
          <a:xfrm>
            <a:off x="6444208" y="692696"/>
            <a:ext cx="2160240" cy="1656184"/>
          </a:xfrm>
          <a:prstGeom prst="cloudCallout">
            <a:avLst>
              <a:gd name="adj1" fmla="val 46674"/>
              <a:gd name="adj2" fmla="val 72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A co ti dospělí?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stalo s dospělými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Rozšiřování internetu </a:t>
            </a:r>
            <a:r>
              <a:rPr lang="cs-CZ" dirty="0" smtClean="0">
                <a:sym typeface="Wingdings" panose="05000000000000000000" pitchFamily="2" charset="2"/>
              </a:rPr>
              <a:t> čím dál více známých lidí online &amp; čím dál mladší online </a:t>
            </a:r>
          </a:p>
          <a:p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Rozšiřování nástrojů, kterými se lze připojit a míst, odkud se lze připojit  </a:t>
            </a:r>
            <a:r>
              <a:rPr lang="cs-CZ" dirty="0" err="1" smtClean="0">
                <a:sym typeface="Wingdings" panose="05000000000000000000" pitchFamily="2" charset="2"/>
              </a:rPr>
              <a:t>always</a:t>
            </a:r>
            <a:r>
              <a:rPr lang="cs-CZ" dirty="0" smtClean="0">
                <a:sym typeface="Wingdings" panose="05000000000000000000" pitchFamily="2" charset="2"/>
              </a:rPr>
              <a:t> on</a:t>
            </a:r>
          </a:p>
          <a:p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Popularita sociálních sítí a prostředí podporujících komunikaci se známými lidmi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Četnost komunikace s neznámými lidmi klesla</a:t>
            </a:r>
          </a:p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„Dospělí nikoho nezajímají“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dirty="0"/>
              <a:t>Jak často lidé tvoří online vztahy</a:t>
            </a:r>
            <a:r>
              <a:rPr lang="cs-CZ" altLang="cs-CZ" dirty="0"/>
              <a:t> II.</a:t>
            </a:r>
            <a:br>
              <a:rPr lang="cs-CZ" altLang="cs-CZ" dirty="0"/>
            </a:br>
            <a:r>
              <a:rPr lang="cs-CZ" altLang="cs-CZ" sz="3100" dirty="0"/>
              <a:t>(EUKO </a:t>
            </a:r>
            <a:r>
              <a:rPr lang="cs-CZ" altLang="cs-CZ" sz="3100" dirty="0" smtClean="0"/>
              <a:t>II; </a:t>
            </a:r>
            <a:r>
              <a:rPr lang="cs-CZ" altLang="cs-CZ" sz="3100" dirty="0" err="1" smtClean="0"/>
              <a:t>Livingstone</a:t>
            </a:r>
            <a:r>
              <a:rPr lang="cs-CZ" altLang="cs-CZ" sz="3100" dirty="0" smtClean="0"/>
              <a:t> et al., 2011)</a:t>
            </a:r>
            <a:endParaRPr lang="cs-CZ" altLang="cs-CZ" sz="3100" dirty="0"/>
          </a:p>
        </p:txBody>
      </p:sp>
      <p:sp>
        <p:nvSpPr>
          <p:cNvPr id="150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628775"/>
            <a:ext cx="3816350" cy="4498975"/>
          </a:xfrm>
        </p:spPr>
        <p:txBody>
          <a:bodyPr/>
          <a:lstStyle/>
          <a:p>
            <a:endParaRPr lang="cs-CZ" altLang="cs-CZ" dirty="0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3926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ový popisek 1"/>
          <p:cNvSpPr/>
          <p:nvPr/>
        </p:nvSpPr>
        <p:spPr>
          <a:xfrm>
            <a:off x="1141587" y="3393641"/>
            <a:ext cx="3096344" cy="1512168"/>
          </a:xfrm>
          <a:prstGeom prst="wedgeRectCallout">
            <a:avLst>
              <a:gd name="adj1" fmla="val 62225"/>
              <a:gd name="adj2" fmla="val -12520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2000" dirty="0">
                <a:solidFill>
                  <a:schemeClr val="tx1"/>
                </a:solidFill>
              </a:rPr>
              <a:t>Komunikace na internetu s neznámými </a:t>
            </a:r>
            <a:r>
              <a:rPr lang="cs-CZ" altLang="cs-CZ" sz="2000" dirty="0" smtClean="0">
                <a:solidFill>
                  <a:schemeClr val="tx1"/>
                </a:solidFill>
              </a:rPr>
              <a:t>lidmi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1114897" y="1556569"/>
            <a:ext cx="3096344" cy="1512168"/>
          </a:xfrm>
          <a:prstGeom prst="wedgeRectCallout">
            <a:avLst>
              <a:gd name="adj1" fmla="val 60687"/>
              <a:gd name="adj2" fmla="val -3765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2000" dirty="0">
                <a:solidFill>
                  <a:schemeClr val="bg1"/>
                </a:solidFill>
              </a:rPr>
              <a:t>Setkání s neznámými z internetu v realitě</a:t>
            </a:r>
          </a:p>
        </p:txBody>
      </p:sp>
    </p:spTree>
    <p:extLst>
      <p:ext uri="{BB962C8B-B14F-4D97-AF65-F5344CB8AC3E}">
        <p14:creationId xmlns:p14="http://schemas.microsoft.com/office/powerpoint/2010/main" val="17949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2048272"/>
          </a:xfrm>
          <a:noFill/>
          <a:ln/>
        </p:spPr>
        <p:txBody>
          <a:bodyPr>
            <a:normAutofit/>
          </a:bodyPr>
          <a:lstStyle/>
          <a:p>
            <a:r>
              <a:rPr lang="cs-CZ" altLang="cs-CZ" sz="4000" dirty="0" smtClean="0"/>
              <a:t>Stejný výzkum, data jen z ČR </a:t>
            </a:r>
            <a:br>
              <a:rPr lang="cs-CZ" altLang="cs-CZ" sz="4000" dirty="0" smtClean="0"/>
            </a:br>
            <a:r>
              <a:rPr lang="cs-CZ" altLang="cs-CZ" sz="4000" dirty="0"/>
              <a:t>(</a:t>
            </a:r>
            <a:r>
              <a:rPr lang="cs-CZ" altLang="cs-CZ" sz="4000" dirty="0" smtClean="0"/>
              <a:t>EUKO II)</a:t>
            </a:r>
            <a:endParaRPr lang="cs-CZ" altLang="cs-CZ" sz="3200" dirty="0"/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7704856" cy="33259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76256" y="479715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Celkově 46% komunikuje s neznámými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S kým komunikujeme online </a:t>
            </a:r>
            <a:br>
              <a:rPr lang="cs-CZ" altLang="cs-CZ" sz="4000"/>
            </a:br>
            <a:r>
              <a:rPr lang="cs-CZ" altLang="cs-CZ" sz="4000"/>
              <a:t>(Gross, 2004)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Deníkové záznamy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Jak se adolescenti baví online?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Většina online komunikace adolescentů je soukromá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S cizími lidmi se nejvíce potkávají na veřejných místech (diskuzní fóra, chaty)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>
                <a:solidFill>
                  <a:schemeClr val="accent1"/>
                </a:solidFill>
              </a:rPr>
              <a:t>84 %</a:t>
            </a:r>
            <a:r>
              <a:rPr lang="cs-CZ" altLang="cs-CZ" sz="2000" dirty="0"/>
              <a:t> používání IM (které teenageři používají nejčastěji) je s lidmi z RL, typicky navíc </a:t>
            </a:r>
            <a:r>
              <a:rPr lang="cs-CZ" altLang="cs-CZ" sz="2000" dirty="0">
                <a:solidFill>
                  <a:schemeClr val="accent1"/>
                </a:solidFill>
              </a:rPr>
              <a:t>s </a:t>
            </a:r>
            <a:r>
              <a:rPr lang="cs-CZ" altLang="cs-CZ" sz="2000" i="1" dirty="0">
                <a:solidFill>
                  <a:schemeClr val="accent1"/>
                </a:solidFill>
              </a:rPr>
              <a:t>blízkými</a:t>
            </a:r>
            <a:r>
              <a:rPr lang="cs-CZ" altLang="cs-CZ" sz="2000" dirty="0">
                <a:solidFill>
                  <a:schemeClr val="accent1"/>
                </a:solidFill>
              </a:rPr>
              <a:t> lidmi</a:t>
            </a:r>
            <a:r>
              <a:rPr lang="cs-CZ" altLang="cs-CZ" sz="2000" dirty="0"/>
              <a:t> (82 % kamarádi nebo nejlepší kamarádi)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Důvody IM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nejčastěji pobavit se s kamarády a zabít nudu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Nejčastější témata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ostatní kamarádi, drby</a:t>
            </a:r>
          </a:p>
        </p:txBody>
      </p:sp>
    </p:spTree>
    <p:extLst>
      <p:ext uri="{BB962C8B-B14F-4D97-AF65-F5344CB8AC3E}">
        <p14:creationId xmlns:p14="http://schemas.microsoft.com/office/powerpoint/2010/main" val="4262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Kdo </a:t>
            </a:r>
            <a:r>
              <a:rPr lang="cs-CZ" altLang="cs-CZ" dirty="0" smtClean="0"/>
              <a:t>komunikuje </a:t>
            </a:r>
            <a:r>
              <a:rPr lang="cs-CZ" altLang="cs-CZ" dirty="0"/>
              <a:t>online s neznámými </a:t>
            </a:r>
            <a:r>
              <a:rPr lang="cs-CZ" altLang="cs-CZ" dirty="0" smtClean="0"/>
              <a:t>lidmi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vulnerabilní</a:t>
            </a:r>
            <a:r>
              <a:rPr lang="cs-CZ" dirty="0" smtClean="0"/>
              <a:t>“ jedinci</a:t>
            </a:r>
          </a:p>
          <a:p>
            <a:pPr lvl="1"/>
            <a:r>
              <a:rPr lang="cs-CZ" dirty="0" smtClean="0"/>
              <a:t>Vyšší četnost problémů s </a:t>
            </a:r>
            <a:r>
              <a:rPr lang="cs-CZ" dirty="0"/>
              <a:t>chováním (</a:t>
            </a:r>
            <a:r>
              <a:rPr lang="cs-CZ" dirty="0" err="1"/>
              <a:t>Barbovschi</a:t>
            </a:r>
            <a:r>
              <a:rPr lang="cs-CZ" dirty="0"/>
              <a:t> et al., </a:t>
            </a:r>
            <a:r>
              <a:rPr lang="cs-CZ" dirty="0" smtClean="0"/>
              <a:t>2012)</a:t>
            </a:r>
          </a:p>
          <a:p>
            <a:pPr lvl="1"/>
            <a:r>
              <a:rPr lang="cs-CZ" dirty="0" smtClean="0"/>
              <a:t>Vyšší </a:t>
            </a:r>
            <a:r>
              <a:rPr lang="cs-CZ" dirty="0" err="1" smtClean="0"/>
              <a:t>depresivita</a:t>
            </a:r>
            <a:r>
              <a:rPr lang="cs-CZ" dirty="0" smtClean="0"/>
              <a:t> (</a:t>
            </a:r>
            <a:r>
              <a:rPr lang="cs-CZ" dirty="0" err="1" smtClean="0"/>
              <a:t>Ybarra</a:t>
            </a:r>
            <a:r>
              <a:rPr lang="cs-CZ" dirty="0" smtClean="0"/>
              <a:t> et al., 2005)</a:t>
            </a:r>
          </a:p>
          <a:p>
            <a:pPr lvl="1"/>
            <a:r>
              <a:rPr lang="cs-CZ" dirty="0" smtClean="0"/>
              <a:t>Nižší </a:t>
            </a:r>
            <a:r>
              <a:rPr lang="cs-CZ" dirty="0" err="1" smtClean="0"/>
              <a:t>self-esteem</a:t>
            </a:r>
            <a:r>
              <a:rPr lang="cs-CZ" dirty="0"/>
              <a:t> (van den </a:t>
            </a:r>
            <a:r>
              <a:rPr lang="cs-CZ" dirty="0" err="1"/>
              <a:t>Heuvel</a:t>
            </a:r>
            <a:r>
              <a:rPr lang="cs-CZ" dirty="0"/>
              <a:t> et al., 2012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Vyšší četnost konfliktů s rodiči, vyšší </a:t>
            </a:r>
            <a:r>
              <a:rPr lang="cs-CZ" dirty="0"/>
              <a:t>delikvence (</a:t>
            </a:r>
            <a:r>
              <a:rPr lang="cs-CZ" dirty="0" err="1"/>
              <a:t>Wolak</a:t>
            </a:r>
            <a:r>
              <a:rPr lang="cs-CZ" dirty="0"/>
              <a:t> et al., </a:t>
            </a:r>
            <a:r>
              <a:rPr lang="cs-CZ" dirty="0" smtClean="0"/>
              <a:t>2003)</a:t>
            </a:r>
          </a:p>
          <a:p>
            <a:pPr lvl="1"/>
            <a:r>
              <a:rPr lang="cs-CZ" dirty="0" smtClean="0"/>
              <a:t>Vyšší stydlivost, úzkostnost, </a:t>
            </a:r>
            <a:r>
              <a:rPr lang="cs-CZ" dirty="0"/>
              <a:t>osamělost (</a:t>
            </a:r>
            <a:r>
              <a:rPr lang="cs-CZ" dirty="0" err="1"/>
              <a:t>Bonetti</a:t>
            </a:r>
            <a:r>
              <a:rPr lang="cs-CZ" dirty="0"/>
              <a:t> et al., </a:t>
            </a:r>
            <a:r>
              <a:rPr lang="cs-CZ" dirty="0" smtClean="0"/>
              <a:t>2010; Gross, 2004)</a:t>
            </a:r>
          </a:p>
          <a:p>
            <a:pPr lvl="1"/>
            <a:endParaRPr lang="cs-CZ" dirty="0"/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Průřezová data! 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4941168"/>
            <a:ext cx="7920880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bg2">
                    <a:lumMod val="50000"/>
                  </a:schemeClr>
                </a:solidFill>
              </a:rPr>
              <a:t>Korelace není kauzalita</a:t>
            </a:r>
            <a:endParaRPr lang="cs-CZ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Elisheva Gross (2009)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844675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Cíl – zjistit bezprostřední dopad online komunikace s neznámým člověkem (zjistit kauzalitu)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chemeClr val="accent1"/>
                </a:solidFill>
              </a:rPr>
              <a:t>Experiment</a:t>
            </a:r>
          </a:p>
          <a:p>
            <a:pPr>
              <a:lnSpc>
                <a:spcPct val="90000"/>
              </a:lnSpc>
            </a:pPr>
            <a:endParaRPr lang="cs-CZ" altLang="cs-CZ" sz="2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 dirty="0"/>
              <a:t>Základní lidská potřeba – náležet (</a:t>
            </a:r>
            <a:r>
              <a:rPr lang="cs-CZ" altLang="cs-CZ" sz="2800" dirty="0" err="1"/>
              <a:t>belonging</a:t>
            </a:r>
            <a:r>
              <a:rPr lang="cs-CZ" altLang="cs-CZ" sz="28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Ohrožení této potřeby – exkluze (vyčlenění), odmítnutí → „poplach“ ve formě sníženého sebevědomí → potřeba navrátit rovnováhu</a:t>
            </a:r>
          </a:p>
          <a:p>
            <a:pPr>
              <a:lnSpc>
                <a:spcPct val="90000"/>
              </a:lnSpc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6174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Postup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600200"/>
            <a:ext cx="8640763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altLang="cs-CZ" sz="2800"/>
              <a:t>Účastníci – dva nezávislé výběry mladších a starších adolescentů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Mladší: </a:t>
            </a:r>
            <a:r>
              <a:rPr lang="cs-CZ" altLang="cs-CZ" sz="2400" i="1"/>
              <a:t>N</a:t>
            </a:r>
            <a:r>
              <a:rPr lang="cs-CZ" altLang="cs-CZ" sz="2400"/>
              <a:t> = 50, 27 (54 %) dívky, 11-15 let (</a:t>
            </a:r>
            <a:r>
              <a:rPr lang="cs-CZ" altLang="cs-CZ" sz="2400" i="1"/>
              <a:t>M</a:t>
            </a:r>
            <a:r>
              <a:rPr lang="cs-CZ" altLang="cs-CZ" sz="2400"/>
              <a:t>=12.5, </a:t>
            </a:r>
            <a:r>
              <a:rPr lang="cs-CZ" altLang="cs-CZ" sz="2400" i="1"/>
              <a:t>SD</a:t>
            </a:r>
            <a:r>
              <a:rPr lang="cs-CZ" altLang="cs-CZ" sz="2400"/>
              <a:t>=1.2)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Starší: </a:t>
            </a:r>
            <a:r>
              <a:rPr lang="cs-CZ" altLang="cs-CZ" sz="2400" i="1"/>
              <a:t>N =</a:t>
            </a:r>
            <a:r>
              <a:rPr lang="cs-CZ" altLang="cs-CZ" sz="2400"/>
              <a:t> 60, 32 (53 %) dívky, 18-23 let (</a:t>
            </a:r>
            <a:r>
              <a:rPr lang="cs-CZ" altLang="cs-CZ" sz="2400" i="1"/>
              <a:t>M</a:t>
            </a:r>
            <a:r>
              <a:rPr lang="cs-CZ" altLang="cs-CZ" sz="2400"/>
              <a:t>=18.4, </a:t>
            </a:r>
            <a:r>
              <a:rPr lang="cs-CZ" altLang="cs-CZ" sz="2400" i="1"/>
              <a:t>SD</a:t>
            </a:r>
            <a:r>
              <a:rPr lang="cs-CZ" altLang="cs-CZ" sz="2400"/>
              <a:t>=0.9)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altLang="cs-CZ" sz="280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altLang="cs-CZ" sz="2800"/>
              <a:t>Alespoň 3 dny před experimentem vyplnili účastníci dotazník s demografickými otázkami, používání internetu, psychologické přizpůsobení (osamělost, self-esteem, sociální úzkostnost)</a:t>
            </a:r>
          </a:p>
        </p:txBody>
      </p:sp>
    </p:spTree>
    <p:extLst>
      <p:ext uri="{BB962C8B-B14F-4D97-AF65-F5344CB8AC3E}">
        <p14:creationId xmlns:p14="http://schemas.microsoft.com/office/powerpoint/2010/main" val="4988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cs-CZ" altLang="cs-CZ"/>
              <a:t>Postup II.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557338"/>
            <a:ext cx="8229600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Před experimentem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Měření: aktuální sebevědomí, “How are you feeling about yourself right now“, škála od „terrible“ (-7) k „terrific“ (+7)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Náhodné rozřazení do 2 verzí Cyberball navozujících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a) inkluzi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b) exkluzi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Poté znovu sebevědomí a otázky, nakolik cítí každou z 21 emocí ze seznamu (1-5 škála); 6 subškál: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solidFill>
                  <a:srgbClr val="33CC33"/>
                </a:solidFill>
              </a:rPr>
              <a:t>vztahová</a:t>
            </a:r>
            <a:r>
              <a:rPr lang="cs-CZ" altLang="cs-CZ" sz="2000"/>
              <a:t> (“accepted,” “respected,” “valued“, .82)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solidFill>
                  <a:srgbClr val="33CC33"/>
                </a:solidFill>
              </a:rPr>
              <a:t>kompetence</a:t>
            </a:r>
            <a:r>
              <a:rPr lang="cs-CZ" altLang="cs-CZ" sz="2000"/>
              <a:t> (“smart,” “confident”;   .69)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solidFill>
                  <a:srgbClr val="FF6600"/>
                </a:solidFill>
              </a:rPr>
              <a:t>dysforie</a:t>
            </a:r>
            <a:r>
              <a:rPr lang="cs-CZ" altLang="cs-CZ" sz="2000"/>
              <a:t> (“down,” “upset,” “depressed,” “stupid”;   .92)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solidFill>
                  <a:srgbClr val="FF6600"/>
                </a:solidFill>
              </a:rPr>
              <a:t>zahanbení</a:t>
            </a:r>
            <a:r>
              <a:rPr lang="cs-CZ" altLang="cs-CZ" sz="2000"/>
              <a:t> (“ashamed,” “betrayed,” “embarrassed”;   .81)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solidFill>
                  <a:srgbClr val="FF6600"/>
                </a:solidFill>
              </a:rPr>
              <a:t>zlost</a:t>
            </a:r>
            <a:r>
              <a:rPr lang="cs-CZ" altLang="cs-CZ" sz="2000"/>
              <a:t> (“frustrated,” “irritated,” “hostile,” “angry,” “mad”;   .91)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solidFill>
                  <a:srgbClr val="FF6600"/>
                </a:solidFill>
              </a:rPr>
              <a:t>úzkost</a:t>
            </a:r>
            <a:r>
              <a:rPr lang="cs-CZ" altLang="cs-CZ" sz="2000"/>
              <a:t> (“nervous,” “stressed,” “tense,” “relaxed” [RC];  .70)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4404320" cy="328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549275"/>
            <a:ext cx="8229600" cy="2663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/>
              <a:t>Poté náhodné přiřazení k 12min aktivitě na počítači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Tetris (samostatná hra) 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IM komunikace s neznámým vrstevníkem opačného pohlaví (s kým měli mluvit o čemkoliv s výjimkou experimentu a zachovat anonymitu)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Nakonec znovu měření sebevědomí a emocí</a:t>
            </a:r>
          </a:p>
        </p:txBody>
      </p:sp>
      <p:grpSp>
        <p:nvGrpSpPr>
          <p:cNvPr id="61497" name="Group 57"/>
          <p:cNvGrpSpPr>
            <a:grpSpLocks/>
          </p:cNvGrpSpPr>
          <p:nvPr/>
        </p:nvGrpSpPr>
        <p:grpSpPr bwMode="auto">
          <a:xfrm>
            <a:off x="539750" y="3357563"/>
            <a:ext cx="8137525" cy="3101975"/>
            <a:chOff x="204" y="1979"/>
            <a:chExt cx="5126" cy="1954"/>
          </a:xfrm>
        </p:grpSpPr>
        <p:grpSp>
          <p:nvGrpSpPr>
            <p:cNvPr id="61443" name="Group 3"/>
            <p:cNvGrpSpPr>
              <a:grpSpLocks/>
            </p:cNvGrpSpPr>
            <p:nvPr/>
          </p:nvGrpSpPr>
          <p:grpSpPr bwMode="auto">
            <a:xfrm>
              <a:off x="567" y="2478"/>
              <a:ext cx="771" cy="770"/>
              <a:chOff x="158" y="2479"/>
              <a:chExt cx="771" cy="770"/>
            </a:xfrm>
          </p:grpSpPr>
          <p:sp>
            <p:nvSpPr>
              <p:cNvPr id="61444" name="Oval 4"/>
              <p:cNvSpPr>
                <a:spLocks noChangeArrowheads="1"/>
              </p:cNvSpPr>
              <p:nvPr/>
            </p:nvSpPr>
            <p:spPr bwMode="auto">
              <a:xfrm>
                <a:off x="158" y="2479"/>
                <a:ext cx="771" cy="7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45" name="AutoShape 5"/>
              <p:cNvSpPr>
                <a:spLocks noChangeArrowheads="1"/>
              </p:cNvSpPr>
              <p:nvPr/>
            </p:nvSpPr>
            <p:spPr bwMode="auto">
              <a:xfrm>
                <a:off x="384" y="252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46" name="AutoShape 6"/>
              <p:cNvSpPr>
                <a:spLocks noChangeArrowheads="1"/>
              </p:cNvSpPr>
              <p:nvPr/>
            </p:nvSpPr>
            <p:spPr bwMode="auto">
              <a:xfrm>
                <a:off x="566" y="2887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47" name="AutoShape 7"/>
              <p:cNvSpPr>
                <a:spLocks noChangeArrowheads="1"/>
              </p:cNvSpPr>
              <p:nvPr/>
            </p:nvSpPr>
            <p:spPr bwMode="auto">
              <a:xfrm>
                <a:off x="248" y="2887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48" name="AutoShape 8"/>
              <p:cNvSpPr>
                <a:spLocks noChangeArrowheads="1"/>
              </p:cNvSpPr>
              <p:nvPr/>
            </p:nvSpPr>
            <p:spPr bwMode="auto">
              <a:xfrm>
                <a:off x="611" y="2660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49" name="AutoShape 9"/>
              <p:cNvSpPr>
                <a:spLocks noChangeArrowheads="1"/>
              </p:cNvSpPr>
              <p:nvPr/>
            </p:nvSpPr>
            <p:spPr bwMode="auto">
              <a:xfrm>
                <a:off x="429" y="2751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50" name="AutoShape 10"/>
              <p:cNvSpPr>
                <a:spLocks noChangeArrowheads="1"/>
              </p:cNvSpPr>
              <p:nvPr/>
            </p:nvSpPr>
            <p:spPr bwMode="auto">
              <a:xfrm>
                <a:off x="203" y="2660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51" name="AutoShape 11"/>
              <p:cNvSpPr>
                <a:spLocks noChangeArrowheads="1"/>
              </p:cNvSpPr>
              <p:nvPr/>
            </p:nvSpPr>
            <p:spPr bwMode="auto">
              <a:xfrm>
                <a:off x="430" y="2977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52" name="AutoShape 12"/>
              <p:cNvSpPr>
                <a:spLocks noChangeArrowheads="1"/>
              </p:cNvSpPr>
              <p:nvPr/>
            </p:nvSpPr>
            <p:spPr bwMode="auto">
              <a:xfrm>
                <a:off x="566" y="252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1453" name="Group 13"/>
            <p:cNvGrpSpPr>
              <a:grpSpLocks/>
            </p:cNvGrpSpPr>
            <p:nvPr/>
          </p:nvGrpSpPr>
          <p:grpSpPr bwMode="auto">
            <a:xfrm>
              <a:off x="1745" y="1979"/>
              <a:ext cx="681" cy="861"/>
              <a:chOff x="1247" y="1979"/>
              <a:chExt cx="681" cy="861"/>
            </a:xfrm>
          </p:grpSpPr>
          <p:sp>
            <p:nvSpPr>
              <p:cNvPr id="61454" name="Oval 14"/>
              <p:cNvSpPr>
                <a:spLocks noChangeArrowheads="1"/>
              </p:cNvSpPr>
              <p:nvPr/>
            </p:nvSpPr>
            <p:spPr bwMode="auto">
              <a:xfrm>
                <a:off x="1247" y="2251"/>
                <a:ext cx="680" cy="5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55" name="AutoShape 15"/>
              <p:cNvSpPr>
                <a:spLocks noChangeArrowheads="1"/>
              </p:cNvSpPr>
              <p:nvPr/>
            </p:nvSpPr>
            <p:spPr bwMode="auto">
              <a:xfrm>
                <a:off x="1338" y="2478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56" name="AutoShape 16"/>
              <p:cNvSpPr>
                <a:spLocks noChangeArrowheads="1"/>
              </p:cNvSpPr>
              <p:nvPr/>
            </p:nvSpPr>
            <p:spPr bwMode="auto">
              <a:xfrm>
                <a:off x="1565" y="2523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57" name="AutoShape 17"/>
              <p:cNvSpPr>
                <a:spLocks noChangeArrowheads="1"/>
              </p:cNvSpPr>
              <p:nvPr/>
            </p:nvSpPr>
            <p:spPr bwMode="auto">
              <a:xfrm>
                <a:off x="1565" y="2296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58" name="AutoShape 18"/>
              <p:cNvSpPr>
                <a:spLocks noChangeArrowheads="1"/>
              </p:cNvSpPr>
              <p:nvPr/>
            </p:nvSpPr>
            <p:spPr bwMode="auto">
              <a:xfrm>
                <a:off x="1383" y="2296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59" name="Text Box 19"/>
              <p:cNvSpPr txBox="1">
                <a:spLocks noChangeArrowheads="1"/>
              </p:cNvSpPr>
              <p:nvPr/>
            </p:nvSpPr>
            <p:spPr bwMode="auto">
              <a:xfrm>
                <a:off x="1429" y="1979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b="1">
                    <a:latin typeface="Arial" charset="0"/>
                  </a:rPr>
                  <a:t>IN</a:t>
                </a:r>
              </a:p>
            </p:txBody>
          </p:sp>
        </p:grpSp>
        <p:grpSp>
          <p:nvGrpSpPr>
            <p:cNvPr id="61460" name="Group 20"/>
            <p:cNvGrpSpPr>
              <a:grpSpLocks/>
            </p:cNvGrpSpPr>
            <p:nvPr/>
          </p:nvGrpSpPr>
          <p:grpSpPr bwMode="auto">
            <a:xfrm>
              <a:off x="1700" y="3067"/>
              <a:ext cx="680" cy="821"/>
              <a:chOff x="1202" y="3067"/>
              <a:chExt cx="680" cy="821"/>
            </a:xfrm>
          </p:grpSpPr>
          <p:sp>
            <p:nvSpPr>
              <p:cNvPr id="61461" name="Oval 21"/>
              <p:cNvSpPr>
                <a:spLocks noChangeArrowheads="1"/>
              </p:cNvSpPr>
              <p:nvPr/>
            </p:nvSpPr>
            <p:spPr bwMode="auto">
              <a:xfrm>
                <a:off x="1202" y="3067"/>
                <a:ext cx="680" cy="5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62" name="AutoShape 2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63" name="AutoShape 23"/>
              <p:cNvSpPr>
                <a:spLocks noChangeArrowheads="1"/>
              </p:cNvSpPr>
              <p:nvPr/>
            </p:nvSpPr>
            <p:spPr bwMode="auto">
              <a:xfrm>
                <a:off x="1520" y="3339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64" name="AutoShape 24"/>
              <p:cNvSpPr>
                <a:spLocks noChangeArrowheads="1"/>
              </p:cNvSpPr>
              <p:nvPr/>
            </p:nvSpPr>
            <p:spPr bwMode="auto">
              <a:xfrm>
                <a:off x="1520" y="3112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65" name="AutoShape 25"/>
              <p:cNvSpPr>
                <a:spLocks noChangeArrowheads="1"/>
              </p:cNvSpPr>
              <p:nvPr/>
            </p:nvSpPr>
            <p:spPr bwMode="auto">
              <a:xfrm>
                <a:off x="1338" y="3112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66" name="Text Box 26"/>
              <p:cNvSpPr txBox="1">
                <a:spLocks noChangeArrowheads="1"/>
              </p:cNvSpPr>
              <p:nvPr/>
            </p:nvSpPr>
            <p:spPr bwMode="auto">
              <a:xfrm>
                <a:off x="1383" y="3657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b="1">
                    <a:latin typeface="Arial" charset="0"/>
                  </a:rPr>
                  <a:t>EX</a:t>
                </a:r>
              </a:p>
            </p:txBody>
          </p:sp>
        </p:grpSp>
        <p:grpSp>
          <p:nvGrpSpPr>
            <p:cNvPr id="61467" name="Group 27"/>
            <p:cNvGrpSpPr>
              <a:grpSpLocks/>
            </p:cNvGrpSpPr>
            <p:nvPr/>
          </p:nvGrpSpPr>
          <p:grpSpPr bwMode="auto">
            <a:xfrm>
              <a:off x="2971" y="2024"/>
              <a:ext cx="499" cy="862"/>
              <a:chOff x="2381" y="2024"/>
              <a:chExt cx="499" cy="862"/>
            </a:xfrm>
          </p:grpSpPr>
          <p:sp>
            <p:nvSpPr>
              <p:cNvPr id="61468" name="Oval 28"/>
              <p:cNvSpPr>
                <a:spLocks noChangeArrowheads="1"/>
              </p:cNvSpPr>
              <p:nvPr/>
            </p:nvSpPr>
            <p:spPr bwMode="auto">
              <a:xfrm>
                <a:off x="2381" y="2024"/>
                <a:ext cx="499" cy="4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69" name="AutoShape 29"/>
              <p:cNvSpPr>
                <a:spLocks noChangeArrowheads="1"/>
              </p:cNvSpPr>
              <p:nvPr/>
            </p:nvSpPr>
            <p:spPr bwMode="auto">
              <a:xfrm>
                <a:off x="2426" y="2069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70" name="AutoShape 30"/>
              <p:cNvSpPr>
                <a:spLocks noChangeArrowheads="1"/>
              </p:cNvSpPr>
              <p:nvPr/>
            </p:nvSpPr>
            <p:spPr bwMode="auto">
              <a:xfrm>
                <a:off x="2608" y="2160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71" name="Oval 31"/>
              <p:cNvSpPr>
                <a:spLocks noChangeArrowheads="1"/>
              </p:cNvSpPr>
              <p:nvPr/>
            </p:nvSpPr>
            <p:spPr bwMode="auto">
              <a:xfrm>
                <a:off x="2381" y="2479"/>
                <a:ext cx="499" cy="4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72" name="AutoShape 32"/>
              <p:cNvSpPr>
                <a:spLocks noChangeArrowheads="1"/>
              </p:cNvSpPr>
              <p:nvPr/>
            </p:nvSpPr>
            <p:spPr bwMode="auto">
              <a:xfrm>
                <a:off x="2426" y="252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73" name="AutoShape 33"/>
              <p:cNvSpPr>
                <a:spLocks noChangeArrowheads="1"/>
              </p:cNvSpPr>
              <p:nvPr/>
            </p:nvSpPr>
            <p:spPr bwMode="auto">
              <a:xfrm>
                <a:off x="2608" y="2615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1474" name="Group 34"/>
            <p:cNvGrpSpPr>
              <a:grpSpLocks/>
            </p:cNvGrpSpPr>
            <p:nvPr/>
          </p:nvGrpSpPr>
          <p:grpSpPr bwMode="auto">
            <a:xfrm>
              <a:off x="2971" y="2976"/>
              <a:ext cx="499" cy="950"/>
              <a:chOff x="2381" y="2978"/>
              <a:chExt cx="499" cy="950"/>
            </a:xfrm>
          </p:grpSpPr>
          <p:sp>
            <p:nvSpPr>
              <p:cNvPr id="61475" name="Oval 35"/>
              <p:cNvSpPr>
                <a:spLocks noChangeArrowheads="1"/>
              </p:cNvSpPr>
              <p:nvPr/>
            </p:nvSpPr>
            <p:spPr bwMode="auto">
              <a:xfrm>
                <a:off x="2381" y="2978"/>
                <a:ext cx="499" cy="4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76" name="AutoShape 36"/>
              <p:cNvSpPr>
                <a:spLocks noChangeArrowheads="1"/>
              </p:cNvSpPr>
              <p:nvPr/>
            </p:nvSpPr>
            <p:spPr bwMode="auto">
              <a:xfrm>
                <a:off x="2426" y="3023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77" name="AutoShape 37"/>
              <p:cNvSpPr>
                <a:spLocks noChangeArrowheads="1"/>
              </p:cNvSpPr>
              <p:nvPr/>
            </p:nvSpPr>
            <p:spPr bwMode="auto">
              <a:xfrm>
                <a:off x="2608" y="311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78" name="Oval 38"/>
              <p:cNvSpPr>
                <a:spLocks noChangeArrowheads="1"/>
              </p:cNvSpPr>
              <p:nvPr/>
            </p:nvSpPr>
            <p:spPr bwMode="auto">
              <a:xfrm>
                <a:off x="2381" y="3521"/>
                <a:ext cx="499" cy="4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79" name="AutoShape 39"/>
              <p:cNvSpPr>
                <a:spLocks noChangeArrowheads="1"/>
              </p:cNvSpPr>
              <p:nvPr/>
            </p:nvSpPr>
            <p:spPr bwMode="auto">
              <a:xfrm>
                <a:off x="2426" y="3566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480" name="AutoShape 40"/>
              <p:cNvSpPr>
                <a:spLocks noChangeArrowheads="1"/>
              </p:cNvSpPr>
              <p:nvPr/>
            </p:nvSpPr>
            <p:spPr bwMode="auto">
              <a:xfrm>
                <a:off x="2608" y="3657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1481" name="Text Box 41"/>
            <p:cNvSpPr txBox="1">
              <a:spLocks noChangeArrowheads="1"/>
            </p:cNvSpPr>
            <p:nvPr/>
          </p:nvSpPr>
          <p:spPr bwMode="auto">
            <a:xfrm>
              <a:off x="3605" y="2024"/>
              <a:ext cx="172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latin typeface="Arial" charset="0"/>
                </a:rPr>
                <a:t>Tetris</a:t>
              </a:r>
            </a:p>
            <a:p>
              <a:pPr>
                <a:spcBef>
                  <a:spcPct val="50000"/>
                </a:spcBef>
              </a:pPr>
              <a:endParaRPr lang="cs-CZ" altLang="cs-CZ" sz="2000" b="1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cs-CZ" altLang="cs-CZ" sz="2000" b="1">
                  <a:latin typeface="Arial" charset="0"/>
                </a:rPr>
                <a:t>IM komunikace</a:t>
              </a:r>
            </a:p>
          </p:txBody>
        </p:sp>
        <p:sp>
          <p:nvSpPr>
            <p:cNvPr id="61482" name="Text Box 42"/>
            <p:cNvSpPr txBox="1">
              <a:spLocks noChangeArrowheads="1"/>
            </p:cNvSpPr>
            <p:nvPr/>
          </p:nvSpPr>
          <p:spPr bwMode="auto">
            <a:xfrm>
              <a:off x="3606" y="3067"/>
              <a:ext cx="172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latin typeface="Arial" charset="0"/>
                </a:rPr>
                <a:t>Tetris</a:t>
              </a:r>
            </a:p>
            <a:p>
              <a:pPr>
                <a:spcBef>
                  <a:spcPct val="50000"/>
                </a:spcBef>
              </a:pPr>
              <a:endParaRPr lang="cs-CZ" altLang="cs-CZ" sz="2000" b="1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cs-CZ" altLang="cs-CZ" sz="2000" b="1">
                  <a:latin typeface="Arial" charset="0"/>
                </a:rPr>
                <a:t>IM komunikace</a:t>
              </a:r>
            </a:p>
          </p:txBody>
        </p:sp>
        <p:sp>
          <p:nvSpPr>
            <p:cNvPr id="61483" name="Line 43"/>
            <p:cNvSpPr>
              <a:spLocks noChangeShapeType="1"/>
            </p:cNvSpPr>
            <p:nvPr/>
          </p:nvSpPr>
          <p:spPr bwMode="auto">
            <a:xfrm flipV="1">
              <a:off x="1473" y="2750"/>
              <a:ext cx="317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4" name="Line 44"/>
            <p:cNvSpPr>
              <a:spLocks noChangeShapeType="1"/>
            </p:cNvSpPr>
            <p:nvPr/>
          </p:nvSpPr>
          <p:spPr bwMode="auto">
            <a:xfrm>
              <a:off x="1473" y="2886"/>
              <a:ext cx="22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5" name="Line 45"/>
            <p:cNvSpPr>
              <a:spLocks noChangeShapeType="1"/>
            </p:cNvSpPr>
            <p:nvPr/>
          </p:nvSpPr>
          <p:spPr bwMode="auto">
            <a:xfrm flipV="1">
              <a:off x="2472" y="2387"/>
              <a:ext cx="31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6" name="Line 46"/>
            <p:cNvSpPr>
              <a:spLocks noChangeShapeType="1"/>
            </p:cNvSpPr>
            <p:nvPr/>
          </p:nvSpPr>
          <p:spPr bwMode="auto">
            <a:xfrm>
              <a:off x="2472" y="2523"/>
              <a:ext cx="31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7" name="Line 47"/>
            <p:cNvSpPr>
              <a:spLocks noChangeShapeType="1"/>
            </p:cNvSpPr>
            <p:nvPr/>
          </p:nvSpPr>
          <p:spPr bwMode="auto">
            <a:xfrm flipV="1">
              <a:off x="2472" y="3294"/>
              <a:ext cx="36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8" name="Line 48"/>
            <p:cNvSpPr>
              <a:spLocks noChangeShapeType="1"/>
            </p:cNvSpPr>
            <p:nvPr/>
          </p:nvSpPr>
          <p:spPr bwMode="auto">
            <a:xfrm>
              <a:off x="2472" y="3385"/>
              <a:ext cx="31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9" name="Text Box 49"/>
            <p:cNvSpPr txBox="1">
              <a:spLocks noChangeArrowheads="1"/>
            </p:cNvSpPr>
            <p:nvPr/>
          </p:nvSpPr>
          <p:spPr bwMode="auto">
            <a:xfrm>
              <a:off x="204" y="270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b="1">
                  <a:solidFill>
                    <a:srgbClr val="FF33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1490" name="Rectangle 50"/>
            <p:cNvSpPr>
              <a:spLocks noChangeArrowheads="1"/>
            </p:cNvSpPr>
            <p:nvPr/>
          </p:nvSpPr>
          <p:spPr bwMode="auto">
            <a:xfrm>
              <a:off x="2577" y="242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1491" name="Rectangle 51"/>
            <p:cNvSpPr>
              <a:spLocks noChangeArrowheads="1"/>
            </p:cNvSpPr>
            <p:nvPr/>
          </p:nvSpPr>
          <p:spPr bwMode="auto">
            <a:xfrm>
              <a:off x="1307" y="275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1492" name="Rectangle 52"/>
            <p:cNvSpPr>
              <a:spLocks noChangeArrowheads="1"/>
            </p:cNvSpPr>
            <p:nvPr/>
          </p:nvSpPr>
          <p:spPr bwMode="auto">
            <a:xfrm>
              <a:off x="2577" y="333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1493" name="Rectangle 53"/>
            <p:cNvSpPr>
              <a:spLocks noChangeArrowheads="1"/>
            </p:cNvSpPr>
            <p:nvPr/>
          </p:nvSpPr>
          <p:spPr bwMode="auto">
            <a:xfrm>
              <a:off x="4891" y="211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1494" name="Rectangle 54"/>
            <p:cNvSpPr>
              <a:spLocks noChangeArrowheads="1"/>
            </p:cNvSpPr>
            <p:nvPr/>
          </p:nvSpPr>
          <p:spPr bwMode="auto">
            <a:xfrm>
              <a:off x="4921" y="260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1495" name="Rectangle 55"/>
            <p:cNvSpPr>
              <a:spLocks noChangeArrowheads="1"/>
            </p:cNvSpPr>
            <p:nvPr/>
          </p:nvSpPr>
          <p:spPr bwMode="auto">
            <a:xfrm>
              <a:off x="4936" y="315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1496" name="Rectangle 56"/>
            <p:cNvSpPr>
              <a:spLocks noChangeArrowheads="1"/>
            </p:cNvSpPr>
            <p:nvPr/>
          </p:nvSpPr>
          <p:spPr bwMode="auto">
            <a:xfrm>
              <a:off x="4981" y="370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</p:grpSp>
      <p:sp>
        <p:nvSpPr>
          <p:cNvPr id="61499" name="Line 59"/>
          <p:cNvSpPr>
            <a:spLocks noChangeShapeType="1"/>
          </p:cNvSpPr>
          <p:nvPr/>
        </p:nvSpPr>
        <p:spPr bwMode="auto">
          <a:xfrm flipV="1">
            <a:off x="611188" y="5013325"/>
            <a:ext cx="730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0" name="Text Box 60"/>
          <p:cNvSpPr txBox="1">
            <a:spLocks noChangeArrowheads="1"/>
          </p:cNvSpPr>
          <p:nvPr/>
        </p:nvSpPr>
        <p:spPr bwMode="auto">
          <a:xfrm>
            <a:off x="179388" y="6021388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/>
              <a:t>měření</a:t>
            </a:r>
          </a:p>
        </p:txBody>
      </p:sp>
    </p:spTree>
    <p:extLst>
      <p:ext uri="{BB962C8B-B14F-4D97-AF65-F5344CB8AC3E}">
        <p14:creationId xmlns:p14="http://schemas.microsoft.com/office/powerpoint/2010/main" val="10404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altLang="cs-CZ" dirty="0"/>
              <a:t>“ (</a:t>
            </a:r>
            <a:r>
              <a:rPr lang="cs-CZ" altLang="cs-CZ" dirty="0" err="1"/>
              <a:t>Suler</a:t>
            </a:r>
            <a:r>
              <a:rPr lang="cs-CZ" altLang="cs-CZ" dirty="0"/>
              <a:t>: </a:t>
            </a:r>
            <a:r>
              <a:rPr lang="cs-CZ" altLang="cs-CZ" dirty="0">
                <a:hlinkClick r:id="rId2"/>
              </a:rPr>
              <a:t>http://www-usr.rider.edu/~</a:t>
            </a:r>
            <a:r>
              <a:rPr lang="cs-CZ" altLang="cs-CZ" dirty="0" err="1">
                <a:hlinkClick r:id="rId2"/>
              </a:rPr>
              <a:t>suler</a:t>
            </a:r>
            <a:r>
              <a:rPr lang="cs-CZ" altLang="cs-CZ" dirty="0">
                <a:hlinkClick r:id="rId2"/>
              </a:rPr>
              <a:t>/</a:t>
            </a:r>
            <a:r>
              <a:rPr lang="cs-CZ" altLang="cs-CZ" dirty="0" err="1">
                <a:hlinkClick r:id="rId2"/>
              </a:rPr>
              <a:t>psycyber</a:t>
            </a:r>
            <a:r>
              <a:rPr lang="cs-CZ" altLang="cs-CZ" dirty="0">
                <a:hlinkClick r:id="rId2"/>
              </a:rPr>
              <a:t>/disinhibit.html</a:t>
            </a:r>
            <a:r>
              <a:rPr lang="cs-CZ" altLang="cs-CZ" dirty="0"/>
              <a:t>)</a:t>
            </a:r>
          </a:p>
          <a:p>
            <a:endParaRPr lang="cs-CZ" dirty="0" smtClean="0"/>
          </a:p>
          <a:p>
            <a:r>
              <a:rPr lang="cs-CZ" dirty="0" smtClean="0"/>
              <a:t>John </a:t>
            </a:r>
            <a:r>
              <a:rPr lang="cs-CZ" dirty="0" err="1" smtClean="0"/>
              <a:t>Suler</a:t>
            </a:r>
            <a:r>
              <a:rPr lang="cs-CZ" dirty="0" smtClean="0"/>
              <a:t> (2004) – ale vznik koncem 90.let; teoretický koncept</a:t>
            </a:r>
          </a:p>
          <a:p>
            <a:endParaRPr lang="cs-CZ" dirty="0" smtClean="0"/>
          </a:p>
          <a:p>
            <a:r>
              <a:rPr lang="cs-CZ" dirty="0" smtClean="0"/>
              <a:t>Chování se sníženými zábranami</a:t>
            </a:r>
          </a:p>
          <a:p>
            <a:pPr lvl="1"/>
            <a:r>
              <a:rPr lang="cs-CZ" dirty="0" smtClean="0"/>
              <a:t>Negativní</a:t>
            </a:r>
          </a:p>
          <a:p>
            <a:pPr lvl="2"/>
            <a:r>
              <a:rPr lang="cs-CZ" dirty="0" smtClean="0"/>
              <a:t>Agresivní chování, urážky, </a:t>
            </a:r>
            <a:r>
              <a:rPr lang="cs-CZ" dirty="0" err="1" smtClean="0"/>
              <a:t>flaming</a:t>
            </a:r>
            <a:r>
              <a:rPr lang="cs-CZ" dirty="0" smtClean="0"/>
              <a:t>, </a:t>
            </a:r>
            <a:r>
              <a:rPr lang="cs-CZ" dirty="0" err="1" smtClean="0"/>
              <a:t>trolling</a:t>
            </a:r>
            <a:r>
              <a:rPr lang="cs-CZ" dirty="0" smtClean="0"/>
              <a:t>…</a:t>
            </a:r>
            <a:endParaRPr lang="cs-CZ" dirty="0" smtClean="0"/>
          </a:p>
          <a:p>
            <a:pPr lvl="1"/>
            <a:r>
              <a:rPr lang="cs-CZ" dirty="0" smtClean="0"/>
              <a:t>Pozitivní</a:t>
            </a:r>
          </a:p>
          <a:p>
            <a:pPr lvl="2"/>
            <a:r>
              <a:rPr lang="cs-CZ" dirty="0" smtClean="0"/>
              <a:t>Sebe-odhalování, podpora ostatních, </a:t>
            </a:r>
            <a:r>
              <a:rPr lang="cs-CZ" dirty="0" smtClean="0"/>
              <a:t>rady, sdílení informací…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Podle </a:t>
            </a:r>
            <a:r>
              <a:rPr lang="cs-CZ" dirty="0" err="1" smtClean="0"/>
              <a:t>Sulera</a:t>
            </a:r>
            <a:r>
              <a:rPr lang="cs-CZ" dirty="0" smtClean="0"/>
              <a:t> 6 rysů internetu přispívá k </a:t>
            </a:r>
            <a:r>
              <a:rPr lang="cs-CZ" dirty="0" err="1" smtClean="0"/>
              <a:t>disinhibici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9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Výsledky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Porovnání po hraní cyberball</a:t>
            </a:r>
          </a:p>
          <a:p>
            <a:r>
              <a:rPr lang="cs-CZ" altLang="cs-CZ"/>
              <a:t>Skupina EXKLUZE</a:t>
            </a:r>
          </a:p>
          <a:p>
            <a:pPr lvl="1"/>
            <a:r>
              <a:rPr lang="cs-CZ" altLang="cs-CZ">
                <a:solidFill>
                  <a:schemeClr val="accent1"/>
                </a:solidFill>
              </a:rPr>
              <a:t>nižší</a:t>
            </a:r>
            <a:r>
              <a:rPr lang="cs-CZ" altLang="cs-CZ"/>
              <a:t> vztahová škála, sebevědomí</a:t>
            </a:r>
          </a:p>
          <a:p>
            <a:pPr lvl="1"/>
            <a:r>
              <a:rPr lang="cs-CZ" altLang="cs-CZ">
                <a:solidFill>
                  <a:schemeClr val="accent1"/>
                </a:solidFill>
              </a:rPr>
              <a:t>vyšší</a:t>
            </a:r>
            <a:r>
              <a:rPr lang="cs-CZ" altLang="cs-CZ"/>
              <a:t> dysforie, zahanbení, vztek</a:t>
            </a:r>
          </a:p>
          <a:p>
            <a:pPr lvl="1"/>
            <a:r>
              <a:rPr lang="cs-CZ" altLang="cs-CZ"/>
              <a:t>(úzkost a kompetence ns.)</a:t>
            </a:r>
          </a:p>
          <a:p>
            <a:pPr lvl="1"/>
            <a:r>
              <a:rPr lang="cs-CZ" altLang="cs-CZ"/>
              <a:t>Žádné rozdíly podle věku a pohlaví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18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Výsledky II.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Porovnání po další aktivitě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EX účastníci s IM komunikací: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vyšší zlepšení ve vztahové škále a sebevědomí než ti, co hráli Tetris</a:t>
            </a:r>
          </a:p>
          <a:p>
            <a:pPr lvl="1">
              <a:lnSpc>
                <a:spcPct val="90000"/>
              </a:lnSpc>
            </a:pPr>
            <a:endParaRPr lang="cs-CZ" altLang="cs-CZ" sz="2000"/>
          </a:p>
          <a:p>
            <a:pPr>
              <a:lnSpc>
                <a:spcPct val="90000"/>
              </a:lnSpc>
            </a:pPr>
            <a:r>
              <a:rPr lang="cs-CZ" altLang="cs-CZ" sz="2400"/>
              <a:t>Vliv věku na daný vztah je ns., i když věk obecně souvisel s výší self-esteemu a starší adolescenti vykazují vyšší zlepšení než mladší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400"/>
              <a:t>Vliv na negativní afekty (dysforie, zahanbení, vztek) – ne tak jasné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interakce věku -  starší adolescenti EX s IM komunikací udávali větší zlepšení negativních afektů než s Tetris, ale mladší žádný rozdíl </a:t>
            </a:r>
          </a:p>
        </p:txBody>
      </p:sp>
    </p:spTree>
    <p:extLst>
      <p:ext uri="{BB962C8B-B14F-4D97-AF65-F5344CB8AC3E}">
        <p14:creationId xmlns:p14="http://schemas.microsoft.com/office/powerpoint/2010/main" val="2061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Diskuze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844675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>
                <a:solidFill>
                  <a:schemeClr val="accent1"/>
                </a:solidFill>
              </a:rPr>
              <a:t>Krátkodobá online komunikace může zvýšit aktuální sebevědomí a snížit negativní pocity poté, co došlo k jejich ohrožení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Zároveň a v analýze kontrolovali osamělost, sociální úzkostnost a sebevědomí - pozitivní dopady online komunikace u všech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Snížení negativních afektů ovšem u všech ne 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možné důvody – jen krátká IM komunikace (12 min), u starších ale 2x rychlejší (více „výměn“ textu) – u mladších tak mohla stačit jen na posílení základního pocitu „belonging“</a:t>
            </a:r>
          </a:p>
          <a:p>
            <a:pPr>
              <a:lnSpc>
                <a:spcPct val="80000"/>
              </a:lnSpc>
            </a:pPr>
            <a:endParaRPr lang="cs-CZ" altLang="cs-CZ" sz="2800"/>
          </a:p>
        </p:txBody>
      </p:sp>
      <p:sp>
        <p:nvSpPr>
          <p:cNvPr id="2" name="Obdélník 1"/>
          <p:cNvSpPr/>
          <p:nvPr/>
        </p:nvSpPr>
        <p:spPr>
          <a:xfrm>
            <a:off x="2339752" y="5589240"/>
            <a:ext cx="66967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Ale – nevíme, jak by v podobném srovnání dopadla komunikace </a:t>
            </a:r>
            <a:r>
              <a:rPr lang="cs-CZ" dirty="0" err="1" smtClean="0">
                <a:solidFill>
                  <a:schemeClr val="bg1"/>
                </a:solidFill>
              </a:rPr>
              <a:t>FtF</a:t>
            </a:r>
            <a:endParaRPr lang="cs-CZ" dirty="0" smtClean="0">
              <a:solidFill>
                <a:schemeClr val="bg1"/>
              </a:solidFill>
            </a:endParaRP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(nechápejme výsledky jako absolutní výhru CMC)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 a partnerské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udělal internet (a specificky sociální sítě) s partnerskými vztahy?</a:t>
            </a:r>
          </a:p>
          <a:p>
            <a:endParaRPr lang="cs-CZ" dirty="0" smtClean="0"/>
          </a:p>
          <a:p>
            <a:r>
              <a:rPr lang="cs-CZ" dirty="0" err="1" smtClean="0"/>
              <a:t>Utz</a:t>
            </a:r>
            <a:r>
              <a:rPr lang="cs-CZ" dirty="0" smtClean="0"/>
              <a:t> </a:t>
            </a:r>
            <a:r>
              <a:rPr lang="cs-CZ" dirty="0" smtClean="0"/>
              <a:t>&amp; </a:t>
            </a:r>
            <a:r>
              <a:rPr lang="en-US" dirty="0" err="1" smtClean="0"/>
              <a:t>Beukeboom</a:t>
            </a:r>
            <a:r>
              <a:rPr lang="cs-CZ" dirty="0" smtClean="0"/>
              <a:t> (2011): tři prvky SNS, které mají schopnost ovlivnit vztahy:</a:t>
            </a:r>
          </a:p>
          <a:p>
            <a:pPr lvl="1"/>
            <a:r>
              <a:rPr lang="cs-CZ" dirty="0" smtClean="0"/>
              <a:t>Zvyšují množství informací o partnerovi (minulost, každodenní aktivity, interakce s dalšími lidmi)</a:t>
            </a:r>
          </a:p>
          <a:p>
            <a:pPr lvl="1"/>
            <a:r>
              <a:rPr lang="cs-CZ" dirty="0" smtClean="0"/>
              <a:t>Poskytují sociálně akceptovatelný způsob monitorování partnera (na rozdíl od např. prohledávání telefonu)</a:t>
            </a:r>
          </a:p>
          <a:p>
            <a:pPr lvl="1"/>
            <a:r>
              <a:rPr lang="cs-CZ" dirty="0" smtClean="0"/>
              <a:t>Informace jsou „veřejné“ – aktivity partnerů (i jednotlivé) vidí i další publikum (např. fotka partnera, jak objímá někoho jiného)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957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Iniciace, počátky vztahu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Fox</a:t>
            </a:r>
            <a:r>
              <a:rPr lang="cs-CZ" dirty="0"/>
              <a:t> </a:t>
            </a:r>
            <a:r>
              <a:rPr lang="en-US" dirty="0"/>
              <a:t>&amp; </a:t>
            </a:r>
            <a:r>
              <a:rPr lang="en-US" dirty="0" err="1"/>
              <a:t>Warber</a:t>
            </a:r>
            <a:r>
              <a:rPr lang="en-US" dirty="0"/>
              <a:t> (2013</a:t>
            </a:r>
            <a:r>
              <a:rPr lang="cs-CZ" dirty="0"/>
              <a:t>), </a:t>
            </a:r>
            <a:r>
              <a:rPr lang="cs-CZ" dirty="0" err="1"/>
              <a:t>emerging</a:t>
            </a:r>
            <a:r>
              <a:rPr lang="cs-CZ" dirty="0"/>
              <a:t> </a:t>
            </a:r>
            <a:r>
              <a:rPr lang="cs-CZ" dirty="0" err="1"/>
              <a:t>adults</a:t>
            </a:r>
            <a:endParaRPr lang="cs-CZ" dirty="0"/>
          </a:p>
          <a:p>
            <a:pPr lvl="1"/>
            <a:r>
              <a:rPr lang="cs-CZ" dirty="0"/>
              <a:t>Před SNS: </a:t>
            </a:r>
            <a:r>
              <a:rPr lang="cs-CZ" dirty="0" err="1"/>
              <a:t>meet</a:t>
            </a:r>
            <a:r>
              <a:rPr lang="cs-CZ" dirty="0"/>
              <a:t>, call, </a:t>
            </a:r>
            <a:r>
              <a:rPr lang="cs-CZ" dirty="0" err="1"/>
              <a:t>date</a:t>
            </a:r>
            <a:endParaRPr lang="cs-CZ" dirty="0"/>
          </a:p>
          <a:p>
            <a:pPr lvl="1"/>
            <a:r>
              <a:rPr lang="cs-CZ" dirty="0"/>
              <a:t>SNS: </a:t>
            </a:r>
            <a:endParaRPr lang="cs-CZ" dirty="0" smtClean="0"/>
          </a:p>
          <a:p>
            <a:pPr lvl="2"/>
            <a:r>
              <a:rPr lang="cs-CZ" dirty="0" smtClean="0"/>
              <a:t>(1) setkání F2F</a:t>
            </a:r>
          </a:p>
          <a:p>
            <a:pPr lvl="2"/>
            <a:r>
              <a:rPr lang="cs-CZ" dirty="0" smtClean="0"/>
              <a:t>(2) vyhledání </a:t>
            </a:r>
            <a:r>
              <a:rPr lang="cs-CZ" dirty="0"/>
              <a:t>FB profilu dotyčné(ho) a požádání o </a:t>
            </a:r>
            <a:r>
              <a:rPr lang="cs-CZ" dirty="0" smtClean="0"/>
              <a:t>přátelství</a:t>
            </a:r>
          </a:p>
          <a:p>
            <a:pPr lvl="2"/>
            <a:r>
              <a:rPr lang="cs-CZ" dirty="0" smtClean="0"/>
              <a:t>(3) </a:t>
            </a:r>
            <a:r>
              <a:rPr lang="cs-CZ" dirty="0"/>
              <a:t>požádání o telefonní číslo, textování a snaha pozvat dotyčnou/</a:t>
            </a:r>
            <a:r>
              <a:rPr lang="cs-CZ" dirty="0" err="1"/>
              <a:t>ého</a:t>
            </a:r>
            <a:r>
              <a:rPr lang="cs-CZ" dirty="0"/>
              <a:t> na skupinové </a:t>
            </a:r>
            <a:r>
              <a:rPr lang="cs-CZ" dirty="0" smtClean="0"/>
              <a:t>akce</a:t>
            </a:r>
          </a:p>
          <a:p>
            <a:pPr lvl="2"/>
            <a:r>
              <a:rPr lang="cs-CZ" dirty="0" smtClean="0"/>
              <a:t>(4) </a:t>
            </a:r>
            <a:r>
              <a:rPr lang="cs-CZ" dirty="0" err="1"/>
              <a:t>postování</a:t>
            </a:r>
            <a:r>
              <a:rPr lang="cs-CZ" dirty="0"/>
              <a:t> na zeď dotyčné/ho a zprávy prostřednictvím </a:t>
            </a:r>
            <a:r>
              <a:rPr lang="cs-CZ" dirty="0" smtClean="0"/>
              <a:t>FB</a:t>
            </a:r>
          </a:p>
          <a:p>
            <a:pPr lvl="2"/>
            <a:r>
              <a:rPr lang="cs-CZ" dirty="0" smtClean="0"/>
              <a:t>(5) telefonát</a:t>
            </a:r>
          </a:p>
          <a:p>
            <a:pPr lvl="2"/>
            <a:r>
              <a:rPr lang="cs-CZ" dirty="0" smtClean="0"/>
              <a:t>(6) pozvání </a:t>
            </a:r>
            <a:r>
              <a:rPr lang="cs-CZ" dirty="0"/>
              <a:t>na rande</a:t>
            </a:r>
            <a:endParaRPr lang="en-US" dirty="0"/>
          </a:p>
          <a:p>
            <a:endParaRPr lang="cs-CZ" dirty="0" smtClean="0"/>
          </a:p>
          <a:p>
            <a:r>
              <a:rPr lang="cs-CZ" dirty="0" smtClean="0"/>
              <a:t>Vyhledávání </a:t>
            </a:r>
            <a:r>
              <a:rPr lang="cs-CZ" dirty="0" smtClean="0"/>
              <a:t>informací, nejen o potenciálním partnerovi, ale i o jeho sociálním okruhu</a:t>
            </a:r>
          </a:p>
          <a:p>
            <a:pPr lvl="1"/>
            <a:r>
              <a:rPr lang="cs-CZ" dirty="0" smtClean="0"/>
              <a:t>Fotky – obzvlášť „ceněné“ jsou fotografie pocházející od přátel dotyčného (jsou vnímány jako „pravdivější“) </a:t>
            </a:r>
            <a:endParaRPr lang="cs-CZ" dirty="0" smtClean="0"/>
          </a:p>
          <a:p>
            <a:pPr lvl="1"/>
            <a:r>
              <a:rPr lang="cs-CZ" dirty="0" smtClean="0"/>
              <a:t>FB </a:t>
            </a:r>
            <a:r>
              <a:rPr lang="cs-CZ" dirty="0" smtClean="0"/>
              <a:t>je vnímán jako méně ohrožující prostředí pro iniciaci kontaktu než </a:t>
            </a:r>
            <a:r>
              <a:rPr lang="cs-CZ" dirty="0" smtClean="0"/>
              <a:t>F2F</a:t>
            </a:r>
          </a:p>
          <a:p>
            <a:r>
              <a:rPr lang="cs-CZ" dirty="0"/>
              <a:t>Flirtování, interakce mezi (potenciálními) partnery 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5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Během vztahu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 err="1" smtClean="0"/>
              <a:t>official</a:t>
            </a:r>
            <a:r>
              <a:rPr lang="cs-CZ" dirty="0" smtClean="0"/>
              <a:t>“ </a:t>
            </a:r>
            <a:r>
              <a:rPr lang="cs-CZ" dirty="0" smtClean="0"/>
              <a:t>– nový práh ve vývoji vztahu (?), může měnit vztahovou dynamiku, oznámení a potvrzení vztahu navenek</a:t>
            </a:r>
          </a:p>
          <a:p>
            <a:pPr lvl="1"/>
            <a:r>
              <a:rPr lang="cs-CZ" dirty="0" smtClean="0"/>
              <a:t>Spojováno s vyšší spokojeností se vztahem – ale i možnost konfliktu kvůli rozdílným percepcím toho, co „FB </a:t>
            </a:r>
            <a:r>
              <a:rPr lang="cs-CZ" dirty="0" err="1" smtClean="0"/>
              <a:t>official</a:t>
            </a:r>
            <a:r>
              <a:rPr lang="cs-CZ" dirty="0" smtClean="0"/>
              <a:t>“ </a:t>
            </a:r>
            <a:r>
              <a:rPr lang="cs-CZ" dirty="0" smtClean="0"/>
              <a:t>znamená</a:t>
            </a:r>
          </a:p>
          <a:p>
            <a:pPr lvl="2"/>
            <a:r>
              <a:rPr lang="cs-CZ" dirty="0" smtClean="0"/>
              <a:t>U </a:t>
            </a:r>
            <a:r>
              <a:rPr lang="cs-CZ" dirty="0" smtClean="0"/>
              <a:t>žen: FBO vnímáno jako známka exkluzivního vztahu a významný milník ve vztahu, závazek dlouhodobosti; žádný rozdíl pro motivy, proč být FBO (Fox &amp; </a:t>
            </a:r>
            <a:r>
              <a:rPr lang="cs-CZ" dirty="0" err="1" smtClean="0"/>
              <a:t>Warner</a:t>
            </a:r>
            <a:r>
              <a:rPr lang="cs-CZ" dirty="0" smtClean="0"/>
              <a:t>, 2013)</a:t>
            </a:r>
            <a:endParaRPr lang="cs-CZ" dirty="0"/>
          </a:p>
          <a:p>
            <a:pPr lvl="2"/>
            <a:r>
              <a:rPr lang="cs-CZ" dirty="0" smtClean="0"/>
              <a:t>U adolescentů – ne tak populární volba (vztah jako víc soukromá věc, obavy o to, aby jejich přátelé nežárlili, obavy o neschvalování vztahu; </a:t>
            </a:r>
            <a:r>
              <a:rPr lang="en-US" dirty="0"/>
              <a:t>Van </a:t>
            </a:r>
            <a:r>
              <a:rPr lang="en-US" dirty="0" err="1" smtClean="0"/>
              <a:t>Ouytsel</a:t>
            </a:r>
            <a:r>
              <a:rPr lang="cs-CZ" dirty="0" smtClean="0"/>
              <a:t> et al., 2016</a:t>
            </a:r>
            <a:r>
              <a:rPr lang="cs-CZ" dirty="0" smtClean="0"/>
              <a:t>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110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Během vztahu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 komunikace, udržování vztahu – v soukromí i vůči publiku </a:t>
            </a:r>
          </a:p>
          <a:p>
            <a:pPr lvl="1"/>
            <a:r>
              <a:rPr lang="cs-CZ" dirty="0"/>
              <a:t>Např. sdílení společných fotografií, vzájemné veřejné vzkazy, párová fotka jako </a:t>
            </a:r>
            <a:r>
              <a:rPr lang="cs-CZ" dirty="0" err="1"/>
              <a:t>profilovka</a:t>
            </a:r>
            <a:r>
              <a:rPr lang="cs-CZ" dirty="0"/>
              <a:t> nebo </a:t>
            </a:r>
            <a:r>
              <a:rPr lang="cs-CZ" dirty="0" err="1"/>
              <a:t>cover</a:t>
            </a:r>
            <a:r>
              <a:rPr lang="cs-CZ" dirty="0"/>
              <a:t> – zvyšuje spokojenost</a:t>
            </a:r>
          </a:p>
          <a:p>
            <a:pPr lvl="1"/>
            <a:r>
              <a:rPr lang="cs-CZ" dirty="0"/>
              <a:t>Souvisí s </a:t>
            </a:r>
            <a:r>
              <a:rPr lang="cs-CZ" dirty="0" err="1"/>
              <a:t>attachmentem</a:t>
            </a:r>
            <a:r>
              <a:rPr lang="cs-CZ" dirty="0"/>
              <a:t> – vyhýbaví méně často zveřejňují svůj vztah, úzkostní naopak inklinují k veřejným projevům častěji</a:t>
            </a:r>
          </a:p>
          <a:p>
            <a:pPr lvl="1"/>
            <a:r>
              <a:rPr lang="cs-CZ" dirty="0" err="1"/>
              <a:t>Sexting</a:t>
            </a:r>
            <a:r>
              <a:rPr lang="cs-CZ" dirty="0"/>
              <a:t> – dívky považují za soukromou aktivitu, chlapci získané fotky ukazují mezi sebou (adolescenti; </a:t>
            </a:r>
            <a:r>
              <a:rPr lang="cs-CZ" dirty="0" err="1"/>
              <a:t>Lucero</a:t>
            </a:r>
            <a:r>
              <a:rPr lang="cs-CZ" dirty="0"/>
              <a:t> et al., 2014)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6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Během vztahu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Monitorování, dohled, kontrola </a:t>
            </a:r>
          </a:p>
          <a:p>
            <a:pPr lvl="1"/>
            <a:r>
              <a:rPr lang="cs-CZ" dirty="0" err="1" smtClean="0"/>
              <a:t>Interpersonal</a:t>
            </a:r>
            <a:r>
              <a:rPr lang="cs-CZ" dirty="0" smtClean="0"/>
              <a:t> </a:t>
            </a:r>
            <a:r>
              <a:rPr lang="cs-CZ" dirty="0" err="1"/>
              <a:t>electronic</a:t>
            </a:r>
            <a:r>
              <a:rPr lang="cs-CZ" dirty="0"/>
              <a:t> </a:t>
            </a:r>
            <a:r>
              <a:rPr lang="cs-CZ" dirty="0" err="1"/>
              <a:t>surveillance</a:t>
            </a:r>
            <a:r>
              <a:rPr lang="cs-CZ" dirty="0"/>
              <a:t>, </a:t>
            </a:r>
            <a:r>
              <a:rPr lang="en-US" dirty="0"/>
              <a:t>horizontal</a:t>
            </a:r>
            <a:r>
              <a:rPr lang="cs-CZ" dirty="0"/>
              <a:t> </a:t>
            </a:r>
            <a:r>
              <a:rPr lang="en-US" dirty="0"/>
              <a:t>surveillance</a:t>
            </a:r>
            <a:r>
              <a:rPr lang="cs-CZ" dirty="0"/>
              <a:t>, </a:t>
            </a:r>
            <a:r>
              <a:rPr lang="en-US" dirty="0"/>
              <a:t>peer-to-peer monitoring</a:t>
            </a:r>
            <a:r>
              <a:rPr lang="cs-CZ" dirty="0"/>
              <a:t>, </a:t>
            </a:r>
            <a:r>
              <a:rPr lang="fr-FR" dirty="0"/>
              <a:t>social surveillance</a:t>
            </a:r>
            <a:r>
              <a:rPr lang="cs-CZ" dirty="0"/>
              <a:t>, </a:t>
            </a:r>
            <a:r>
              <a:rPr lang="fr-FR" dirty="0"/>
              <a:t>social </a:t>
            </a:r>
            <a:r>
              <a:rPr lang="fr-FR" dirty="0" smtClean="0"/>
              <a:t>searching</a:t>
            </a:r>
            <a:endParaRPr lang="cs-CZ" dirty="0" smtClean="0"/>
          </a:p>
          <a:p>
            <a:pPr lvl="1"/>
            <a:r>
              <a:rPr lang="cs-CZ" dirty="0"/>
              <a:t>Mladší dospělí častěji než starší (souvislost s délkou vztahu?), gender </a:t>
            </a:r>
            <a:r>
              <a:rPr lang="cs-CZ" dirty="0" err="1"/>
              <a:t>ns</a:t>
            </a:r>
            <a:r>
              <a:rPr lang="cs-CZ" dirty="0"/>
              <a:t>. (</a:t>
            </a:r>
            <a:r>
              <a:rPr lang="cs-CZ" dirty="0" err="1"/>
              <a:t>Tokunaga</a:t>
            </a:r>
            <a:r>
              <a:rPr lang="cs-CZ" dirty="0"/>
              <a:t>, 2011)</a:t>
            </a:r>
          </a:p>
          <a:p>
            <a:pPr lvl="1"/>
            <a:r>
              <a:rPr lang="cs-CZ" dirty="0" smtClean="0"/>
              <a:t>Možnost </a:t>
            </a:r>
            <a:r>
              <a:rPr lang="cs-CZ" dirty="0"/>
              <a:t>číst konverzace partnera s jinými lidmi, vidět fotografie s jinými, vidět každodenní aktivity může být ohrožující – žárlivost </a:t>
            </a:r>
          </a:p>
          <a:p>
            <a:pPr lvl="2"/>
            <a:r>
              <a:rPr lang="cs-CZ" dirty="0"/>
              <a:t>Více žárlí ti s </a:t>
            </a:r>
            <a:r>
              <a:rPr lang="cs-CZ" dirty="0" err="1"/>
              <a:t>trait</a:t>
            </a:r>
            <a:r>
              <a:rPr lang="cs-CZ" dirty="0"/>
              <a:t> </a:t>
            </a:r>
            <a:r>
              <a:rPr lang="cs-CZ" dirty="0" err="1"/>
              <a:t>jealousy</a:t>
            </a:r>
            <a:r>
              <a:rPr lang="cs-CZ" dirty="0"/>
              <a:t>, nižším sebehodnocením, vyšší frekvencí návštěv FB, vyšší potřebou popularity, gender </a:t>
            </a:r>
            <a:r>
              <a:rPr lang="cs-CZ" dirty="0" err="1"/>
              <a:t>ns</a:t>
            </a:r>
            <a:r>
              <a:rPr lang="cs-CZ" dirty="0"/>
              <a:t>. (</a:t>
            </a:r>
            <a:r>
              <a:rPr lang="en-US" dirty="0" err="1"/>
              <a:t>Utz</a:t>
            </a:r>
            <a:r>
              <a:rPr lang="en-US" dirty="0"/>
              <a:t> &amp; </a:t>
            </a:r>
            <a:r>
              <a:rPr lang="en-US" dirty="0" err="1"/>
              <a:t>Beukeboom</a:t>
            </a:r>
            <a:r>
              <a:rPr lang="en-US" dirty="0"/>
              <a:t>, </a:t>
            </a:r>
            <a:r>
              <a:rPr lang="cs-CZ" dirty="0"/>
              <a:t>2011)</a:t>
            </a:r>
          </a:p>
          <a:p>
            <a:pPr lvl="1"/>
            <a:r>
              <a:rPr lang="cs-CZ" dirty="0"/>
              <a:t>Dospívající dívky zmiňují, že kontrola partnera přes internet je běžná součást vztahu, některé si zakládají falešné profily, prostřednictvím nichž monitorují partnery (</a:t>
            </a:r>
            <a:r>
              <a:rPr lang="cs-CZ" dirty="0" err="1"/>
              <a:t>Lucero</a:t>
            </a:r>
            <a:r>
              <a:rPr lang="cs-CZ" dirty="0"/>
              <a:t> et al., 2014 – </a:t>
            </a:r>
            <a:r>
              <a:rPr lang="cs-CZ" dirty="0" err="1"/>
              <a:t>kvali</a:t>
            </a:r>
            <a:r>
              <a:rPr lang="cs-CZ" dirty="0"/>
              <a:t>)</a:t>
            </a:r>
          </a:p>
          <a:p>
            <a:pPr lvl="1"/>
            <a:r>
              <a:rPr lang="cs-CZ" dirty="0" smtClean="0"/>
              <a:t>Praxe sdílení hesel jako vyjádření vzájemné důvěry (adolescenti; </a:t>
            </a:r>
            <a:r>
              <a:rPr lang="cs-CZ" dirty="0" err="1" smtClean="0"/>
              <a:t>Lucero</a:t>
            </a:r>
            <a:r>
              <a:rPr lang="cs-CZ" dirty="0" smtClean="0"/>
              <a:t> et al., 2014; </a:t>
            </a:r>
            <a:r>
              <a:rPr lang="en-US" dirty="0" smtClean="0"/>
              <a:t>Van </a:t>
            </a:r>
            <a:r>
              <a:rPr lang="en-US" dirty="0" err="1" smtClean="0"/>
              <a:t>Ouytsel</a:t>
            </a:r>
            <a:r>
              <a:rPr lang="cs-CZ" dirty="0" smtClean="0"/>
              <a:t> et al., 2016)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7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Během </a:t>
            </a:r>
            <a:r>
              <a:rPr lang="cs-CZ" dirty="0" smtClean="0"/>
              <a:t>konfliktů/rozchodu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(Bývalý) </a:t>
            </a:r>
            <a:r>
              <a:rPr lang="cs-CZ" dirty="0" smtClean="0"/>
              <a:t>partner může zneužít FB k šíření  (</a:t>
            </a:r>
            <a:r>
              <a:rPr lang="cs-CZ" dirty="0" err="1" smtClean="0"/>
              <a:t>Lyndon</a:t>
            </a:r>
            <a:r>
              <a:rPr lang="cs-CZ" dirty="0" smtClean="0"/>
              <a:t> et al., 2011)</a:t>
            </a:r>
          </a:p>
          <a:p>
            <a:pPr lvl="1"/>
            <a:r>
              <a:rPr lang="cs-CZ" dirty="0" smtClean="0"/>
              <a:t>Skryté provokace – zveřejňování skrytých narážek či odkazů na partnera, více pasivní forma  (nejčastější – 67%, 18-32 let)</a:t>
            </a:r>
          </a:p>
          <a:p>
            <a:pPr lvl="1"/>
            <a:r>
              <a:rPr lang="cs-CZ" dirty="0" smtClean="0"/>
              <a:t>Veřejné obtěžování – zveřejňování </a:t>
            </a:r>
            <a:r>
              <a:rPr lang="cs-CZ" dirty="0"/>
              <a:t>u</a:t>
            </a:r>
            <a:r>
              <a:rPr lang="cs-CZ" dirty="0" smtClean="0"/>
              <a:t>bližujících obsahů o bývalém (ztrapňující fotky, komentáře..) (18%)</a:t>
            </a:r>
          </a:p>
          <a:p>
            <a:pPr lvl="1"/>
            <a:r>
              <a:rPr lang="cs-CZ" dirty="0" smtClean="0"/>
              <a:t>Ventilování emocí – negativní komentáře o ex-</a:t>
            </a:r>
            <a:r>
              <a:rPr lang="cs-CZ" dirty="0" err="1" smtClean="0"/>
              <a:t>parnetrovi</a:t>
            </a:r>
            <a:r>
              <a:rPr lang="cs-CZ" dirty="0" smtClean="0"/>
              <a:t> psané jinému FB příteli </a:t>
            </a:r>
            <a:r>
              <a:rPr lang="cs-CZ" dirty="0"/>
              <a:t>(18%)</a:t>
            </a:r>
          </a:p>
          <a:p>
            <a:endParaRPr lang="cs-CZ" dirty="0" smtClean="0"/>
          </a:p>
          <a:p>
            <a:r>
              <a:rPr lang="cs-CZ" dirty="0" smtClean="0"/>
              <a:t>FB </a:t>
            </a:r>
            <a:r>
              <a:rPr lang="cs-CZ" dirty="0"/>
              <a:t>umožňuje udržovat přehled o bývalém partnerovi, což může vést ke zpomalení vyrovnávání se s rozchodem </a:t>
            </a:r>
          </a:p>
          <a:p>
            <a:endParaRPr lang="cs-CZ" dirty="0" smtClean="0"/>
          </a:p>
          <a:p>
            <a:r>
              <a:rPr lang="cs-CZ" dirty="0" smtClean="0"/>
              <a:t>Vymazání </a:t>
            </a:r>
            <a:r>
              <a:rPr lang="cs-CZ" dirty="0" smtClean="0"/>
              <a:t>ex-partnera z přátel, společných fotek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7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Velké téma online vztahů…</a:t>
            </a:r>
          </a:p>
        </p:txBody>
      </p:sp>
      <p:pic>
        <p:nvPicPr>
          <p:cNvPr id="38915" name="Picture 5" descr="Internet_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773238"/>
            <a:ext cx="436245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827088" y="1773238"/>
            <a:ext cx="3744912" cy="20891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cs-CZ" altLang="cs-CZ" sz="2400"/>
              <a:t>…je komunikace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/>
              <a:t> a vztahy s neznámými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/>
              <a:t> lidmi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/>
          </a:p>
        </p:txBody>
      </p:sp>
      <p:pic>
        <p:nvPicPr>
          <p:cNvPr id="88074" name="Picture 10" descr="talking_strang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4338"/>
            <a:ext cx="47879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13" y="0"/>
            <a:ext cx="5101391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6netdangers_copy_wideweb__470x317,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44" y="1778978"/>
            <a:ext cx="44767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4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Anonymita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Vliv anonymity na lidské chování dlouhodobě zkoumaný </a:t>
            </a:r>
            <a:r>
              <a:rPr lang="cs-CZ" dirty="0" err="1" smtClean="0"/>
              <a:t>offline</a:t>
            </a:r>
            <a:r>
              <a:rPr lang="cs-CZ" dirty="0" smtClean="0"/>
              <a:t> (</a:t>
            </a:r>
            <a:r>
              <a:rPr lang="cs-CZ" dirty="0" err="1" smtClean="0"/>
              <a:t>Zimbardo</a:t>
            </a:r>
            <a:r>
              <a:rPr lang="cs-CZ" dirty="0" smtClean="0"/>
              <a:t>, šoky)</a:t>
            </a:r>
          </a:p>
          <a:p>
            <a:r>
              <a:rPr lang="cs-CZ" dirty="0" smtClean="0"/>
              <a:t>Různé pojetí anonymity</a:t>
            </a:r>
          </a:p>
          <a:p>
            <a:r>
              <a:rPr lang="cs-CZ" dirty="0" smtClean="0"/>
              <a:t>Online: </a:t>
            </a:r>
            <a:r>
              <a:rPr lang="cs-CZ" b="1" dirty="0" smtClean="0"/>
              <a:t>neidentifikovatelnost</a:t>
            </a:r>
            <a:r>
              <a:rPr lang="cs-CZ" dirty="0" smtClean="0"/>
              <a:t> – ostatní neznají osobní údaje (pohlaví, věk, vzhled…)</a:t>
            </a:r>
          </a:p>
          <a:p>
            <a:pPr lvl="1"/>
            <a:r>
              <a:rPr lang="cs-CZ" dirty="0" smtClean="0"/>
              <a:t>I pod reálným jménem lze být v tomto smyslu na internetu </a:t>
            </a:r>
            <a:r>
              <a:rPr lang="cs-CZ" dirty="0" smtClean="0"/>
              <a:t>neidentifikovatelný</a:t>
            </a:r>
          </a:p>
          <a:p>
            <a:pPr lvl="1"/>
            <a:r>
              <a:rPr lang="cs-CZ" b="1" dirty="0" smtClean="0"/>
              <a:t>Vnímaná</a:t>
            </a:r>
            <a:r>
              <a:rPr lang="cs-CZ" dirty="0" smtClean="0"/>
              <a:t> neidentifikovatelnost, vnímaná nemožnost být dohledatelný a zodpovědný  za to, co na internetu dělám</a:t>
            </a:r>
            <a:endParaRPr lang="cs-CZ" dirty="0" smtClean="0"/>
          </a:p>
          <a:p>
            <a:r>
              <a:rPr lang="cs-CZ" dirty="0" smtClean="0"/>
              <a:t>Nejsilnější faktor </a:t>
            </a:r>
            <a:r>
              <a:rPr lang="cs-CZ" dirty="0" err="1" smtClean="0"/>
              <a:t>disinhibice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7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700808"/>
            <a:ext cx="7313612" cy="46974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sv-SE" altLang="cs-CZ" sz="1200" dirty="0" smtClean="0"/>
              <a:t>Anderson, T.L. &amp; Emmers-Sommer, T.M. (2006). </a:t>
            </a:r>
            <a:r>
              <a:rPr lang="en-US" altLang="cs-CZ" sz="1200" dirty="0" smtClean="0"/>
              <a:t>Predictors of Relationship Satisfaction in Online Romantic Relationships. </a:t>
            </a:r>
            <a:r>
              <a:rPr lang="en-US" altLang="cs-CZ" sz="1200" i="1" dirty="0" smtClean="0"/>
              <a:t>Communication Studies</a:t>
            </a:r>
            <a:r>
              <a:rPr lang="en-US" altLang="cs-CZ" sz="1200" dirty="0" smtClean="0"/>
              <a:t>, 57 (2), 153-172</a:t>
            </a:r>
            <a:endParaRPr lang="cs-CZ" altLang="cs-CZ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1200" dirty="0" err="1" smtClean="0"/>
              <a:t>Anthenunis</a:t>
            </a:r>
            <a:r>
              <a:rPr lang="en-US" altLang="cs-CZ" sz="1200" dirty="0" smtClean="0"/>
              <a:t>, M. L., </a:t>
            </a:r>
            <a:r>
              <a:rPr lang="en-US" altLang="cs-CZ" sz="1200" dirty="0" err="1" smtClean="0"/>
              <a:t>Valkenburg</a:t>
            </a:r>
            <a:r>
              <a:rPr lang="en-US" altLang="cs-CZ" sz="1200" dirty="0" smtClean="0"/>
              <a:t>, P. M., &amp; Peter, J. (2012). The quality of online, offline, and mixed-mode friendships among</a:t>
            </a:r>
            <a:r>
              <a:rPr lang="cs-CZ" altLang="cs-CZ" sz="1200" dirty="0" smtClean="0"/>
              <a:t> </a:t>
            </a:r>
            <a:r>
              <a:rPr lang="en-US" altLang="cs-CZ" sz="1200" dirty="0" smtClean="0"/>
              <a:t>users of a social networking site. </a:t>
            </a:r>
            <a:r>
              <a:rPr lang="en-US" altLang="cs-CZ" sz="1200" dirty="0" err="1" smtClean="0"/>
              <a:t>Cyberpsychology</a:t>
            </a:r>
            <a:r>
              <a:rPr lang="en-US" altLang="cs-CZ" sz="1200" dirty="0" smtClean="0"/>
              <a:t>: Journal of Psychosocial Research on Cyberspace, 6(3), article 6.</a:t>
            </a:r>
            <a:endParaRPr lang="cs-CZ" altLang="cs-CZ" sz="1200" dirty="0" smtClean="0"/>
          </a:p>
          <a:p>
            <a:pPr>
              <a:lnSpc>
                <a:spcPct val="80000"/>
              </a:lnSpc>
            </a:pPr>
            <a:r>
              <a:rPr lang="en-US" sz="1200" dirty="0"/>
              <a:t>Fox, J., &amp; </a:t>
            </a:r>
            <a:r>
              <a:rPr lang="en-US" sz="1200" dirty="0" err="1"/>
              <a:t>Warber</a:t>
            </a:r>
            <a:r>
              <a:rPr lang="en-US" sz="1200" dirty="0"/>
              <a:t>, K. M. (2013). Romantic relationship development in the age of Facebook: An exploratory study of emerging adults' perceptions, motives, and behaviors. </a:t>
            </a:r>
            <a:r>
              <a:rPr lang="en-US" sz="1200" i="1" dirty="0" err="1"/>
              <a:t>Cyberpsychology</a:t>
            </a:r>
            <a:r>
              <a:rPr lang="en-US" sz="1200" i="1" dirty="0"/>
              <a:t>, Behavior, and Social Networking</a:t>
            </a:r>
            <a:r>
              <a:rPr lang="en-US" sz="1200" dirty="0"/>
              <a:t>, </a:t>
            </a:r>
            <a:r>
              <a:rPr lang="en-US" sz="1200" i="1" dirty="0"/>
              <a:t>16</a:t>
            </a:r>
            <a:r>
              <a:rPr lang="en-US" sz="1200" dirty="0"/>
              <a:t>(1), 3-7.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200" dirty="0" smtClean="0"/>
              <a:t>Gibbs</a:t>
            </a:r>
            <a:r>
              <a:rPr lang="en-US" altLang="cs-CZ" sz="1200" dirty="0" smtClean="0"/>
              <a:t>, J.L., Ellison, N.B. &amp; </a:t>
            </a:r>
            <a:r>
              <a:rPr lang="en-US" altLang="cs-CZ" sz="1200" dirty="0" err="1" smtClean="0"/>
              <a:t>Heino</a:t>
            </a:r>
            <a:r>
              <a:rPr lang="en-US" altLang="cs-CZ" sz="1200" dirty="0" smtClean="0"/>
              <a:t>, R.D. (2006). Self-Presentation in Online Personals: The Role of Anticipated Future Interaction, Self-Disclosure, and Perceived </a:t>
            </a:r>
            <a:r>
              <a:rPr lang="en-US" altLang="cs-CZ" sz="1200" dirty="0" err="1" smtClean="0"/>
              <a:t>Succes</a:t>
            </a:r>
            <a:r>
              <a:rPr lang="en-US" altLang="cs-CZ" sz="1200" dirty="0" smtClean="0"/>
              <a:t> in Internet Dating. </a:t>
            </a:r>
            <a:r>
              <a:rPr lang="en-US" altLang="cs-CZ" sz="1200" i="1" dirty="0" smtClean="0"/>
              <a:t>Communication Research</a:t>
            </a:r>
            <a:r>
              <a:rPr lang="en-US" altLang="cs-CZ" sz="1200" dirty="0" smtClean="0"/>
              <a:t>, 33 (2), 152-177</a:t>
            </a:r>
            <a:r>
              <a:rPr lang="cs-CZ" altLang="cs-CZ" sz="12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smtClean="0"/>
              <a:t>Gross, E. F. (2009). </a:t>
            </a:r>
            <a:r>
              <a:rPr lang="cs-CZ" altLang="cs-CZ" sz="1200" dirty="0" err="1" smtClean="0"/>
              <a:t>Logging</a:t>
            </a:r>
            <a:r>
              <a:rPr lang="cs-CZ" altLang="cs-CZ" sz="1200" dirty="0" smtClean="0"/>
              <a:t> on, </a:t>
            </a:r>
            <a:r>
              <a:rPr lang="cs-CZ" altLang="cs-CZ" sz="1200" dirty="0" err="1" smtClean="0"/>
              <a:t>bouncing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back</a:t>
            </a:r>
            <a:r>
              <a:rPr lang="cs-CZ" altLang="cs-CZ" sz="1200" dirty="0" smtClean="0"/>
              <a:t>: </a:t>
            </a:r>
            <a:r>
              <a:rPr lang="cs-CZ" altLang="cs-CZ" sz="1200" dirty="0" err="1" smtClean="0"/>
              <a:t>An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experimental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investigation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online </a:t>
            </a:r>
            <a:r>
              <a:rPr lang="cs-CZ" altLang="cs-CZ" sz="1200" dirty="0" err="1" smtClean="0"/>
              <a:t>communication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following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social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exclusion</a:t>
            </a:r>
            <a:r>
              <a:rPr lang="cs-CZ" altLang="cs-CZ" sz="1200" dirty="0" smtClean="0"/>
              <a:t>. </a:t>
            </a:r>
            <a:r>
              <a:rPr lang="cs-CZ" altLang="cs-CZ" sz="1200" i="1" dirty="0" err="1" smtClean="0"/>
              <a:t>Developmental</a:t>
            </a:r>
            <a:r>
              <a:rPr lang="cs-CZ" altLang="cs-CZ" sz="1200" i="1" dirty="0" smtClean="0"/>
              <a:t> Psychology</a:t>
            </a:r>
            <a:r>
              <a:rPr lang="cs-CZ" altLang="cs-CZ" sz="1200" dirty="0" smtClean="0"/>
              <a:t>, </a:t>
            </a:r>
            <a:r>
              <a:rPr lang="cs-CZ" altLang="cs-CZ" sz="1200" i="1" dirty="0" smtClean="0"/>
              <a:t>45</a:t>
            </a:r>
            <a:r>
              <a:rPr lang="cs-CZ" altLang="cs-CZ" sz="1200" dirty="0" smtClean="0"/>
              <a:t>, 1787–1793.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200" dirty="0" smtClean="0"/>
              <a:t>Levine, D. (2000). Virtual Attraction: What Rocks Your Boat. </a:t>
            </a:r>
            <a:r>
              <a:rPr lang="en-US" altLang="cs-CZ" sz="1200" i="1" dirty="0" err="1" smtClean="0"/>
              <a:t>CyberPsychology</a:t>
            </a:r>
            <a:r>
              <a:rPr lang="en-US" altLang="cs-CZ" sz="1200" i="1" dirty="0" smtClean="0"/>
              <a:t> &amp; Behavior</a:t>
            </a:r>
            <a:r>
              <a:rPr lang="en-US" altLang="cs-CZ" sz="1200" dirty="0" smtClean="0"/>
              <a:t>, 3 (4), 565-573. </a:t>
            </a:r>
            <a:endParaRPr lang="cs-CZ" altLang="cs-CZ" sz="1200" dirty="0" smtClean="0"/>
          </a:p>
          <a:p>
            <a:pPr>
              <a:lnSpc>
                <a:spcPct val="80000"/>
              </a:lnSpc>
            </a:pPr>
            <a:r>
              <a:rPr lang="en-US" sz="1200" dirty="0"/>
              <a:t>Lyndon, A., Bonds-</a:t>
            </a:r>
            <a:r>
              <a:rPr lang="en-US" sz="1200" dirty="0" err="1"/>
              <a:t>Raacke</a:t>
            </a:r>
            <a:r>
              <a:rPr lang="en-US" sz="1200" dirty="0"/>
              <a:t>, J., &amp; </a:t>
            </a:r>
            <a:r>
              <a:rPr lang="en-US" sz="1200" dirty="0" err="1"/>
              <a:t>Cratty</a:t>
            </a:r>
            <a:r>
              <a:rPr lang="en-US" sz="1200" dirty="0"/>
              <a:t>, A. D. (2011). College students' Facebook stalking of ex-partners. </a:t>
            </a:r>
            <a:r>
              <a:rPr lang="en-US" sz="1200" i="1" dirty="0" err="1"/>
              <a:t>Cyberpsychology</a:t>
            </a:r>
            <a:r>
              <a:rPr lang="en-US" sz="1200" i="1" dirty="0"/>
              <a:t>, Behavior, and Social Networking</a:t>
            </a:r>
            <a:r>
              <a:rPr lang="en-US" sz="1200" dirty="0"/>
              <a:t>, </a:t>
            </a:r>
            <a:r>
              <a:rPr lang="en-US" sz="1200" i="1" dirty="0"/>
              <a:t>14</a:t>
            </a:r>
            <a:r>
              <a:rPr lang="en-US" sz="1200" dirty="0"/>
              <a:t>(12), 711-716.</a:t>
            </a:r>
          </a:p>
          <a:p>
            <a:pPr>
              <a:lnSpc>
                <a:spcPct val="80000"/>
              </a:lnSpc>
            </a:pPr>
            <a:r>
              <a:rPr lang="cs-CZ" sz="1200" dirty="0" err="1"/>
              <a:t>Lucero</a:t>
            </a:r>
            <a:r>
              <a:rPr lang="cs-CZ" sz="1200" dirty="0"/>
              <a:t>, J. L., </a:t>
            </a:r>
            <a:r>
              <a:rPr lang="cs-CZ" sz="1200" dirty="0" err="1"/>
              <a:t>Weisz</a:t>
            </a:r>
            <a:r>
              <a:rPr lang="cs-CZ" sz="1200" dirty="0"/>
              <a:t>, A. N., Smith-</a:t>
            </a:r>
            <a:r>
              <a:rPr lang="cs-CZ" sz="1200" dirty="0" err="1"/>
              <a:t>Darden</a:t>
            </a:r>
            <a:r>
              <a:rPr lang="cs-CZ" sz="1200" dirty="0"/>
              <a:t>, J., &amp; </a:t>
            </a:r>
            <a:r>
              <a:rPr lang="cs-CZ" sz="1200" dirty="0" err="1"/>
              <a:t>Lucero</a:t>
            </a:r>
            <a:r>
              <a:rPr lang="cs-CZ" sz="1200" dirty="0"/>
              <a:t>, S. M. (2014). </a:t>
            </a:r>
            <a:r>
              <a:rPr lang="cs-CZ" sz="1200" dirty="0" err="1"/>
              <a:t>Exploring</a:t>
            </a:r>
            <a:r>
              <a:rPr lang="cs-CZ" sz="1200" dirty="0"/>
              <a:t> gender </a:t>
            </a:r>
            <a:r>
              <a:rPr lang="cs-CZ" sz="1200" dirty="0" err="1"/>
              <a:t>differences</a:t>
            </a:r>
            <a:r>
              <a:rPr lang="cs-CZ" sz="1200" dirty="0"/>
              <a:t>: </a:t>
            </a:r>
            <a:r>
              <a:rPr lang="cs-CZ" sz="1200" dirty="0" err="1"/>
              <a:t>Socially</a:t>
            </a:r>
            <a:r>
              <a:rPr lang="cs-CZ" sz="1200" dirty="0"/>
              <a:t> </a:t>
            </a:r>
            <a:r>
              <a:rPr lang="cs-CZ" sz="1200" dirty="0" err="1"/>
              <a:t>interactive</a:t>
            </a:r>
            <a:r>
              <a:rPr lang="cs-CZ" sz="1200" dirty="0"/>
              <a:t> technology use/abuse </a:t>
            </a:r>
            <a:r>
              <a:rPr lang="cs-CZ" sz="1200" dirty="0" err="1"/>
              <a:t>among</a:t>
            </a:r>
            <a:r>
              <a:rPr lang="cs-CZ" sz="1200" dirty="0"/>
              <a:t> </a:t>
            </a:r>
            <a:r>
              <a:rPr lang="cs-CZ" sz="1200" dirty="0" err="1"/>
              <a:t>dating</a:t>
            </a:r>
            <a:r>
              <a:rPr lang="cs-CZ" sz="1200" dirty="0"/>
              <a:t> </a:t>
            </a:r>
            <a:r>
              <a:rPr lang="cs-CZ" sz="1200" dirty="0" err="1"/>
              <a:t>teens</a:t>
            </a:r>
            <a:r>
              <a:rPr lang="cs-CZ" sz="1200" dirty="0"/>
              <a:t>. </a:t>
            </a:r>
            <a:r>
              <a:rPr lang="cs-CZ" sz="1200" i="1" dirty="0" err="1"/>
              <a:t>Affilia</a:t>
            </a:r>
            <a:r>
              <a:rPr lang="cs-CZ" sz="1200" dirty="0"/>
              <a:t>, </a:t>
            </a:r>
            <a:r>
              <a:rPr lang="cs-CZ" sz="1200" i="1" dirty="0"/>
              <a:t>29</a:t>
            </a:r>
            <a:r>
              <a:rPr lang="cs-CZ" sz="1200" dirty="0"/>
              <a:t>(4), 478-491.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McKenna</a:t>
            </a:r>
            <a:r>
              <a:rPr lang="cs-CZ" altLang="cs-CZ" sz="1200" dirty="0" smtClean="0"/>
              <a:t>, K. Y. A., Green, A. S., &amp; </a:t>
            </a:r>
            <a:r>
              <a:rPr lang="cs-CZ" altLang="cs-CZ" sz="1200" dirty="0" err="1" smtClean="0"/>
              <a:t>Gleason</a:t>
            </a:r>
            <a:r>
              <a:rPr lang="cs-CZ" altLang="cs-CZ" sz="1200" dirty="0" smtClean="0"/>
              <a:t>, M. E. J. (2002). </a:t>
            </a:r>
            <a:r>
              <a:rPr lang="cs-CZ" altLang="cs-CZ" sz="1200" dirty="0" err="1" smtClean="0"/>
              <a:t>Relationship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formation</a:t>
            </a:r>
            <a:r>
              <a:rPr lang="cs-CZ" altLang="cs-CZ" sz="1200" dirty="0" smtClean="0"/>
              <a:t> on </a:t>
            </a:r>
            <a:r>
              <a:rPr lang="cs-CZ" altLang="cs-CZ" sz="1200" dirty="0" err="1" smtClean="0"/>
              <a:t>the</a:t>
            </a:r>
            <a:r>
              <a:rPr lang="cs-CZ" altLang="cs-CZ" sz="1200" dirty="0" smtClean="0"/>
              <a:t> Internet: </a:t>
            </a:r>
            <a:r>
              <a:rPr lang="cs-CZ" altLang="cs-CZ" sz="1200" dirty="0" err="1" smtClean="0"/>
              <a:t>What’s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the</a:t>
            </a:r>
            <a:r>
              <a:rPr lang="cs-CZ" altLang="cs-CZ" sz="1200" dirty="0" smtClean="0"/>
              <a:t> big </a:t>
            </a:r>
            <a:r>
              <a:rPr lang="cs-CZ" altLang="cs-CZ" sz="1200" dirty="0" err="1" smtClean="0"/>
              <a:t>attraction</a:t>
            </a:r>
            <a:r>
              <a:rPr lang="cs-CZ" altLang="cs-CZ" sz="1200" dirty="0" smtClean="0"/>
              <a:t>? </a:t>
            </a:r>
            <a:r>
              <a:rPr lang="cs-CZ" altLang="cs-CZ" sz="1200" dirty="0" err="1" smtClean="0"/>
              <a:t>Journal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Social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Issues</a:t>
            </a:r>
            <a:r>
              <a:rPr lang="cs-CZ" altLang="cs-CZ" sz="1200" dirty="0" smtClean="0"/>
              <a:t>, 58, 9–31.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Parks</a:t>
            </a:r>
            <a:r>
              <a:rPr lang="cs-CZ" altLang="cs-CZ" sz="1200" dirty="0" smtClean="0"/>
              <a:t>, M.R. &amp; </a:t>
            </a:r>
            <a:r>
              <a:rPr lang="cs-CZ" altLang="cs-CZ" sz="1200" dirty="0" err="1" smtClean="0"/>
              <a:t>Floyd</a:t>
            </a:r>
            <a:r>
              <a:rPr lang="cs-CZ" altLang="cs-CZ" sz="1200" dirty="0" smtClean="0"/>
              <a:t>, K. (1996). </a:t>
            </a:r>
            <a:r>
              <a:rPr lang="cs-CZ" altLang="cs-CZ" sz="1200" dirty="0" err="1" smtClean="0"/>
              <a:t>Making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Friends</a:t>
            </a:r>
            <a:r>
              <a:rPr lang="cs-CZ" altLang="cs-CZ" sz="1200" dirty="0" smtClean="0"/>
              <a:t> in </a:t>
            </a:r>
            <a:r>
              <a:rPr lang="cs-CZ" altLang="cs-CZ" sz="1200" dirty="0" err="1" smtClean="0"/>
              <a:t>Cyberspace</a:t>
            </a:r>
            <a:r>
              <a:rPr lang="cs-CZ" altLang="cs-CZ" sz="1200" dirty="0" smtClean="0"/>
              <a:t>. </a:t>
            </a:r>
            <a:r>
              <a:rPr lang="cs-CZ" altLang="cs-CZ" sz="1200" i="1" dirty="0" err="1" smtClean="0"/>
              <a:t>Journal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of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Communication</a:t>
            </a:r>
            <a:r>
              <a:rPr lang="cs-CZ" altLang="cs-CZ" sz="1200" dirty="0" smtClean="0"/>
              <a:t>, 46 (1).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Sritharan</a:t>
            </a:r>
            <a:r>
              <a:rPr lang="cs-CZ" altLang="cs-CZ" sz="1200" dirty="0" smtClean="0"/>
              <a:t>, R., </a:t>
            </a:r>
            <a:r>
              <a:rPr lang="cs-CZ" altLang="cs-CZ" sz="1200" dirty="0" err="1" smtClean="0"/>
              <a:t>Heilpern</a:t>
            </a:r>
            <a:r>
              <a:rPr lang="cs-CZ" altLang="cs-CZ" sz="1200" dirty="0" smtClean="0"/>
              <a:t>, K., </a:t>
            </a:r>
            <a:r>
              <a:rPr lang="cs-CZ" altLang="cs-CZ" sz="1200" dirty="0" err="1" smtClean="0"/>
              <a:t>Wilbur</a:t>
            </a:r>
            <a:r>
              <a:rPr lang="cs-CZ" altLang="cs-CZ" sz="1200" dirty="0" smtClean="0"/>
              <a:t>, </a:t>
            </a:r>
            <a:r>
              <a:rPr lang="cs-CZ" altLang="cs-CZ" sz="1200" dirty="0" err="1" smtClean="0"/>
              <a:t>Ch.J</a:t>
            </a:r>
            <a:r>
              <a:rPr lang="cs-CZ" altLang="cs-CZ" sz="1200" dirty="0" smtClean="0"/>
              <a:t>., </a:t>
            </a:r>
            <a:r>
              <a:rPr lang="en-US" altLang="cs-CZ" sz="1200" dirty="0" smtClean="0"/>
              <a:t>&amp;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Gawronski</a:t>
            </a:r>
            <a:r>
              <a:rPr lang="cs-CZ" altLang="cs-CZ" sz="1200" dirty="0" smtClean="0"/>
              <a:t>, B. (2010). I </a:t>
            </a:r>
            <a:r>
              <a:rPr lang="cs-CZ" altLang="cs-CZ" sz="1200" dirty="0" err="1" smtClean="0"/>
              <a:t>think</a:t>
            </a:r>
            <a:r>
              <a:rPr lang="cs-CZ" altLang="cs-CZ" sz="1200" dirty="0" smtClean="0"/>
              <a:t> I </a:t>
            </a:r>
            <a:r>
              <a:rPr lang="cs-CZ" altLang="cs-CZ" sz="1200" dirty="0" err="1" smtClean="0"/>
              <a:t>like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you</a:t>
            </a:r>
            <a:r>
              <a:rPr lang="cs-CZ" altLang="cs-CZ" sz="1200" dirty="0" smtClean="0"/>
              <a:t>: </a:t>
            </a:r>
            <a:r>
              <a:rPr lang="cs-CZ" altLang="cs-CZ" sz="1200" dirty="0" err="1" smtClean="0"/>
              <a:t>Spontaneous</a:t>
            </a:r>
            <a:r>
              <a:rPr lang="cs-CZ" altLang="cs-CZ" sz="1200" dirty="0" smtClean="0"/>
              <a:t> and </a:t>
            </a:r>
            <a:r>
              <a:rPr lang="cs-CZ" altLang="cs-CZ" sz="1200" dirty="0" err="1" smtClean="0"/>
              <a:t>deliberate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evaluations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potential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romantic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partners</a:t>
            </a:r>
            <a:r>
              <a:rPr lang="cs-CZ" altLang="cs-CZ" sz="1200" dirty="0" smtClean="0"/>
              <a:t> in </a:t>
            </a:r>
            <a:r>
              <a:rPr lang="cs-CZ" altLang="cs-CZ" sz="1200" dirty="0" err="1" smtClean="0"/>
              <a:t>an</a:t>
            </a:r>
            <a:r>
              <a:rPr lang="cs-CZ" altLang="cs-CZ" sz="1200" dirty="0" smtClean="0"/>
              <a:t> online </a:t>
            </a:r>
            <a:r>
              <a:rPr lang="cs-CZ" altLang="cs-CZ" sz="1200" dirty="0" err="1" smtClean="0"/>
              <a:t>dating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context</a:t>
            </a:r>
            <a:r>
              <a:rPr lang="cs-CZ" altLang="cs-CZ" sz="1200" dirty="0" smtClean="0"/>
              <a:t>. </a:t>
            </a:r>
            <a:r>
              <a:rPr lang="cs-CZ" altLang="cs-CZ" sz="1200" i="1" dirty="0" err="1" smtClean="0"/>
              <a:t>European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Journal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of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Social</a:t>
            </a:r>
            <a:r>
              <a:rPr lang="cs-CZ" altLang="cs-CZ" sz="1200" i="1" dirty="0" smtClean="0"/>
              <a:t> Psychology, 40</a:t>
            </a:r>
            <a:r>
              <a:rPr lang="cs-CZ" altLang="cs-CZ" sz="1200" dirty="0" smtClean="0"/>
              <a:t>, 1062-1077</a:t>
            </a:r>
            <a:r>
              <a:rPr lang="cs-CZ" altLang="cs-CZ" sz="12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Utz</a:t>
            </a:r>
            <a:r>
              <a:rPr lang="en-US" sz="1200" dirty="0"/>
              <a:t>, S., &amp; </a:t>
            </a:r>
            <a:r>
              <a:rPr lang="en-US" sz="1200" dirty="0" err="1"/>
              <a:t>Beukeboom</a:t>
            </a:r>
            <a:r>
              <a:rPr lang="en-US" sz="1200" dirty="0"/>
              <a:t>, C. J. (2011). The role of social network sites in romantic relationships: Effects on jealousy and relationship happiness. </a:t>
            </a:r>
            <a:r>
              <a:rPr lang="en-US" sz="1200" i="1" dirty="0"/>
              <a:t>Journal of Computer‐Mediated Communication</a:t>
            </a:r>
            <a:r>
              <a:rPr lang="en-US" sz="1200" dirty="0"/>
              <a:t>, </a:t>
            </a:r>
            <a:r>
              <a:rPr lang="en-US" sz="1200" i="1" dirty="0"/>
              <a:t>16</a:t>
            </a:r>
            <a:r>
              <a:rPr lang="en-US" sz="1200" dirty="0"/>
              <a:t>(4), 511-527.</a:t>
            </a:r>
            <a:endParaRPr lang="cs-CZ" sz="12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Valkenburg</a:t>
            </a:r>
            <a:r>
              <a:rPr lang="cs-CZ" altLang="cs-CZ" sz="1200" dirty="0" smtClean="0"/>
              <a:t>, P. M., &amp; Peter, J. (2007). </a:t>
            </a:r>
            <a:r>
              <a:rPr lang="cs-CZ" altLang="cs-CZ" sz="1200" dirty="0" err="1" smtClean="0"/>
              <a:t>Who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visits</a:t>
            </a:r>
            <a:r>
              <a:rPr lang="cs-CZ" altLang="cs-CZ" sz="1200" dirty="0" smtClean="0"/>
              <a:t> online </a:t>
            </a:r>
            <a:r>
              <a:rPr lang="cs-CZ" altLang="cs-CZ" sz="1200" dirty="0" err="1" smtClean="0"/>
              <a:t>dating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sites</a:t>
            </a:r>
            <a:r>
              <a:rPr lang="cs-CZ" altLang="cs-CZ" sz="1200" dirty="0" smtClean="0"/>
              <a:t>? </a:t>
            </a:r>
            <a:r>
              <a:rPr lang="cs-CZ" altLang="cs-CZ" sz="1200" dirty="0" err="1" smtClean="0"/>
              <a:t>Exploring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some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characteristics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online </a:t>
            </a:r>
            <a:r>
              <a:rPr lang="cs-CZ" altLang="cs-CZ" sz="1200" dirty="0" err="1" smtClean="0"/>
              <a:t>daters</a:t>
            </a:r>
            <a:r>
              <a:rPr lang="cs-CZ" altLang="cs-CZ" sz="1200" dirty="0" smtClean="0"/>
              <a:t>. </a:t>
            </a:r>
            <a:r>
              <a:rPr lang="cs-CZ" altLang="cs-CZ" sz="1200" dirty="0" err="1" smtClean="0"/>
              <a:t>CyberPsychology</a:t>
            </a:r>
            <a:r>
              <a:rPr lang="cs-CZ" altLang="cs-CZ" sz="1200" dirty="0" smtClean="0"/>
              <a:t> and </a:t>
            </a:r>
            <a:r>
              <a:rPr lang="cs-CZ" altLang="cs-CZ" sz="1200" dirty="0" err="1" smtClean="0"/>
              <a:t>Behavior</a:t>
            </a:r>
            <a:r>
              <a:rPr lang="cs-CZ" altLang="cs-CZ" sz="1200" dirty="0" smtClean="0"/>
              <a:t>, 10, </a:t>
            </a:r>
            <a:r>
              <a:rPr lang="cs-CZ" altLang="cs-CZ" sz="1200" dirty="0" smtClean="0"/>
              <a:t>849-852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Van </a:t>
            </a:r>
            <a:r>
              <a:rPr lang="en-US" sz="1200" dirty="0" err="1"/>
              <a:t>Ouytsel</a:t>
            </a:r>
            <a:r>
              <a:rPr lang="en-US" sz="1200" dirty="0"/>
              <a:t>, J., Van </a:t>
            </a:r>
            <a:r>
              <a:rPr lang="en-US" sz="1200" dirty="0" err="1"/>
              <a:t>Gool</a:t>
            </a:r>
            <a:r>
              <a:rPr lang="en-US" sz="1200" dirty="0"/>
              <a:t>, E., </a:t>
            </a:r>
            <a:r>
              <a:rPr lang="en-US" sz="1200" dirty="0" err="1"/>
              <a:t>Walrave</a:t>
            </a:r>
            <a:r>
              <a:rPr lang="en-US" sz="1200" dirty="0"/>
              <a:t>, M., </a:t>
            </a:r>
            <a:r>
              <a:rPr lang="en-US" sz="1200" dirty="0" err="1"/>
              <a:t>Ponnet</a:t>
            </a:r>
            <a:r>
              <a:rPr lang="en-US" sz="1200" dirty="0"/>
              <a:t>, K., &amp; </a:t>
            </a:r>
            <a:r>
              <a:rPr lang="en-US" sz="1200" dirty="0" err="1"/>
              <a:t>Peeters</a:t>
            </a:r>
            <a:r>
              <a:rPr lang="en-US" sz="1200" dirty="0"/>
              <a:t>, E. (2016). Exploring the role of social networking sites within adolescent romantic relationships and dating experiences. </a:t>
            </a:r>
            <a:r>
              <a:rPr lang="en-US" sz="1200" i="1" dirty="0"/>
              <a:t>Computers in Human Behavior</a:t>
            </a:r>
            <a:r>
              <a:rPr lang="en-US" sz="1200" dirty="0"/>
              <a:t>, </a:t>
            </a:r>
            <a:r>
              <a:rPr lang="en-US" sz="1200" i="1" dirty="0"/>
              <a:t>55</a:t>
            </a:r>
            <a:r>
              <a:rPr lang="en-US" sz="1200" dirty="0"/>
              <a:t>, 76-86.</a:t>
            </a:r>
            <a:endParaRPr lang="cs-CZ" sz="12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Wang</a:t>
            </a:r>
            <a:r>
              <a:rPr lang="cs-CZ" altLang="cs-CZ" sz="1200" dirty="0" smtClean="0"/>
              <a:t>, Ch-Ch &amp; </a:t>
            </a:r>
            <a:r>
              <a:rPr lang="cs-CZ" altLang="cs-CZ" sz="1200" dirty="0" err="1" smtClean="0"/>
              <a:t>Chang</a:t>
            </a:r>
            <a:r>
              <a:rPr lang="cs-CZ" altLang="cs-CZ" sz="1200" dirty="0" smtClean="0"/>
              <a:t>, Y-T (2010). </a:t>
            </a:r>
            <a:r>
              <a:rPr lang="cs-CZ" altLang="cs-CZ" sz="1200" dirty="0" err="1" smtClean="0"/>
              <a:t>Cyber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Relationsip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Motives</a:t>
            </a:r>
            <a:r>
              <a:rPr lang="cs-CZ" altLang="cs-CZ" sz="1200" dirty="0" smtClean="0"/>
              <a:t>: </a:t>
            </a:r>
            <a:r>
              <a:rPr lang="cs-CZ" altLang="cs-CZ" sz="1200" dirty="0" err="1" smtClean="0"/>
              <a:t>Scale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Development</a:t>
            </a:r>
            <a:r>
              <a:rPr lang="cs-CZ" altLang="cs-CZ" sz="1200" dirty="0" smtClean="0"/>
              <a:t> and </a:t>
            </a:r>
            <a:r>
              <a:rPr lang="cs-CZ" altLang="cs-CZ" sz="1200" dirty="0" err="1" smtClean="0"/>
              <a:t>Validation</a:t>
            </a:r>
            <a:r>
              <a:rPr lang="cs-CZ" altLang="cs-CZ" sz="1200" dirty="0" smtClean="0"/>
              <a:t>. </a:t>
            </a:r>
            <a:r>
              <a:rPr lang="cs-CZ" altLang="cs-CZ" sz="1200" i="1" dirty="0" err="1" smtClean="0"/>
              <a:t>Social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Behavior</a:t>
            </a:r>
            <a:r>
              <a:rPr lang="cs-CZ" altLang="cs-CZ" sz="1200" i="1" dirty="0" smtClean="0"/>
              <a:t> and Personality</a:t>
            </a:r>
            <a:r>
              <a:rPr lang="cs-CZ" altLang="cs-CZ" sz="1200" dirty="0" smtClean="0"/>
              <a:t>. Vol. 39, No.3, 289-300.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200" dirty="0" smtClean="0"/>
              <a:t>Whitty, M.T. &amp; </a:t>
            </a:r>
            <a:r>
              <a:rPr lang="en-US" altLang="cs-CZ" sz="1200" dirty="0" err="1" smtClean="0"/>
              <a:t>Carr</a:t>
            </a:r>
            <a:r>
              <a:rPr lang="en-US" altLang="cs-CZ" sz="1200" dirty="0" smtClean="0"/>
              <a:t>, A.N. (2006). </a:t>
            </a:r>
            <a:r>
              <a:rPr lang="en-US" altLang="cs-CZ" sz="1200" i="1" dirty="0" smtClean="0"/>
              <a:t>Cyberspace Romance: The Psychology of Online Relationships</a:t>
            </a:r>
            <a:r>
              <a:rPr lang="en-US" altLang="cs-CZ" sz="1200" dirty="0" smtClean="0"/>
              <a:t>. New York: Palgrave Macmillan.</a:t>
            </a:r>
            <a:endParaRPr lang="cs-CZ" altLang="cs-CZ" sz="12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Whitty</a:t>
            </a:r>
            <a:r>
              <a:rPr lang="cs-CZ" altLang="cs-CZ" sz="1200" dirty="0" smtClean="0"/>
              <a:t>, M.T. (2008). </a:t>
            </a:r>
            <a:r>
              <a:rPr lang="cs-CZ" altLang="cs-CZ" sz="1200" dirty="0" err="1" smtClean="0"/>
              <a:t>Liberating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or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debilitating</a:t>
            </a:r>
            <a:r>
              <a:rPr lang="cs-CZ" altLang="cs-CZ" sz="1200" dirty="0" smtClean="0"/>
              <a:t>? </a:t>
            </a:r>
            <a:r>
              <a:rPr lang="cs-CZ" altLang="cs-CZ" sz="1200" dirty="0" err="1" smtClean="0"/>
              <a:t>An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examination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romantic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relationships</a:t>
            </a:r>
            <a:r>
              <a:rPr lang="cs-CZ" altLang="cs-CZ" sz="1200" dirty="0" smtClean="0"/>
              <a:t>, </a:t>
            </a:r>
            <a:r>
              <a:rPr lang="cs-CZ" altLang="cs-CZ" sz="1200" dirty="0" err="1" smtClean="0"/>
              <a:t>sexual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relationships</a:t>
            </a:r>
            <a:r>
              <a:rPr lang="cs-CZ" altLang="cs-CZ" sz="1200" dirty="0" smtClean="0"/>
              <a:t> and </a:t>
            </a:r>
            <a:r>
              <a:rPr lang="cs-CZ" altLang="cs-CZ" sz="1200" dirty="0" err="1" smtClean="0"/>
              <a:t>friendships</a:t>
            </a:r>
            <a:r>
              <a:rPr lang="cs-CZ" altLang="cs-CZ" sz="1200" dirty="0" smtClean="0"/>
              <a:t> on </a:t>
            </a:r>
            <a:r>
              <a:rPr lang="cs-CZ" altLang="cs-CZ" sz="1200" dirty="0" err="1" smtClean="0"/>
              <a:t>the</a:t>
            </a:r>
            <a:r>
              <a:rPr lang="cs-CZ" altLang="cs-CZ" sz="1200" dirty="0" smtClean="0"/>
              <a:t> Net. </a:t>
            </a:r>
            <a:r>
              <a:rPr lang="cs-CZ" altLang="cs-CZ" sz="1200" dirty="0" err="1" smtClean="0"/>
              <a:t>Computer</a:t>
            </a:r>
            <a:r>
              <a:rPr lang="cs-CZ" altLang="cs-CZ" sz="1200" dirty="0" smtClean="0"/>
              <a:t> in </a:t>
            </a:r>
            <a:r>
              <a:rPr lang="cs-CZ" altLang="cs-CZ" sz="1200" dirty="0" err="1" smtClean="0"/>
              <a:t>Human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Behavior</a:t>
            </a:r>
            <a:r>
              <a:rPr lang="cs-CZ" altLang="cs-CZ" sz="1200" dirty="0" smtClean="0"/>
              <a:t>, 24, 1837-1850.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Neviditelnost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Smazává rozdíly na základě vzhledu</a:t>
            </a:r>
          </a:p>
          <a:p>
            <a:r>
              <a:rPr lang="cs-CZ" dirty="0" smtClean="0"/>
              <a:t>Snižuje vliv stereotypů, které se pojí s pohlavím, věkem, barvou pleti, konstitucí, vadami řeči…</a:t>
            </a:r>
          </a:p>
          <a:p>
            <a:r>
              <a:rPr lang="cs-CZ" dirty="0" smtClean="0"/>
              <a:t>Často spojená s anonymitou, zkoumaná i v </a:t>
            </a:r>
            <a:r>
              <a:rPr lang="cs-CZ" dirty="0" err="1" smtClean="0"/>
              <a:t>offline</a:t>
            </a:r>
            <a:r>
              <a:rPr lang="cs-CZ" dirty="0" smtClean="0"/>
              <a:t> kontextu (tmavá místnost)</a:t>
            </a:r>
          </a:p>
          <a:p>
            <a:pPr lvl="1"/>
            <a:r>
              <a:rPr lang="cs-CZ" dirty="0" smtClean="0"/>
              <a:t>Někdy „vizuální anonymita“</a:t>
            </a:r>
          </a:p>
          <a:p>
            <a:r>
              <a:rPr lang="cs-CZ" dirty="0" smtClean="0"/>
              <a:t>Úroveň neviditelnosti lze manipulovat pomocí fotek, webkamery, textu</a:t>
            </a:r>
          </a:p>
          <a:p>
            <a:pPr lvl="1"/>
            <a:r>
              <a:rPr lang="cs-CZ" dirty="0" smtClean="0"/>
              <a:t>Přítomnost takových vodítek snižuje otevřenost, ochotu odpovídat na citlivé otázky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0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Asynchronicita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Online (textová) komunikace není plynulá</a:t>
            </a:r>
          </a:p>
          <a:p>
            <a:pPr lvl="1"/>
            <a:r>
              <a:rPr lang="cs-CZ" dirty="0" smtClean="0"/>
              <a:t>Asynchronní prostředí: emaily, nástěnky</a:t>
            </a:r>
          </a:p>
          <a:p>
            <a:pPr lvl="1"/>
            <a:r>
              <a:rPr lang="cs-CZ" dirty="0" smtClean="0"/>
              <a:t>Synchronní: IM, </a:t>
            </a:r>
            <a:r>
              <a:rPr lang="cs-CZ" dirty="0" err="1" smtClean="0"/>
              <a:t>Skype</a:t>
            </a:r>
            <a:r>
              <a:rPr lang="cs-CZ" dirty="0" smtClean="0"/>
              <a:t> – ale i zde je prodleva</a:t>
            </a:r>
          </a:p>
          <a:p>
            <a:r>
              <a:rPr lang="cs-CZ" dirty="0" smtClean="0"/>
              <a:t>Není nutné čelit okamžité reakci</a:t>
            </a:r>
          </a:p>
          <a:p>
            <a:r>
              <a:rPr lang="cs-CZ" dirty="0" smtClean="0"/>
              <a:t>Absence okamžité zpětné vazby, která by chování usměrnila</a:t>
            </a:r>
          </a:p>
          <a:p>
            <a:r>
              <a:rPr lang="cs-CZ" dirty="0" smtClean="0"/>
              <a:t>Možnost rozmyslet si, co chci sám říct (větší sebeprezentace)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Solipsistické introjekce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Absent face-to-face cues combined with </a:t>
            </a:r>
            <a:r>
              <a:rPr lang="en-US" i="1" dirty="0" smtClean="0"/>
              <a:t>text</a:t>
            </a:r>
            <a:r>
              <a:rPr lang="cs-CZ" i="1" dirty="0" smtClean="0"/>
              <a:t> </a:t>
            </a:r>
            <a:r>
              <a:rPr lang="en-US" i="1" dirty="0" smtClean="0"/>
              <a:t>communication </a:t>
            </a:r>
            <a:r>
              <a:rPr lang="en-US" i="1" dirty="0"/>
              <a:t>can alter self-boundaries. </a:t>
            </a:r>
            <a:r>
              <a:rPr lang="en-US" i="1" dirty="0" smtClean="0"/>
              <a:t>People</a:t>
            </a:r>
            <a:r>
              <a:rPr lang="cs-CZ" i="1" dirty="0" smtClean="0"/>
              <a:t> </a:t>
            </a:r>
            <a:r>
              <a:rPr lang="en-US" i="1" dirty="0" smtClean="0"/>
              <a:t>may </a:t>
            </a:r>
            <a:r>
              <a:rPr lang="en-US" i="1" dirty="0"/>
              <a:t>feel that their mind has merged with the </a:t>
            </a:r>
            <a:r>
              <a:rPr lang="en-US" i="1" dirty="0" smtClean="0"/>
              <a:t>mind</a:t>
            </a:r>
            <a:r>
              <a:rPr lang="cs-CZ" i="1" dirty="0" smtClean="0"/>
              <a:t> </a:t>
            </a:r>
            <a:r>
              <a:rPr lang="en-US" i="1" dirty="0" smtClean="0"/>
              <a:t>of </a:t>
            </a:r>
            <a:r>
              <a:rPr lang="en-US" i="1" dirty="0"/>
              <a:t>the online companion. Reading another </a:t>
            </a:r>
            <a:r>
              <a:rPr lang="en-US" i="1" dirty="0" smtClean="0"/>
              <a:t>person’s</a:t>
            </a:r>
            <a:r>
              <a:rPr lang="cs-CZ" i="1" dirty="0" smtClean="0"/>
              <a:t> </a:t>
            </a:r>
            <a:r>
              <a:rPr lang="en-US" i="1" dirty="0" smtClean="0"/>
              <a:t>message </a:t>
            </a:r>
            <a:r>
              <a:rPr lang="en-US" i="1" dirty="0"/>
              <a:t>might be experienced as a voice </a:t>
            </a:r>
            <a:r>
              <a:rPr lang="en-US" i="1" dirty="0" smtClean="0"/>
              <a:t>within</a:t>
            </a:r>
            <a:r>
              <a:rPr lang="cs-CZ" i="1" dirty="0" smtClean="0"/>
              <a:t> </a:t>
            </a:r>
            <a:r>
              <a:rPr lang="en-US" i="1" dirty="0" smtClean="0"/>
              <a:t>one’s </a:t>
            </a:r>
            <a:r>
              <a:rPr lang="en-US" i="1" dirty="0"/>
              <a:t>head, as if that person’s psychological </a:t>
            </a:r>
            <a:r>
              <a:rPr lang="en-US" i="1" dirty="0" smtClean="0"/>
              <a:t>presence </a:t>
            </a:r>
            <a:r>
              <a:rPr lang="en-US" i="1" dirty="0"/>
              <a:t>and influence have been assimilated or </a:t>
            </a:r>
            <a:r>
              <a:rPr lang="en-US" i="1" dirty="0" smtClean="0"/>
              <a:t>introjected </a:t>
            </a:r>
            <a:r>
              <a:rPr lang="en-US" i="1" dirty="0"/>
              <a:t>into one’s </a:t>
            </a:r>
            <a:r>
              <a:rPr lang="en-US" i="1" dirty="0" smtClean="0"/>
              <a:t>psyche</a:t>
            </a:r>
            <a:r>
              <a:rPr lang="cs-CZ" i="1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Zvnitřněný obraz druhého člověka</a:t>
            </a:r>
          </a:p>
          <a:p>
            <a:pPr lvl="1"/>
            <a:r>
              <a:rPr lang="cs-CZ" dirty="0" smtClean="0"/>
              <a:t>Částečně odráží, co o něm víme + vlastní projekce</a:t>
            </a:r>
          </a:p>
          <a:p>
            <a:pPr lvl="1"/>
            <a:r>
              <a:rPr lang="cs-CZ" dirty="0" smtClean="0"/>
              <a:t>Komunikace se často odehrává v hlavě i po skončení reálné (přemýšlíme, co bychom řekli, co by druhý odpověděl)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5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2715</TotalTime>
  <Words>4159</Words>
  <Application>Microsoft Office PowerPoint</Application>
  <PresentationFormat>Předvádění na obrazovce (4:3)</PresentationFormat>
  <Paragraphs>479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6" baseType="lpstr">
      <vt:lpstr>Arial</vt:lpstr>
      <vt:lpstr>Calibri</vt:lpstr>
      <vt:lpstr>Tahoma</vt:lpstr>
      <vt:lpstr>Verdana</vt:lpstr>
      <vt:lpstr>Wingdings</vt:lpstr>
      <vt:lpstr>Přehlednost</vt:lpstr>
      <vt:lpstr>Komunikace na internetu Vztahy na internetu</vt:lpstr>
      <vt:lpstr>Komunikace a vztahy</vt:lpstr>
      <vt:lpstr>Komunikace na internetu</vt:lpstr>
      <vt:lpstr>Komunikace na internetu</vt:lpstr>
      <vt:lpstr>Online disinhibice</vt:lpstr>
      <vt:lpstr>Anonymita</vt:lpstr>
      <vt:lpstr>Neviditelnost</vt:lpstr>
      <vt:lpstr>Asynchronicita</vt:lpstr>
      <vt:lpstr>Solipsistické introjekce</vt:lpstr>
      <vt:lpstr>Disociativní imaginace</vt:lpstr>
      <vt:lpstr>Minimalizování autorit</vt:lpstr>
      <vt:lpstr>Prezentace aplikace PowerPoint</vt:lpstr>
      <vt:lpstr>Oční kontakt</vt:lpstr>
      <vt:lpstr>Prezentace aplikace PowerPoint</vt:lpstr>
      <vt:lpstr>Prezentace aplikace PowerPoint</vt:lpstr>
      <vt:lpstr>Co „dělá“ online disinhibice?</vt:lpstr>
      <vt:lpstr>Používání internetu a psychosociální vývoj člověka</vt:lpstr>
      <vt:lpstr>Erik Erikson – psychosociální vývoj</vt:lpstr>
      <vt:lpstr>Vztahy na internetu</vt:lpstr>
      <vt:lpstr>Vztahy na internetu</vt:lpstr>
      <vt:lpstr>Vztahy na internetu</vt:lpstr>
      <vt:lpstr>Online vztahy</vt:lpstr>
      <vt:lpstr>Komunikace na internetu</vt:lpstr>
      <vt:lpstr>Social information processing theory  (J.B. Walther)</vt:lpstr>
      <vt:lpstr>Hyperpersonální efekt</vt:lpstr>
      <vt:lpstr>Vztahy</vt:lpstr>
      <vt:lpstr>Kvalita (online) vztahů</vt:lpstr>
      <vt:lpstr>Kvalita online vztahů Mesch &amp; Talmud (2006)</vt:lpstr>
      <vt:lpstr>Kvalita online vztahů Chan &amp; Cheng (2004)</vt:lpstr>
      <vt:lpstr>Kvalita online vztahů Anthenunis, Valkenburg, &amp; Peter (2012)</vt:lpstr>
      <vt:lpstr>Kvalita vztahů  dopady Bessière a kol. (2008)</vt:lpstr>
      <vt:lpstr>Internet-enhanced self-disclosure hypothesis</vt:lpstr>
      <vt:lpstr>Utváření online vztahů</vt:lpstr>
      <vt:lpstr>Rich get richer VS. social compensation </vt:lpstr>
      <vt:lpstr>Začátky vztahů</vt:lpstr>
      <vt:lpstr>Virtuální atraktivita</vt:lpstr>
      <vt:lpstr>Rozvíjení vztahu</vt:lpstr>
      <vt:lpstr>Na internetu..</vt:lpstr>
      <vt:lpstr>Jak často lidé tvoří online vztahy</vt:lpstr>
      <vt:lpstr>Jak často lidé tvoří online vztahy II. (YISS, 2008)</vt:lpstr>
      <vt:lpstr>Co se stalo s dospělými</vt:lpstr>
      <vt:lpstr>Jak často lidé tvoří online vztahy II. (EUKO II; Livingstone et al., 2011)</vt:lpstr>
      <vt:lpstr>Stejný výzkum, data jen z ČR  (EUKO II)</vt:lpstr>
      <vt:lpstr>S kým komunikujeme online  (Gross, 2004)</vt:lpstr>
      <vt:lpstr>Kdo komunikuje online s neznámými lidmi</vt:lpstr>
      <vt:lpstr>Elisheva Gross (2009)</vt:lpstr>
      <vt:lpstr>Postup</vt:lpstr>
      <vt:lpstr>Postup II.</vt:lpstr>
      <vt:lpstr>Prezentace aplikace PowerPoint</vt:lpstr>
      <vt:lpstr>Výsledky</vt:lpstr>
      <vt:lpstr>Výsledky II.</vt:lpstr>
      <vt:lpstr>Diskuze</vt:lpstr>
      <vt:lpstr>Internet a partnerské vztahy</vt:lpstr>
      <vt:lpstr>Iniciace, počátky vztahu</vt:lpstr>
      <vt:lpstr>Během vztahu</vt:lpstr>
      <vt:lpstr>Během vztahu</vt:lpstr>
      <vt:lpstr>Během vztahu</vt:lpstr>
      <vt:lpstr>Během konfliktů/rozchodu</vt:lpstr>
      <vt:lpstr>Velké téma online vztahů…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</dc:creator>
  <cp:lastModifiedBy>Lenka Dědková</cp:lastModifiedBy>
  <cp:revision>231</cp:revision>
  <dcterms:created xsi:type="dcterms:W3CDTF">2012-03-10T08:17:32Z</dcterms:created>
  <dcterms:modified xsi:type="dcterms:W3CDTF">2018-02-27T10:07:25Z</dcterms:modified>
</cp:coreProperties>
</file>